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4"/>
  </p:sldMasterIdLst>
  <p:notesMasterIdLst>
    <p:notesMasterId r:id="rId84"/>
  </p:notesMasterIdLst>
  <p:handoutMasterIdLst>
    <p:handoutMasterId r:id="rId85"/>
  </p:handoutMasterIdLst>
  <p:sldIdLst>
    <p:sldId id="313" r:id="rId5"/>
    <p:sldId id="360" r:id="rId6"/>
    <p:sldId id="314" r:id="rId7"/>
    <p:sldId id="315" r:id="rId8"/>
    <p:sldId id="318" r:id="rId9"/>
    <p:sldId id="316" r:id="rId10"/>
    <p:sldId id="317" r:id="rId11"/>
    <p:sldId id="319" r:id="rId12"/>
    <p:sldId id="412" r:id="rId13"/>
    <p:sldId id="391" r:id="rId14"/>
    <p:sldId id="393" r:id="rId15"/>
    <p:sldId id="390" r:id="rId16"/>
    <p:sldId id="329" r:id="rId17"/>
    <p:sldId id="328" r:id="rId18"/>
    <p:sldId id="330" r:id="rId19"/>
    <p:sldId id="332" r:id="rId20"/>
    <p:sldId id="331" r:id="rId21"/>
    <p:sldId id="322" r:id="rId22"/>
    <p:sldId id="333" r:id="rId23"/>
    <p:sldId id="334" r:id="rId24"/>
    <p:sldId id="335" r:id="rId25"/>
    <p:sldId id="336" r:id="rId26"/>
    <p:sldId id="338" r:id="rId27"/>
    <p:sldId id="339" r:id="rId28"/>
    <p:sldId id="340" r:id="rId29"/>
    <p:sldId id="341" r:id="rId30"/>
    <p:sldId id="342" r:id="rId31"/>
    <p:sldId id="451" r:id="rId32"/>
    <p:sldId id="384" r:id="rId33"/>
    <p:sldId id="361" r:id="rId34"/>
    <p:sldId id="323" r:id="rId35"/>
    <p:sldId id="363" r:id="rId36"/>
    <p:sldId id="343" r:id="rId37"/>
    <p:sldId id="392" r:id="rId38"/>
    <p:sldId id="344" r:id="rId39"/>
    <p:sldId id="345" r:id="rId40"/>
    <p:sldId id="346" r:id="rId41"/>
    <p:sldId id="347" r:id="rId42"/>
    <p:sldId id="362" r:id="rId43"/>
    <p:sldId id="348" r:id="rId44"/>
    <p:sldId id="359" r:id="rId45"/>
    <p:sldId id="405" r:id="rId46"/>
    <p:sldId id="406" r:id="rId47"/>
    <p:sldId id="407" r:id="rId48"/>
    <p:sldId id="413" r:id="rId49"/>
    <p:sldId id="414" r:id="rId50"/>
    <p:sldId id="415" r:id="rId51"/>
    <p:sldId id="416" r:id="rId52"/>
    <p:sldId id="417" r:id="rId53"/>
    <p:sldId id="418" r:id="rId54"/>
    <p:sldId id="419" r:id="rId55"/>
    <p:sldId id="420" r:id="rId56"/>
    <p:sldId id="421" r:id="rId57"/>
    <p:sldId id="422" r:id="rId58"/>
    <p:sldId id="423" r:id="rId59"/>
    <p:sldId id="424" r:id="rId60"/>
    <p:sldId id="425" r:id="rId61"/>
    <p:sldId id="426" r:id="rId62"/>
    <p:sldId id="427" r:id="rId63"/>
    <p:sldId id="428" r:id="rId64"/>
    <p:sldId id="429" r:id="rId65"/>
    <p:sldId id="450" r:id="rId66"/>
    <p:sldId id="430" r:id="rId67"/>
    <p:sldId id="431" r:id="rId68"/>
    <p:sldId id="433" r:id="rId69"/>
    <p:sldId id="434" r:id="rId70"/>
    <p:sldId id="435" r:id="rId71"/>
    <p:sldId id="436" r:id="rId72"/>
    <p:sldId id="437" r:id="rId73"/>
    <p:sldId id="438" r:id="rId74"/>
    <p:sldId id="439" r:id="rId75"/>
    <p:sldId id="440" r:id="rId76"/>
    <p:sldId id="441" r:id="rId77"/>
    <p:sldId id="442" r:id="rId78"/>
    <p:sldId id="443" r:id="rId79"/>
    <p:sldId id="445" r:id="rId80"/>
    <p:sldId id="446" r:id="rId81"/>
    <p:sldId id="447" r:id="rId82"/>
    <p:sldId id="449" r:id="rId8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6" userDrawn="1">
          <p15:clr>
            <a:srgbClr val="A4A3A4"/>
          </p15:clr>
        </p15:guide>
        <p15:guide id="2" pos="2130" userDrawn="1">
          <p15:clr>
            <a:srgbClr val="A4A3A4"/>
          </p15:clr>
        </p15:guide>
        <p15:guide id="3" orient="horz" pos="2929" userDrawn="1">
          <p15:clr>
            <a:srgbClr val="A4A3A4"/>
          </p15:clr>
        </p15:guide>
        <p15:guide id="4"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432" autoAdjust="0"/>
  </p:normalViewPr>
  <p:slideViewPr>
    <p:cSldViewPr>
      <p:cViewPr varScale="1">
        <p:scale>
          <a:sx n="104" d="100"/>
          <a:sy n="104" d="100"/>
        </p:scale>
        <p:origin x="180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40" y="90"/>
      </p:cViewPr>
      <p:guideLst>
        <p:guide orient="horz" pos="2946"/>
        <p:guide pos="2130"/>
        <p:guide orient="horz" pos="292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notesMaster" Target="notesMasters/notesMaster1.xml"/><Relationship Id="rId89"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ableStyles" Target="tableStyle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833" tIns="46417" rIns="92833" bIns="46417" rtlCol="0"/>
          <a:lstStyle>
            <a:lvl1pPr algn="l">
              <a:defRPr sz="1200"/>
            </a:lvl1pPr>
          </a:lstStyle>
          <a:p>
            <a:endParaRPr lang="en-US"/>
          </a:p>
        </p:txBody>
      </p:sp>
      <p:sp>
        <p:nvSpPr>
          <p:cNvPr id="3" name="Date Placeholder 2"/>
          <p:cNvSpPr>
            <a:spLocks noGrp="1"/>
          </p:cNvSpPr>
          <p:nvPr>
            <p:ph type="dt" sz="quarter" idx="1"/>
          </p:nvPr>
        </p:nvSpPr>
        <p:spPr>
          <a:xfrm>
            <a:off x="3884615" y="0"/>
            <a:ext cx="2971800" cy="464820"/>
          </a:xfrm>
          <a:prstGeom prst="rect">
            <a:avLst/>
          </a:prstGeom>
        </p:spPr>
        <p:txBody>
          <a:bodyPr vert="horz" lIns="92833" tIns="46417" rIns="92833" bIns="46417" rtlCol="0"/>
          <a:lstStyle>
            <a:lvl1pPr algn="r">
              <a:defRPr sz="1200"/>
            </a:lvl1pPr>
          </a:lstStyle>
          <a:p>
            <a:fld id="{B49FD662-2A65-492E-AC90-8CFED5B65117}" type="datetimeFigureOut">
              <a:rPr lang="en-US" smtClean="0"/>
              <a:pPr/>
              <a:t>8/14/2023</a:t>
            </a:fld>
            <a:endParaRPr lang="en-US"/>
          </a:p>
        </p:txBody>
      </p:sp>
      <p:sp>
        <p:nvSpPr>
          <p:cNvPr id="4" name="Footer Placeholder 3"/>
          <p:cNvSpPr>
            <a:spLocks noGrp="1"/>
          </p:cNvSpPr>
          <p:nvPr>
            <p:ph type="ftr" sz="quarter" idx="2"/>
          </p:nvPr>
        </p:nvSpPr>
        <p:spPr>
          <a:xfrm>
            <a:off x="0" y="8829966"/>
            <a:ext cx="2971800" cy="464820"/>
          </a:xfrm>
          <a:prstGeom prst="rect">
            <a:avLst/>
          </a:prstGeom>
        </p:spPr>
        <p:txBody>
          <a:bodyPr vert="horz" lIns="92833" tIns="46417" rIns="92833" bIns="46417" rtlCol="0" anchor="b"/>
          <a:lstStyle>
            <a:lvl1pPr algn="l">
              <a:defRPr sz="1200"/>
            </a:lvl1pPr>
          </a:lstStyle>
          <a:p>
            <a:endParaRPr lang="en-US"/>
          </a:p>
        </p:txBody>
      </p:sp>
      <p:sp>
        <p:nvSpPr>
          <p:cNvPr id="5" name="Slide Number Placeholder 4"/>
          <p:cNvSpPr>
            <a:spLocks noGrp="1"/>
          </p:cNvSpPr>
          <p:nvPr>
            <p:ph type="sldNum" sz="quarter" idx="3"/>
          </p:nvPr>
        </p:nvSpPr>
        <p:spPr>
          <a:xfrm>
            <a:off x="3884615" y="8829966"/>
            <a:ext cx="2971800" cy="464820"/>
          </a:xfrm>
          <a:prstGeom prst="rect">
            <a:avLst/>
          </a:prstGeom>
        </p:spPr>
        <p:txBody>
          <a:bodyPr vert="horz" lIns="92833" tIns="46417" rIns="92833" bIns="46417" rtlCol="0" anchor="b"/>
          <a:lstStyle>
            <a:lvl1pPr algn="r">
              <a:defRPr sz="1200"/>
            </a:lvl1pPr>
          </a:lstStyle>
          <a:p>
            <a:fld id="{6493866E-735C-42A4-9AAE-17C10E5AA776}" type="slidenum">
              <a:rPr lang="en-US" smtClean="0"/>
              <a:pPr/>
              <a:t>‹#›</a:t>
            </a:fld>
            <a:endParaRPr lang="en-US"/>
          </a:p>
        </p:txBody>
      </p:sp>
    </p:spTree>
    <p:extLst>
      <p:ext uri="{BB962C8B-B14F-4D97-AF65-F5344CB8AC3E}">
        <p14:creationId xmlns:p14="http://schemas.microsoft.com/office/powerpoint/2010/main" val="4185378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833" tIns="46417" rIns="92833" bIns="46417" rtlCol="0"/>
          <a:lstStyle>
            <a:lvl1pPr algn="l">
              <a:defRPr sz="1200"/>
            </a:lvl1pPr>
          </a:lstStyle>
          <a:p>
            <a:endParaRPr lang="en-US"/>
          </a:p>
        </p:txBody>
      </p:sp>
      <p:sp>
        <p:nvSpPr>
          <p:cNvPr id="3" name="Date Placeholder 2"/>
          <p:cNvSpPr>
            <a:spLocks noGrp="1"/>
          </p:cNvSpPr>
          <p:nvPr>
            <p:ph type="dt" idx="1"/>
          </p:nvPr>
        </p:nvSpPr>
        <p:spPr>
          <a:xfrm>
            <a:off x="3884615" y="0"/>
            <a:ext cx="2971800" cy="464820"/>
          </a:xfrm>
          <a:prstGeom prst="rect">
            <a:avLst/>
          </a:prstGeom>
        </p:spPr>
        <p:txBody>
          <a:bodyPr vert="horz" lIns="92833" tIns="46417" rIns="92833" bIns="46417" rtlCol="0"/>
          <a:lstStyle>
            <a:lvl1pPr algn="r">
              <a:defRPr sz="1200"/>
            </a:lvl1pPr>
          </a:lstStyle>
          <a:p>
            <a:fld id="{8F1DEDAB-86EA-4935-BA8B-F15B77BA5215}" type="datetimeFigureOut">
              <a:rPr lang="en-US" smtClean="0"/>
              <a:pPr/>
              <a:t>8/14/2023</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2833" tIns="46417" rIns="92833" bIns="46417" rtlCol="0" anchor="ctr"/>
          <a:lstStyle/>
          <a:p>
            <a:endParaRPr lang="en-US"/>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2833" tIns="46417" rIns="92833" bIns="464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6"/>
            <a:ext cx="2971800" cy="464820"/>
          </a:xfrm>
          <a:prstGeom prst="rect">
            <a:avLst/>
          </a:prstGeom>
        </p:spPr>
        <p:txBody>
          <a:bodyPr vert="horz" lIns="92833" tIns="46417" rIns="92833" bIns="46417" rtlCol="0" anchor="b"/>
          <a:lstStyle>
            <a:lvl1pPr algn="l">
              <a:defRPr sz="1200"/>
            </a:lvl1pPr>
          </a:lstStyle>
          <a:p>
            <a:endParaRPr lang="en-US"/>
          </a:p>
        </p:txBody>
      </p:sp>
      <p:sp>
        <p:nvSpPr>
          <p:cNvPr id="7" name="Slide Number Placeholder 6"/>
          <p:cNvSpPr>
            <a:spLocks noGrp="1"/>
          </p:cNvSpPr>
          <p:nvPr>
            <p:ph type="sldNum" sz="quarter" idx="5"/>
          </p:nvPr>
        </p:nvSpPr>
        <p:spPr>
          <a:xfrm>
            <a:off x="3884615" y="8829966"/>
            <a:ext cx="2971800" cy="464820"/>
          </a:xfrm>
          <a:prstGeom prst="rect">
            <a:avLst/>
          </a:prstGeom>
        </p:spPr>
        <p:txBody>
          <a:bodyPr vert="horz" lIns="92833" tIns="46417" rIns="92833" bIns="46417" rtlCol="0" anchor="b"/>
          <a:lstStyle>
            <a:lvl1pPr algn="r">
              <a:defRPr sz="1200"/>
            </a:lvl1pPr>
          </a:lstStyle>
          <a:p>
            <a:fld id="{D7202D6D-DC77-4F55-9268-7E1E9B15840B}" type="slidenum">
              <a:rPr lang="en-US" smtClean="0"/>
              <a:pPr/>
              <a:t>‹#›</a:t>
            </a:fld>
            <a:endParaRPr lang="en-US"/>
          </a:p>
        </p:txBody>
      </p:sp>
    </p:spTree>
    <p:extLst>
      <p:ext uri="{BB962C8B-B14F-4D97-AF65-F5344CB8AC3E}">
        <p14:creationId xmlns:p14="http://schemas.microsoft.com/office/powerpoint/2010/main" val="19031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bowiestate.edu/"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bowiestate.edu/admissions-and-aid/visit-us/" TargetMode="External"/><Relationship Id="rId4" Type="http://schemas.openxmlformats.org/officeDocument/2006/relationships/hyperlink" Target="https://bowiestate.edu/admissions-and-aid/"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mailto:bulldogcard@bowiestate.edu"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202D6D-DC77-4F55-9268-7E1E9B15840B}" type="slidenum">
              <a:rPr lang="en-US" smtClean="0"/>
              <a:pPr/>
              <a:t>1</a:t>
            </a:fld>
            <a:endParaRPr lang="en-US"/>
          </a:p>
        </p:txBody>
      </p:sp>
    </p:spTree>
    <p:extLst>
      <p:ext uri="{BB962C8B-B14F-4D97-AF65-F5344CB8AC3E}">
        <p14:creationId xmlns:p14="http://schemas.microsoft.com/office/powerpoint/2010/main" val="2448921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202D6D-DC77-4F55-9268-7E1E9B15840B}" type="slidenum">
              <a:rPr lang="en-US" smtClean="0"/>
              <a:pPr/>
              <a:t>12</a:t>
            </a:fld>
            <a:endParaRPr lang="en-US"/>
          </a:p>
        </p:txBody>
      </p:sp>
    </p:spTree>
    <p:extLst>
      <p:ext uri="{BB962C8B-B14F-4D97-AF65-F5344CB8AC3E}">
        <p14:creationId xmlns:p14="http://schemas.microsoft.com/office/powerpoint/2010/main" val="4000786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State offers several comprehensive medical plan options—all designed to reduce your </a:t>
            </a:r>
            <a:r>
              <a:rPr lang="en-US" dirty="0" smtClean="0"/>
              <a:t>out-of-pocket cost </a:t>
            </a:r>
            <a:r>
              <a:rPr lang="en-US" dirty="0"/>
              <a:t>for most medically necessary services and promote wellness. </a:t>
            </a:r>
            <a:endParaRPr lang="en-US" dirty="0" smtClean="0"/>
          </a:p>
          <a:p>
            <a:endParaRPr lang="en-US" b="1" dirty="0" smtClean="0"/>
          </a:p>
          <a:p>
            <a:r>
              <a:rPr lang="en-US" b="1" dirty="0"/>
              <a:t>Choosing a Medical Plan</a:t>
            </a:r>
          </a:p>
          <a:p>
            <a:r>
              <a:rPr lang="en-US" dirty="0"/>
              <a:t>You have</a:t>
            </a:r>
            <a:r>
              <a:rPr lang="en-US" b="1" dirty="0"/>
              <a:t> five </a:t>
            </a:r>
            <a:r>
              <a:rPr lang="en-US" dirty="0"/>
              <a:t>medical plans from which to choose</a:t>
            </a:r>
            <a:r>
              <a:rPr lang="en-US" dirty="0" smtClean="0"/>
              <a:t>:</a:t>
            </a:r>
            <a:br>
              <a:rPr lang="en-US" dirty="0" smtClean="0"/>
            </a:br>
            <a:endParaRPr lang="en-US" dirty="0"/>
          </a:p>
          <a:p>
            <a:r>
              <a:rPr lang="en-US" dirty="0"/>
              <a:t>Two PPO options:</a:t>
            </a:r>
          </a:p>
          <a:p>
            <a:r>
              <a:rPr lang="en-US" dirty="0"/>
              <a:t>• CareFirst BlueCross BlueShield PPO</a:t>
            </a:r>
          </a:p>
          <a:p>
            <a:r>
              <a:rPr lang="en-US" dirty="0"/>
              <a:t>• United Healthcare </a:t>
            </a:r>
            <a:r>
              <a:rPr lang="en-US" dirty="0" smtClean="0"/>
              <a:t>PPO</a:t>
            </a:r>
            <a:br>
              <a:rPr lang="en-US" dirty="0" smtClean="0"/>
            </a:br>
            <a:endParaRPr lang="en-US" dirty="0"/>
          </a:p>
          <a:p>
            <a:r>
              <a:rPr lang="en-US" dirty="0"/>
              <a:t>Two EPO options:</a:t>
            </a:r>
          </a:p>
          <a:p>
            <a:r>
              <a:rPr lang="en-US" dirty="0"/>
              <a:t>• CareFirst BlueCross BlueShield EPO</a:t>
            </a:r>
          </a:p>
          <a:p>
            <a:r>
              <a:rPr lang="en-US" dirty="0"/>
              <a:t>• United Healthcare </a:t>
            </a:r>
            <a:r>
              <a:rPr lang="en-US" dirty="0" smtClean="0"/>
              <a:t>EPO</a:t>
            </a:r>
            <a:br>
              <a:rPr lang="en-US" dirty="0" smtClean="0"/>
            </a:br>
            <a:endParaRPr lang="en-US" dirty="0"/>
          </a:p>
          <a:p>
            <a:r>
              <a:rPr lang="en-US" dirty="0"/>
              <a:t>One IHM option:</a:t>
            </a:r>
          </a:p>
          <a:p>
            <a:r>
              <a:rPr lang="en-US" dirty="0"/>
              <a:t>• Kaiser Permanente </a:t>
            </a:r>
            <a:r>
              <a:rPr lang="en-US" dirty="0" smtClean="0"/>
              <a:t>IHM</a:t>
            </a:r>
          </a:p>
          <a:p>
            <a:endParaRPr lang="en-US" b="1" dirty="0"/>
          </a:p>
          <a:p>
            <a:r>
              <a:rPr lang="en-US" b="1" dirty="0" smtClean="0"/>
              <a:t>Please </a:t>
            </a:r>
            <a:r>
              <a:rPr lang="en-US" b="1" dirty="0"/>
              <a:t>note that </a:t>
            </a:r>
            <a:r>
              <a:rPr lang="en-US" b="1" dirty="0" smtClean="0"/>
              <a:t>prescription coverage </a:t>
            </a:r>
            <a:r>
              <a:rPr lang="en-US" b="1" dirty="0"/>
              <a:t>must be elected separately</a:t>
            </a:r>
            <a:r>
              <a:rPr lang="en-US" b="1" dirty="0" smtClean="0"/>
              <a:t>.</a:t>
            </a:r>
          </a:p>
          <a:p>
            <a:endParaRPr lang="en-US" dirty="0" smtClean="0"/>
          </a:p>
          <a:p>
            <a:r>
              <a:rPr lang="en-US" dirty="0" smtClean="0"/>
              <a:t>-</a:t>
            </a:r>
            <a:r>
              <a:rPr lang="en-US" dirty="0"/>
              <a:t>UHC</a:t>
            </a:r>
            <a:r>
              <a:rPr lang="en-US" baseline="0" dirty="0"/>
              <a:t> and BCBS are both under the PPO and EPO plans.</a:t>
            </a:r>
          </a:p>
          <a:p>
            <a:r>
              <a:rPr lang="en-US" baseline="0" dirty="0"/>
              <a:t>-IHM plan is Kaiser</a:t>
            </a:r>
          </a:p>
          <a:p>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13</a:t>
            </a:fld>
            <a:endParaRPr lang="en-US"/>
          </a:p>
        </p:txBody>
      </p:sp>
    </p:spTree>
    <p:extLst>
      <p:ext uri="{BB962C8B-B14F-4D97-AF65-F5344CB8AC3E}">
        <p14:creationId xmlns:p14="http://schemas.microsoft.com/office/powerpoint/2010/main" val="1664033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917770">
              <a:defRPr/>
            </a:pPr>
            <a:r>
              <a:rPr lang="en-US" dirty="0"/>
              <a:t>-</a:t>
            </a:r>
            <a:r>
              <a:rPr lang="en-US" b="1" dirty="0"/>
              <a:t>Preferred Provider Organization (PPO) Plans</a:t>
            </a:r>
            <a:r>
              <a:rPr lang="en-US" dirty="0"/>
              <a:t>: It’s a flexible plan that allows you to go in and out of your network without referrals. </a:t>
            </a:r>
          </a:p>
          <a:p>
            <a:pPr defTabSz="917770">
              <a:defRPr/>
            </a:pPr>
            <a:r>
              <a:rPr lang="en-US" dirty="0"/>
              <a:t>-</a:t>
            </a:r>
            <a:r>
              <a:rPr lang="en-US" b="1" dirty="0"/>
              <a:t>Exclusive Provider Organization (EPO) Plans</a:t>
            </a:r>
            <a:r>
              <a:rPr lang="en-US" dirty="0"/>
              <a:t>: Healthcare providers who participate in the plan and it costs significantly less.</a:t>
            </a:r>
          </a:p>
          <a:p>
            <a:pPr defTabSz="917770">
              <a:defRPr/>
            </a:pPr>
            <a:r>
              <a:rPr lang="en-US" dirty="0"/>
              <a:t>-</a:t>
            </a:r>
            <a:r>
              <a:rPr lang="en-US" b="1" dirty="0"/>
              <a:t>Integrated Health Model (IHM) Plan</a:t>
            </a:r>
            <a:r>
              <a:rPr lang="en-US" dirty="0"/>
              <a:t>: Healthcare providers work together. There’s a smooth transition from primary care to specialty care.</a:t>
            </a:r>
          </a:p>
          <a:p>
            <a:pPr defTabSz="917770">
              <a:defRPr/>
            </a:pPr>
            <a:endParaRPr lang="en-US" dirty="0"/>
          </a:p>
          <a:p>
            <a:r>
              <a:rPr lang="en-US" b="1" dirty="0"/>
              <a:t>Preferred Provider Organization (PPO) </a:t>
            </a:r>
            <a:r>
              <a:rPr lang="en-US" b="1" dirty="0" smtClean="0"/>
              <a:t>Plan</a:t>
            </a:r>
            <a:br>
              <a:rPr lang="en-US" b="1" dirty="0" smtClean="0"/>
            </a:br>
            <a:endParaRPr lang="en-US" b="1" dirty="0"/>
          </a:p>
          <a:p>
            <a:r>
              <a:rPr lang="en-US" dirty="0"/>
              <a:t>With a PPO plan, you can see any doctor you want, whenever you want. However, the PPO plan has </a:t>
            </a:r>
            <a:r>
              <a:rPr lang="en-US" dirty="0" smtClean="0"/>
              <a:t>a national </a:t>
            </a:r>
            <a:r>
              <a:rPr lang="en-US" dirty="0"/>
              <a:t>network of doctors, hospitals and other healthcare providers that you are encouraged to use</a:t>
            </a:r>
            <a:r>
              <a:rPr lang="en-US" dirty="0" smtClean="0"/>
              <a:t>. </a:t>
            </a:r>
            <a:endParaRPr lang="en-US" dirty="0"/>
          </a:p>
          <a:p>
            <a:pPr marL="172082" indent="-172082">
              <a:buFont typeface="Arial" panose="020B0604020202020204" pitchFamily="34" charset="0"/>
              <a:buChar char="•"/>
            </a:pPr>
            <a:r>
              <a:rPr lang="en-US" dirty="0"/>
              <a:t>These “in-network” providers have contracts with the PPO plan and have agreed to accept certain fees </a:t>
            </a:r>
            <a:r>
              <a:rPr lang="en-US" dirty="0" smtClean="0"/>
              <a:t>for their </a:t>
            </a:r>
            <a:r>
              <a:rPr lang="en-US" dirty="0"/>
              <a:t>services. Because their fees are lower, the plan saves money and so do you. You pay more for care </a:t>
            </a:r>
            <a:r>
              <a:rPr lang="en-US" dirty="0" smtClean="0"/>
              <a:t>if you </a:t>
            </a:r>
            <a:r>
              <a:rPr lang="en-US" dirty="0"/>
              <a:t>use out-of-network providers.</a:t>
            </a:r>
          </a:p>
          <a:p>
            <a:endParaRPr lang="en-US" dirty="0" smtClean="0"/>
          </a:p>
          <a:p>
            <a:pPr marL="172082" indent="-172082">
              <a:buFont typeface="Arial" panose="020B0604020202020204" pitchFamily="34" charset="0"/>
              <a:buChar char="•"/>
            </a:pPr>
            <a:r>
              <a:rPr lang="en-US" dirty="0" smtClean="0"/>
              <a:t>PPO </a:t>
            </a:r>
            <a:r>
              <a:rPr lang="en-US" dirty="0"/>
              <a:t>plans are available through </a:t>
            </a:r>
            <a:r>
              <a:rPr lang="en-US" dirty="0" err="1"/>
              <a:t>Carefirst</a:t>
            </a:r>
            <a:r>
              <a:rPr lang="en-US" dirty="0"/>
              <a:t> BlueCross BlueShield and United Healthcare. Both cover </a:t>
            </a:r>
            <a:r>
              <a:rPr lang="en-US" dirty="0" smtClean="0"/>
              <a:t>the same </a:t>
            </a:r>
            <a:r>
              <a:rPr lang="en-US" dirty="0"/>
              <a:t>services, treatments and products. However, the cost of coverage and the provider networks </a:t>
            </a:r>
            <a:r>
              <a:rPr lang="en-US" dirty="0" smtClean="0"/>
              <a:t>are different</a:t>
            </a:r>
            <a:r>
              <a:rPr lang="en-US" dirty="0"/>
              <a:t>. </a:t>
            </a:r>
            <a:r>
              <a:rPr lang="en-US" dirty="0" smtClean="0"/>
              <a:t>(See </a:t>
            </a:r>
            <a:r>
              <a:rPr lang="en-US" dirty="0"/>
              <a:t>the charts in </a:t>
            </a:r>
            <a:r>
              <a:rPr lang="en-US" dirty="0" smtClean="0"/>
              <a:t>the Health Benefits Guide)  to </a:t>
            </a:r>
            <a:r>
              <a:rPr lang="en-US" dirty="0"/>
              <a:t>compare these two plans</a:t>
            </a:r>
            <a:r>
              <a:rPr lang="en-US" dirty="0" smtClean="0"/>
              <a:t>.</a:t>
            </a:r>
          </a:p>
          <a:p>
            <a:r>
              <a:rPr lang="en-US" b="1" dirty="0" smtClean="0"/>
              <a:t/>
            </a:r>
            <a:br>
              <a:rPr lang="en-US" b="1" dirty="0" smtClean="0"/>
            </a:br>
            <a:r>
              <a:rPr lang="en-US" b="1" dirty="0" smtClean="0"/>
              <a:t/>
            </a:r>
            <a:br>
              <a:rPr lang="en-US" b="1" dirty="0" smtClean="0"/>
            </a:br>
            <a:r>
              <a:rPr lang="en-US" b="1" dirty="0" smtClean="0"/>
              <a:t>Exclusive </a:t>
            </a:r>
            <a:r>
              <a:rPr lang="en-US" b="1" dirty="0"/>
              <a:t>Provider Organization (EPO) Plan</a:t>
            </a:r>
          </a:p>
          <a:p>
            <a:r>
              <a:rPr lang="en-US" dirty="0"/>
              <a:t>With an EPO plan, the Plan pays benefits only when you see an in-network provider (except in an</a:t>
            </a:r>
          </a:p>
          <a:p>
            <a:r>
              <a:rPr lang="en-US" dirty="0"/>
              <a:t>emergency) within a national network. However, your out of pocket costs are lower. An EPO plan only</a:t>
            </a:r>
          </a:p>
          <a:p>
            <a:r>
              <a:rPr lang="en-US" dirty="0"/>
              <a:t>covers eligible services from providers and facilities that are contracted in the EPO plan network.</a:t>
            </a:r>
          </a:p>
          <a:p>
            <a:r>
              <a:rPr lang="en-US" dirty="0"/>
              <a:t>EPO plans are available through </a:t>
            </a:r>
            <a:r>
              <a:rPr lang="en-US" dirty="0" err="1"/>
              <a:t>Carefirst</a:t>
            </a:r>
            <a:r>
              <a:rPr lang="en-US" dirty="0"/>
              <a:t> BlueCross BlueShield and United Healthcare. Both cover the</a:t>
            </a:r>
          </a:p>
          <a:p>
            <a:pPr marL="172082" indent="-172082">
              <a:buFont typeface="Arial" panose="020B0604020202020204" pitchFamily="34" charset="0"/>
              <a:buChar char="•"/>
            </a:pPr>
            <a:r>
              <a:rPr lang="en-US" dirty="0"/>
              <a:t>same services, treatments and supplies, but the cost for coverage and the provider networks are different</a:t>
            </a:r>
            <a:r>
              <a:rPr lang="en-US" dirty="0" smtClean="0"/>
              <a:t>. </a:t>
            </a:r>
            <a:r>
              <a:rPr lang="en-US" dirty="0"/>
              <a:t>(See the charts in the Health Benefits Guide)  to compare these two plans</a:t>
            </a:r>
            <a:r>
              <a:rPr lang="en-US" dirty="0" smtClean="0"/>
              <a:t>.</a:t>
            </a:r>
          </a:p>
          <a:p>
            <a:r>
              <a:rPr lang="en-US" b="1" dirty="0" smtClean="0"/>
              <a:t/>
            </a:r>
            <a:br>
              <a:rPr lang="en-US" b="1" dirty="0" smtClean="0"/>
            </a:br>
            <a:r>
              <a:rPr lang="en-US" b="1" dirty="0" smtClean="0"/>
              <a:t>Integrated </a:t>
            </a:r>
            <a:r>
              <a:rPr lang="en-US" b="1" dirty="0"/>
              <a:t>Health Model (IHM) Plan</a:t>
            </a:r>
          </a:p>
          <a:p>
            <a:r>
              <a:rPr lang="en-US" dirty="0"/>
              <a:t>An IHM plan refers to care that allows doctors, hospitals and the plan to work together to coordinate a</a:t>
            </a:r>
          </a:p>
          <a:p>
            <a:r>
              <a:rPr lang="en-US" dirty="0"/>
              <a:t>patient’s care for a total health approach. It allows for a smooth transition from clinic to hospital or from</a:t>
            </a:r>
          </a:p>
          <a:p>
            <a:r>
              <a:rPr lang="en-US" dirty="0"/>
              <a:t>primary care to specialty care. This plan option is available through Kaiser Permanente. If you elect this</a:t>
            </a:r>
          </a:p>
          <a:p>
            <a:r>
              <a:rPr lang="en-US" dirty="0"/>
              <a:t>option, you need to reside in one of the following states; MD, DC, VA, DE, PA or WV and you must visit the</a:t>
            </a:r>
          </a:p>
          <a:p>
            <a:r>
              <a:rPr lang="en-US" dirty="0"/>
              <a:t>providers and facilities that are part of the Kaiser Permanente network in the Baltimore/DC/VA area only</a:t>
            </a:r>
          </a:p>
          <a:p>
            <a:r>
              <a:rPr lang="en-US" dirty="0"/>
              <a:t>for all of your care (except in an emergency). </a:t>
            </a:r>
            <a:r>
              <a:rPr lang="en-US" b="1" dirty="0"/>
              <a:t>This option is only available to our members who are</a:t>
            </a:r>
          </a:p>
          <a:p>
            <a:r>
              <a:rPr lang="en-US" b="1" dirty="0"/>
              <a:t>not Medicare eligible.</a:t>
            </a:r>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14</a:t>
            </a:fld>
            <a:endParaRPr lang="en-US"/>
          </a:p>
        </p:txBody>
      </p:sp>
    </p:spTree>
    <p:extLst>
      <p:ext uri="{BB962C8B-B14F-4D97-AF65-F5344CB8AC3E}">
        <p14:creationId xmlns:p14="http://schemas.microsoft.com/office/powerpoint/2010/main" val="1090453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202D6D-DC77-4F55-9268-7E1E9B15840B}" type="slidenum">
              <a:rPr lang="en-US" smtClean="0"/>
              <a:pPr/>
              <a:t>15</a:t>
            </a:fld>
            <a:endParaRPr lang="en-US"/>
          </a:p>
        </p:txBody>
      </p:sp>
    </p:spTree>
    <p:extLst>
      <p:ext uri="{BB962C8B-B14F-4D97-AF65-F5344CB8AC3E}">
        <p14:creationId xmlns:p14="http://schemas.microsoft.com/office/powerpoint/2010/main" val="2859772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202D6D-DC77-4F55-9268-7E1E9B15840B}" type="slidenum">
              <a:rPr lang="en-US" smtClean="0"/>
              <a:pPr/>
              <a:t>16</a:t>
            </a:fld>
            <a:endParaRPr lang="en-US"/>
          </a:p>
        </p:txBody>
      </p:sp>
    </p:spTree>
    <p:extLst>
      <p:ext uri="{BB962C8B-B14F-4D97-AF65-F5344CB8AC3E}">
        <p14:creationId xmlns:p14="http://schemas.microsoft.com/office/powerpoint/2010/main" val="4215578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202D6D-DC77-4F55-9268-7E1E9B15840B}" type="slidenum">
              <a:rPr lang="en-US" smtClean="0"/>
              <a:pPr/>
              <a:t>17</a:t>
            </a:fld>
            <a:endParaRPr lang="en-US"/>
          </a:p>
        </p:txBody>
      </p:sp>
    </p:spTree>
    <p:extLst>
      <p:ext uri="{BB962C8B-B14F-4D97-AF65-F5344CB8AC3E}">
        <p14:creationId xmlns:p14="http://schemas.microsoft.com/office/powerpoint/2010/main" val="309738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-Official marriage</a:t>
            </a:r>
            <a:r>
              <a:rPr lang="en-US" baseline="0" dirty="0"/>
              <a:t> license, certified through the county clerk is needed. It must have the county seal.</a:t>
            </a:r>
          </a:p>
          <a:p>
            <a:r>
              <a:rPr lang="en-US" baseline="0" dirty="0"/>
              <a:t>-Official birth certificate </a:t>
            </a:r>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18</a:t>
            </a:fld>
            <a:endParaRPr lang="en-US"/>
          </a:p>
        </p:txBody>
      </p:sp>
    </p:spTree>
    <p:extLst>
      <p:ext uri="{BB962C8B-B14F-4D97-AF65-F5344CB8AC3E}">
        <p14:creationId xmlns:p14="http://schemas.microsoft.com/office/powerpoint/2010/main" val="3909442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 go in and out of the network.</a:t>
            </a:r>
          </a:p>
          <a:p>
            <a:r>
              <a:rPr lang="en-US" baseline="0" dirty="0"/>
              <a:t>-Going out of network results in higher out of pocket costs.</a:t>
            </a:r>
          </a:p>
          <a:p>
            <a:r>
              <a:rPr lang="en-US" baseline="0" dirty="0"/>
              <a:t>-Some services require pre-certification so check with your plan provider </a:t>
            </a:r>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19</a:t>
            </a:fld>
            <a:endParaRPr lang="en-US"/>
          </a:p>
        </p:txBody>
      </p:sp>
    </p:spTree>
    <p:extLst>
      <p:ext uri="{BB962C8B-B14F-4D97-AF65-F5344CB8AC3E}">
        <p14:creationId xmlns:p14="http://schemas.microsoft.com/office/powerpoint/2010/main" val="2347093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a:t>
            </a:r>
            <a:r>
              <a:rPr lang="en-US" baseline="0" dirty="0"/>
              <a:t> the EPO plans, you select a primary care physician for both UHC and BCBS</a:t>
            </a:r>
          </a:p>
          <a:p>
            <a:pPr defTabSz="917770">
              <a:defRPr/>
            </a:pPr>
            <a:r>
              <a:rPr lang="en-US" baseline="0" dirty="0"/>
              <a:t>-</a:t>
            </a:r>
            <a:r>
              <a:rPr lang="en-US" dirty="0"/>
              <a:t>Some services require pre-certification</a:t>
            </a:r>
          </a:p>
          <a:p>
            <a:r>
              <a:rPr lang="en-US" dirty="0"/>
              <a:t>-True emergencies: When you have a car wreck and have to be flown to a hospital</a:t>
            </a:r>
          </a:p>
        </p:txBody>
      </p:sp>
      <p:sp>
        <p:nvSpPr>
          <p:cNvPr id="4" name="Slide Number Placeholder 3"/>
          <p:cNvSpPr>
            <a:spLocks noGrp="1"/>
          </p:cNvSpPr>
          <p:nvPr>
            <p:ph type="sldNum" sz="quarter" idx="10"/>
          </p:nvPr>
        </p:nvSpPr>
        <p:spPr/>
        <p:txBody>
          <a:bodyPr/>
          <a:lstStyle/>
          <a:p>
            <a:fld id="{D7202D6D-DC77-4F55-9268-7E1E9B15840B}" type="slidenum">
              <a:rPr lang="en-US" smtClean="0"/>
              <a:pPr/>
              <a:t>20</a:t>
            </a:fld>
            <a:endParaRPr lang="en-US"/>
          </a:p>
        </p:txBody>
      </p:sp>
    </p:spTree>
    <p:extLst>
      <p:ext uri="{BB962C8B-B14F-4D97-AF65-F5344CB8AC3E}">
        <p14:creationId xmlns:p14="http://schemas.microsoft.com/office/powerpoint/2010/main" val="1395285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-Behavioral covers your mental and</a:t>
            </a:r>
            <a:r>
              <a:rPr lang="en-US" baseline="0" dirty="0"/>
              <a:t> emotional well being. </a:t>
            </a:r>
          </a:p>
          <a:p>
            <a:r>
              <a:rPr lang="en-US" baseline="0" dirty="0"/>
              <a:t>-$15 co pay for services.</a:t>
            </a:r>
          </a:p>
          <a:p>
            <a:r>
              <a:rPr lang="en-US" baseline="0" dirty="0"/>
              <a:t>-Inpatient services are pre authorized for full plan benefits</a:t>
            </a:r>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21</a:t>
            </a:fld>
            <a:endParaRPr lang="en-US"/>
          </a:p>
        </p:txBody>
      </p:sp>
    </p:spTree>
    <p:extLst>
      <p:ext uri="{BB962C8B-B14F-4D97-AF65-F5344CB8AC3E}">
        <p14:creationId xmlns:p14="http://schemas.microsoft.com/office/powerpoint/2010/main" val="3425504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202D6D-DC77-4F55-9268-7E1E9B15840B}" type="slidenum">
              <a:rPr lang="en-US" smtClean="0"/>
              <a:pPr/>
              <a:t>3</a:t>
            </a:fld>
            <a:endParaRPr lang="en-US"/>
          </a:p>
        </p:txBody>
      </p:sp>
    </p:spTree>
    <p:extLst>
      <p:ext uri="{BB962C8B-B14F-4D97-AF65-F5344CB8AC3E}">
        <p14:creationId xmlns:p14="http://schemas.microsoft.com/office/powerpoint/2010/main" val="3388980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-Separate</a:t>
            </a:r>
            <a:r>
              <a:rPr lang="en-US" baseline="0" dirty="0"/>
              <a:t> deduction from your medical coverage</a:t>
            </a:r>
          </a:p>
          <a:p>
            <a:r>
              <a:rPr lang="en-US" baseline="0" dirty="0"/>
              <a:t>-Generic drugs are recommended within the plan</a:t>
            </a:r>
          </a:p>
          <a:p>
            <a:r>
              <a:rPr lang="en-US" baseline="0" dirty="0"/>
              <a:t>-Your copay is based on your type medication and the amount you choose</a:t>
            </a:r>
          </a:p>
          <a:p>
            <a:r>
              <a:rPr lang="en-US" baseline="0" dirty="0"/>
              <a:t>-You can get home delivery on some medications </a:t>
            </a:r>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22</a:t>
            </a:fld>
            <a:endParaRPr lang="en-US"/>
          </a:p>
        </p:txBody>
      </p:sp>
    </p:spTree>
    <p:extLst>
      <p:ext uri="{BB962C8B-B14F-4D97-AF65-F5344CB8AC3E}">
        <p14:creationId xmlns:p14="http://schemas.microsoft.com/office/powerpoint/2010/main" val="2431538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Dentists</a:t>
            </a:r>
            <a:r>
              <a:rPr lang="en-US" baseline="0" dirty="0"/>
              <a:t> in and out of the network and the benefits percentages are the same for both.</a:t>
            </a:r>
          </a:p>
          <a:p>
            <a:r>
              <a:rPr lang="en-US" baseline="0" dirty="0"/>
              <a:t>-Keep in mind that out of network dentists may balance bill you for charges over the allowed amount.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24</a:t>
            </a:fld>
            <a:endParaRPr lang="en-US"/>
          </a:p>
        </p:txBody>
      </p:sp>
    </p:spTree>
    <p:extLst>
      <p:ext uri="{BB962C8B-B14F-4D97-AF65-F5344CB8AC3E}">
        <p14:creationId xmlns:p14="http://schemas.microsoft.com/office/powerpoint/2010/main" val="702414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a:t>
            </a:r>
            <a:r>
              <a:rPr lang="en-US" baseline="0" dirty="0"/>
              <a:t> I: </a:t>
            </a:r>
            <a:r>
              <a:rPr lang="en-US" dirty="0"/>
              <a:t>Diagnostic &amp; Preventive</a:t>
            </a:r>
            <a:r>
              <a:rPr lang="en-US" baseline="0" dirty="0"/>
              <a:t> </a:t>
            </a:r>
            <a:r>
              <a:rPr lang="en-US" dirty="0"/>
              <a:t>e.g. Preventive services, fluoride treatments </a:t>
            </a:r>
          </a:p>
          <a:p>
            <a:r>
              <a:rPr lang="en-US" dirty="0"/>
              <a:t>-Class II: Basic Services  (e.g. fillings, oral surgeries)</a:t>
            </a:r>
          </a:p>
          <a:p>
            <a:pPr defTabSz="917770">
              <a:defRPr/>
            </a:pPr>
            <a:r>
              <a:rPr lang="en-US" dirty="0"/>
              <a:t>-Class III: : Major Restorative procedures (e.g. implants, crowns and bridges)</a:t>
            </a:r>
          </a:p>
          <a:p>
            <a:r>
              <a:rPr lang="en-US" dirty="0"/>
              <a:t>-Class IV: Orthodontics (dependent children only). Delta dental covers Adult braces</a:t>
            </a:r>
          </a:p>
        </p:txBody>
      </p:sp>
      <p:sp>
        <p:nvSpPr>
          <p:cNvPr id="4" name="Slide Number Placeholder 3"/>
          <p:cNvSpPr>
            <a:spLocks noGrp="1"/>
          </p:cNvSpPr>
          <p:nvPr>
            <p:ph type="sldNum" sz="quarter" idx="10"/>
          </p:nvPr>
        </p:nvSpPr>
        <p:spPr/>
        <p:txBody>
          <a:bodyPr/>
          <a:lstStyle/>
          <a:p>
            <a:fld id="{D7202D6D-DC77-4F55-9268-7E1E9B15840B}" type="slidenum">
              <a:rPr lang="en-US" smtClean="0"/>
              <a:pPr/>
              <a:t>25</a:t>
            </a:fld>
            <a:endParaRPr lang="en-US"/>
          </a:p>
        </p:txBody>
      </p:sp>
    </p:spTree>
    <p:extLst>
      <p:ext uri="{BB962C8B-B14F-4D97-AF65-F5344CB8AC3E}">
        <p14:creationId xmlns:p14="http://schemas.microsoft.com/office/powerpoint/2010/main" val="1935114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26</a:t>
            </a:fld>
            <a:endParaRPr lang="en-US"/>
          </a:p>
        </p:txBody>
      </p:sp>
    </p:spTree>
    <p:extLst>
      <p:ext uri="{BB962C8B-B14F-4D97-AF65-F5344CB8AC3E}">
        <p14:creationId xmlns:p14="http://schemas.microsoft.com/office/powerpoint/2010/main" val="2281375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-Pre-tax deduction</a:t>
            </a:r>
          </a:p>
          <a:p>
            <a:r>
              <a:rPr lang="en-US" dirty="0"/>
              <a:t>-Reduces taxable income, depending on your tax bracket. You save on state, federal and FICA taxes &amp; save 25%-42%</a:t>
            </a:r>
          </a:p>
          <a:p>
            <a:r>
              <a:rPr lang="en-US" dirty="0"/>
              <a:t>-Eligible expenses for services incurred with plan year</a:t>
            </a:r>
          </a:p>
          <a:p>
            <a:r>
              <a:rPr lang="en-US" b="1" dirty="0"/>
              <a:t>-Must re-enroll each year. Any funds that are not used before January 1 will no longer be available for you. </a:t>
            </a:r>
          </a:p>
          <a:p>
            <a:r>
              <a:rPr lang="en-US" dirty="0"/>
              <a:t>-Limited to $2550 for Healthcare. Whole </a:t>
            </a:r>
            <a:r>
              <a:rPr lang="en-US" dirty="0" err="1"/>
              <a:t>amt</a:t>
            </a:r>
            <a:r>
              <a:rPr lang="en-US" dirty="0"/>
              <a:t> is loaded on your card.</a:t>
            </a:r>
          </a:p>
          <a:p>
            <a:r>
              <a:rPr lang="en-US" dirty="0"/>
              <a:t>-Limited to $5000 for Dependent Care and you must submit a claim for reimbursement </a:t>
            </a:r>
          </a:p>
          <a:p>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27</a:t>
            </a:fld>
            <a:endParaRPr lang="en-US"/>
          </a:p>
        </p:txBody>
      </p:sp>
    </p:spTree>
    <p:extLst>
      <p:ext uri="{BB962C8B-B14F-4D97-AF65-F5344CB8AC3E}">
        <p14:creationId xmlns:p14="http://schemas.microsoft.com/office/powerpoint/2010/main" val="4164313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-Pre-tax deduction</a:t>
            </a:r>
          </a:p>
          <a:p>
            <a:r>
              <a:rPr lang="en-US" dirty="0"/>
              <a:t>-Reduces taxable income, depending on your tax bracket. You save on state, federal and FICA taxes &amp; save 25%-42%</a:t>
            </a:r>
          </a:p>
          <a:p>
            <a:r>
              <a:rPr lang="en-US" dirty="0"/>
              <a:t>-Eligible expenses for services incurred with plan year</a:t>
            </a:r>
          </a:p>
          <a:p>
            <a:r>
              <a:rPr lang="en-US" b="1" dirty="0"/>
              <a:t>-Must re-enroll each year. Any funds that are not used before January 1 will no longer be available for you. </a:t>
            </a:r>
          </a:p>
          <a:p>
            <a:r>
              <a:rPr lang="en-US" dirty="0"/>
              <a:t>-Limited to $2550 for Healthcare. Whole </a:t>
            </a:r>
            <a:r>
              <a:rPr lang="en-US" dirty="0" err="1"/>
              <a:t>amt</a:t>
            </a:r>
            <a:r>
              <a:rPr lang="en-US" dirty="0"/>
              <a:t> is loaded on your card.</a:t>
            </a:r>
          </a:p>
          <a:p>
            <a:r>
              <a:rPr lang="en-US" dirty="0"/>
              <a:t>-Limited to $5000 for Dependent Care and you must submit a claim for reimbursement </a:t>
            </a:r>
          </a:p>
          <a:p>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28</a:t>
            </a:fld>
            <a:endParaRPr lang="en-US"/>
          </a:p>
        </p:txBody>
      </p:sp>
    </p:spTree>
    <p:extLst>
      <p:ext uri="{BB962C8B-B14F-4D97-AF65-F5344CB8AC3E}">
        <p14:creationId xmlns:p14="http://schemas.microsoft.com/office/powerpoint/2010/main" val="2570280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202D6D-DC77-4F55-9268-7E1E9B15840B}" type="slidenum">
              <a:rPr lang="en-US" smtClean="0"/>
              <a:pPr/>
              <a:t>29</a:t>
            </a:fld>
            <a:endParaRPr lang="en-US"/>
          </a:p>
        </p:txBody>
      </p:sp>
    </p:spTree>
    <p:extLst>
      <p:ext uri="{BB962C8B-B14F-4D97-AF65-F5344CB8AC3E}">
        <p14:creationId xmlns:p14="http://schemas.microsoft.com/office/powerpoint/2010/main" val="3287798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202D6D-DC77-4F55-9268-7E1E9B15840B}" type="slidenum">
              <a:rPr lang="en-US" smtClean="0"/>
              <a:pPr/>
              <a:t>30</a:t>
            </a:fld>
            <a:endParaRPr lang="en-US"/>
          </a:p>
        </p:txBody>
      </p:sp>
    </p:spTree>
    <p:extLst>
      <p:ext uri="{BB962C8B-B14F-4D97-AF65-F5344CB8AC3E}">
        <p14:creationId xmlns:p14="http://schemas.microsoft.com/office/powerpoint/2010/main" val="785710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*All Faculty</a:t>
            </a:r>
            <a:r>
              <a:rPr lang="en-US" baseline="0" dirty="0"/>
              <a:t> members here are PIN, if there are any LTC, please let me know, if not, I will move forward.</a:t>
            </a:r>
            <a:endParaRPr lang="en-US" dirty="0"/>
          </a:p>
          <a:p>
            <a:r>
              <a:rPr lang="en-US" dirty="0"/>
              <a:t>-Eligible to enroll into the same</a:t>
            </a:r>
            <a:r>
              <a:rPr lang="en-US" baseline="0" dirty="0"/>
              <a:t> health plans as FT employees except for Flexible Spending Accounts</a:t>
            </a:r>
          </a:p>
          <a:p>
            <a:r>
              <a:rPr lang="en-US" baseline="0" dirty="0"/>
              <a:t>-There will be a coupon mailed every month and it’s due the 1</a:t>
            </a:r>
            <a:r>
              <a:rPr lang="en-US" baseline="30000" dirty="0"/>
              <a:t>st</a:t>
            </a:r>
            <a:r>
              <a:rPr lang="en-US" baseline="0" dirty="0"/>
              <a:t> of the month</a:t>
            </a:r>
          </a:p>
          <a:p>
            <a:r>
              <a:rPr lang="en-US" baseline="0" dirty="0"/>
              <a:t>-Cancellation will happen if you do not pay within the 30 day grace period</a:t>
            </a:r>
          </a:p>
          <a:p>
            <a:r>
              <a:rPr lang="en-US" baseline="0" dirty="0"/>
              <a:t>-New contracts are not a qualifying event and you cannot make any coverage elections</a:t>
            </a:r>
          </a:p>
          <a:p>
            <a:r>
              <a:rPr lang="en-US" baseline="0" dirty="0"/>
              <a:t>-Your effective date cannot be changed once the State enrolls you</a:t>
            </a:r>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31</a:t>
            </a:fld>
            <a:endParaRPr lang="en-US"/>
          </a:p>
        </p:txBody>
      </p:sp>
    </p:spTree>
    <p:extLst>
      <p:ext uri="{BB962C8B-B14F-4D97-AF65-F5344CB8AC3E}">
        <p14:creationId xmlns:p14="http://schemas.microsoft.com/office/powerpoint/2010/main" val="239159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*All Faculty</a:t>
            </a:r>
            <a:r>
              <a:rPr lang="en-US" baseline="0" dirty="0"/>
              <a:t> members here are PIN, if there are any LTC, please let me know, if not, I will move forward.</a:t>
            </a:r>
            <a:endParaRPr lang="en-US" dirty="0"/>
          </a:p>
          <a:p>
            <a:r>
              <a:rPr lang="en-US" dirty="0"/>
              <a:t>-Eligible to enroll into the same</a:t>
            </a:r>
            <a:r>
              <a:rPr lang="en-US" baseline="0" dirty="0"/>
              <a:t> health plans as FT employees except for Flexible Spending Accounts</a:t>
            </a:r>
          </a:p>
          <a:p>
            <a:r>
              <a:rPr lang="en-US" baseline="0" dirty="0"/>
              <a:t>-There will be a coupon mailed every month and it’s due the 1</a:t>
            </a:r>
            <a:r>
              <a:rPr lang="en-US" baseline="30000" dirty="0"/>
              <a:t>st</a:t>
            </a:r>
            <a:r>
              <a:rPr lang="en-US" baseline="0" dirty="0"/>
              <a:t> of the month</a:t>
            </a:r>
          </a:p>
          <a:p>
            <a:r>
              <a:rPr lang="en-US" baseline="0" dirty="0"/>
              <a:t>-Cancellation will happen if you do not pay within the 30 day grace period</a:t>
            </a:r>
          </a:p>
          <a:p>
            <a:r>
              <a:rPr lang="en-US" baseline="0" dirty="0"/>
              <a:t>-New contracts are not a qualifying event and you cannot make any coverage elections</a:t>
            </a:r>
          </a:p>
          <a:p>
            <a:r>
              <a:rPr lang="en-US" baseline="0" dirty="0"/>
              <a:t>-Your effective date cannot be changed once the State enrolls you</a:t>
            </a:r>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32</a:t>
            </a:fld>
            <a:endParaRPr lang="en-US"/>
          </a:p>
        </p:txBody>
      </p:sp>
    </p:spTree>
    <p:extLst>
      <p:ext uri="{BB962C8B-B14F-4D97-AF65-F5344CB8AC3E}">
        <p14:creationId xmlns:p14="http://schemas.microsoft.com/office/powerpoint/2010/main" val="3247633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D7202D6D-DC77-4F55-9268-7E1E9B15840B}" type="slidenum">
              <a:rPr lang="en-US" smtClean="0"/>
              <a:pPr/>
              <a:t>4</a:t>
            </a:fld>
            <a:endParaRPr lang="en-US"/>
          </a:p>
        </p:txBody>
      </p:sp>
    </p:spTree>
    <p:extLst>
      <p:ext uri="{BB962C8B-B14F-4D97-AF65-F5344CB8AC3E}">
        <p14:creationId xmlns:p14="http://schemas.microsoft.com/office/powerpoint/2010/main" val="567916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-Purchase</a:t>
            </a:r>
            <a:r>
              <a:rPr lang="en-US" baseline="0" dirty="0"/>
              <a:t> $10k increments up to $300k</a:t>
            </a:r>
          </a:p>
          <a:p>
            <a:r>
              <a:rPr lang="en-US" baseline="0" dirty="0"/>
              <a:t>-You will have to go through a medical history assessment for any amount over $50k</a:t>
            </a:r>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33</a:t>
            </a:fld>
            <a:endParaRPr lang="en-US"/>
          </a:p>
        </p:txBody>
      </p:sp>
    </p:spTree>
    <p:extLst>
      <p:ext uri="{BB962C8B-B14F-4D97-AF65-F5344CB8AC3E}">
        <p14:creationId xmlns:p14="http://schemas.microsoft.com/office/powerpoint/2010/main" val="2470424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-Purchase</a:t>
            </a:r>
            <a:r>
              <a:rPr lang="en-US" baseline="0" dirty="0"/>
              <a:t> $10k increments up to $300k</a:t>
            </a:r>
          </a:p>
          <a:p>
            <a:r>
              <a:rPr lang="en-US" baseline="0" dirty="0"/>
              <a:t>-You will have to go through a medical history assessment for any amount over $50k</a:t>
            </a:r>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34</a:t>
            </a:fld>
            <a:endParaRPr lang="en-US"/>
          </a:p>
        </p:txBody>
      </p:sp>
    </p:spTree>
    <p:extLst>
      <p:ext uri="{BB962C8B-B14F-4D97-AF65-F5344CB8AC3E}">
        <p14:creationId xmlns:p14="http://schemas.microsoft.com/office/powerpoint/2010/main" val="2326917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spouse and eligible children</a:t>
            </a:r>
          </a:p>
          <a:p>
            <a:r>
              <a:rPr lang="en-US" dirty="0"/>
              <a:t>-Dependents amount</a:t>
            </a:r>
            <a:r>
              <a:rPr lang="en-US" baseline="0" dirty="0"/>
              <a:t> is based on 50% of your elected amount, up to $150k</a:t>
            </a:r>
          </a:p>
          <a:p>
            <a:r>
              <a:rPr lang="en-US" baseline="0" dirty="0"/>
              <a:t>-Any </a:t>
            </a:r>
            <a:r>
              <a:rPr lang="en-US" baseline="0" dirty="0" err="1"/>
              <a:t>amt</a:t>
            </a:r>
            <a:r>
              <a:rPr lang="en-US" baseline="0" dirty="0"/>
              <a:t> over $25k requires a medical history assessment</a:t>
            </a:r>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35</a:t>
            </a:fld>
            <a:endParaRPr lang="en-US"/>
          </a:p>
        </p:txBody>
      </p:sp>
    </p:spTree>
    <p:extLst>
      <p:ext uri="{BB962C8B-B14F-4D97-AF65-F5344CB8AC3E}">
        <p14:creationId xmlns:p14="http://schemas.microsoft.com/office/powerpoint/2010/main" val="285811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-Travel Assistance Services: Services are available 24/7/365 for emergency assistance, transport services, and pre-trip resources, when traveling 100 or more miles away from home. </a:t>
            </a:r>
          </a:p>
          <a:p>
            <a:r>
              <a:rPr lang="en-US" dirty="0"/>
              <a:t>-Beneficiary Financial Counseling: Financial counseling program for beneficiaries. </a:t>
            </a:r>
          </a:p>
          <a:p>
            <a:pPr defTabSz="917770">
              <a:defRPr/>
            </a:pPr>
            <a:r>
              <a:rPr lang="en-US" dirty="0"/>
              <a:t>-Legal, Financial, and Grief Services: Consultation on any legal matter as well as simple wills and estate planning documents</a:t>
            </a:r>
          </a:p>
          <a:p>
            <a:pPr defTabSz="917770">
              <a:defRPr/>
            </a:pPr>
            <a:r>
              <a:rPr lang="en-US" dirty="0"/>
              <a:t>-Legacy Planning Services: Resources to help with</a:t>
            </a:r>
            <a:r>
              <a:rPr lang="en-US" baseline="0" dirty="0"/>
              <a:t> </a:t>
            </a:r>
            <a:r>
              <a:rPr lang="en-US" dirty="0"/>
              <a:t>working through end-of-life issues</a:t>
            </a:r>
          </a:p>
          <a:p>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36</a:t>
            </a:fld>
            <a:endParaRPr lang="en-US"/>
          </a:p>
        </p:txBody>
      </p:sp>
    </p:spTree>
    <p:extLst>
      <p:ext uri="{BB962C8B-B14F-4D97-AF65-F5344CB8AC3E}">
        <p14:creationId xmlns:p14="http://schemas.microsoft.com/office/powerpoint/2010/main" val="390405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770">
              <a:defRPr/>
            </a:pPr>
            <a:r>
              <a:rPr lang="en-US" dirty="0"/>
              <a:t>-Gives beneficiaries additional financial protection if an insured’s death or dismemberment is due to a covered accident, whether it occurs at work or elsewhere.</a:t>
            </a:r>
          </a:p>
          <a:p>
            <a:pPr defTabSz="917770">
              <a:defRPr/>
            </a:pPr>
            <a:r>
              <a:rPr lang="en-US" dirty="0"/>
              <a:t>-Coverage amounts: $100k, $200k, $300k</a:t>
            </a:r>
          </a:p>
          <a:p>
            <a:pPr defTabSz="917770">
              <a:defRPr/>
            </a:pPr>
            <a:r>
              <a:rPr lang="en-US" dirty="0"/>
              <a:t>-Individual and family coverage. Family coverage pays on a percentage of the whole amount based on the # of dependents.</a:t>
            </a:r>
          </a:p>
          <a:p>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37</a:t>
            </a:fld>
            <a:endParaRPr lang="en-US"/>
          </a:p>
        </p:txBody>
      </p:sp>
    </p:spTree>
    <p:extLst>
      <p:ext uri="{BB962C8B-B14F-4D97-AF65-F5344CB8AC3E}">
        <p14:creationId xmlns:p14="http://schemas.microsoft.com/office/powerpoint/2010/main" val="1842010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purchase coverage in $10k increments up to $750k</a:t>
            </a:r>
          </a:p>
          <a:p>
            <a:r>
              <a:rPr lang="en-US" dirty="0"/>
              <a:t>-There will be a medical assessment</a:t>
            </a:r>
            <a:r>
              <a:rPr lang="en-US" baseline="0" dirty="0"/>
              <a:t> over $50k</a:t>
            </a:r>
          </a:p>
          <a:p>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38</a:t>
            </a:fld>
            <a:endParaRPr lang="en-US"/>
          </a:p>
        </p:txBody>
      </p:sp>
    </p:spTree>
    <p:extLst>
      <p:ext uri="{BB962C8B-B14F-4D97-AF65-F5344CB8AC3E}">
        <p14:creationId xmlns:p14="http://schemas.microsoft.com/office/powerpoint/2010/main" val="4054453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39</a:t>
            </a:fld>
            <a:endParaRPr lang="en-US"/>
          </a:p>
        </p:txBody>
      </p:sp>
    </p:spTree>
    <p:extLst>
      <p:ext uri="{BB962C8B-B14F-4D97-AF65-F5344CB8AC3E}">
        <p14:creationId xmlns:p14="http://schemas.microsoft.com/office/powerpoint/2010/main" val="2276610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-Provides a monthly benefit whether your disability prevents you from working at all or limits your ability to work.</a:t>
            </a:r>
          </a:p>
          <a:p>
            <a:r>
              <a:rPr lang="en-US" dirty="0"/>
              <a:t>-60% of your monthly earnings to a maximum of $8,000.</a:t>
            </a:r>
          </a:p>
          <a:p>
            <a:r>
              <a:rPr lang="en-US" dirty="0"/>
              <a:t>-3 month elimination</a:t>
            </a:r>
            <a:r>
              <a:rPr lang="en-US" baseline="0" dirty="0"/>
              <a:t> period.</a:t>
            </a:r>
          </a:p>
          <a:p>
            <a:r>
              <a:rPr lang="en-US" baseline="0" dirty="0"/>
              <a:t>-Gives you a check for the rest of your life.</a:t>
            </a:r>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40</a:t>
            </a:fld>
            <a:endParaRPr lang="en-US"/>
          </a:p>
        </p:txBody>
      </p:sp>
    </p:spTree>
    <p:extLst>
      <p:ext uri="{BB962C8B-B14F-4D97-AF65-F5344CB8AC3E}">
        <p14:creationId xmlns:p14="http://schemas.microsoft.com/office/powerpoint/2010/main" val="3676156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Good Morning,</a:t>
            </a:r>
          </a:p>
          <a:p>
            <a:endParaRPr lang="en-US" dirty="0"/>
          </a:p>
          <a:p>
            <a:r>
              <a:rPr lang="en-US" dirty="0"/>
              <a:t>My name is Mrs. Ogan, and I will go over a few resources, people contacts and general information that would be helpful to get you started strong as a new employee of Bowie State University.</a:t>
            </a:r>
          </a:p>
        </p:txBody>
      </p:sp>
      <p:sp>
        <p:nvSpPr>
          <p:cNvPr id="4" name="Slide Number Placeholder 3"/>
          <p:cNvSpPr>
            <a:spLocks noGrp="1"/>
          </p:cNvSpPr>
          <p:nvPr>
            <p:ph type="sldNum" sz="quarter" idx="10"/>
          </p:nvPr>
        </p:nvSpPr>
        <p:spPr/>
        <p:txBody>
          <a:bodyPr/>
          <a:lstStyle/>
          <a:p>
            <a:fld id="{D7202D6D-DC77-4F55-9268-7E1E9B15840B}" type="slidenum">
              <a:rPr lang="en-US" smtClean="0"/>
              <a:pPr/>
              <a:t>45</a:t>
            </a:fld>
            <a:endParaRPr lang="en-US"/>
          </a:p>
        </p:txBody>
      </p:sp>
    </p:spTree>
    <p:extLst>
      <p:ext uri="{BB962C8B-B14F-4D97-AF65-F5344CB8AC3E}">
        <p14:creationId xmlns:p14="http://schemas.microsoft.com/office/powerpoint/2010/main" val="5051185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copy of our Bowie Points of Pride Brochure</a:t>
            </a:r>
          </a:p>
          <a:p>
            <a:endParaRPr lang="en-US" dirty="0"/>
          </a:p>
          <a:p>
            <a:r>
              <a:rPr lang="en-US" dirty="0"/>
              <a:t>Highlighting our </a:t>
            </a:r>
          </a:p>
          <a:p>
            <a:endParaRPr lang="en-US" dirty="0"/>
          </a:p>
          <a:p>
            <a:pPr marL="184617" indent="-184617">
              <a:buFont typeface="Arial" panose="020B0604020202020204" pitchFamily="34" charset="0"/>
              <a:buChar char="•"/>
            </a:pPr>
            <a:r>
              <a:rPr lang="en-US" dirty="0"/>
              <a:t>Modern teaching facilities</a:t>
            </a:r>
          </a:p>
          <a:p>
            <a:pPr marL="184617" indent="-184617">
              <a:buFont typeface="Arial" panose="020B0604020202020204" pitchFamily="34" charset="0"/>
              <a:buChar char="•"/>
            </a:pPr>
            <a:r>
              <a:rPr lang="en-US" dirty="0"/>
              <a:t>Innovative entrepreneurial partnerships &amp; programs</a:t>
            </a:r>
          </a:p>
          <a:p>
            <a:pPr marL="184617" indent="-184617">
              <a:buFont typeface="Arial" panose="020B0604020202020204" pitchFamily="34" charset="0"/>
              <a:buChar char="•"/>
            </a:pPr>
            <a:r>
              <a:rPr lang="en-US" dirty="0"/>
              <a:t>Distinctive ways we've been recognized</a:t>
            </a:r>
          </a:p>
          <a:p>
            <a:pPr marL="184617" indent="-184617">
              <a:buFont typeface="Arial" panose="020B0604020202020204" pitchFamily="34" charset="0"/>
              <a:buChar char="•"/>
            </a:pPr>
            <a:r>
              <a:rPr lang="en-US" dirty="0"/>
              <a:t>How we are leading in STEM education  and more</a:t>
            </a:r>
          </a:p>
        </p:txBody>
      </p:sp>
      <p:sp>
        <p:nvSpPr>
          <p:cNvPr id="4" name="Slide Number Placeholder 3"/>
          <p:cNvSpPr>
            <a:spLocks noGrp="1"/>
          </p:cNvSpPr>
          <p:nvPr>
            <p:ph type="sldNum" sz="quarter" idx="10"/>
          </p:nvPr>
        </p:nvSpPr>
        <p:spPr/>
        <p:txBody>
          <a:bodyPr/>
          <a:lstStyle/>
          <a:p>
            <a:fld id="{D7202D6D-DC77-4F55-9268-7E1E9B15840B}" type="slidenum">
              <a:rPr lang="en-US" smtClean="0"/>
              <a:pPr/>
              <a:t>46</a:t>
            </a:fld>
            <a:endParaRPr lang="en-US"/>
          </a:p>
        </p:txBody>
      </p:sp>
    </p:spTree>
    <p:extLst>
      <p:ext uri="{BB962C8B-B14F-4D97-AF65-F5344CB8AC3E}">
        <p14:creationId xmlns:p14="http://schemas.microsoft.com/office/powerpoint/2010/main" val="1396657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202D6D-DC77-4F55-9268-7E1E9B15840B}" type="slidenum">
              <a:rPr lang="en-US" smtClean="0"/>
              <a:pPr/>
              <a:t>5</a:t>
            </a:fld>
            <a:endParaRPr lang="en-US"/>
          </a:p>
        </p:txBody>
      </p:sp>
    </p:spTree>
    <p:extLst>
      <p:ext uri="{BB962C8B-B14F-4D97-AF65-F5344CB8AC3E}">
        <p14:creationId xmlns:p14="http://schemas.microsoft.com/office/powerpoint/2010/main" val="35282048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Home›</a:t>
            </a:r>
            <a:endParaRPr lang="en-US" dirty="0"/>
          </a:p>
          <a:p>
            <a:r>
              <a:rPr lang="en-US" dirty="0">
                <a:hlinkClick r:id="rId4"/>
              </a:rPr>
              <a:t>Admissions &amp; Aid›</a:t>
            </a:r>
            <a:endParaRPr lang="en-US" dirty="0"/>
          </a:p>
          <a:p>
            <a:r>
              <a:rPr lang="en-US" dirty="0">
                <a:hlinkClick r:id="rId5"/>
              </a:rPr>
              <a:t>Visit Us›</a:t>
            </a:r>
            <a:r>
              <a:rPr lang="en-US" dirty="0"/>
              <a:t> </a:t>
            </a:r>
          </a:p>
          <a:p>
            <a:r>
              <a:rPr lang="en-US" b="1" dirty="0"/>
              <a:t>Campus Tour</a:t>
            </a:r>
          </a:p>
          <a:p>
            <a:endParaRPr lang="en-US" dirty="0"/>
          </a:p>
          <a:p>
            <a:endParaRPr lang="en-US" dirty="0"/>
          </a:p>
          <a:p>
            <a:r>
              <a:rPr lang="en-US" dirty="0"/>
              <a:t>Please visit the website to enjoy our interactive virtual tour of the beautiful Bowie State University campus and scroll through the slideshow below.</a:t>
            </a:r>
          </a:p>
          <a:p>
            <a:endParaRPr lang="en-US" dirty="0"/>
          </a:p>
          <a:p>
            <a:r>
              <a:rPr lang="en-US" dirty="0"/>
              <a:t>https://bowiestate.edu/admissions-and-aid/visit-us/campus-tour.php</a:t>
            </a:r>
          </a:p>
        </p:txBody>
      </p:sp>
      <p:sp>
        <p:nvSpPr>
          <p:cNvPr id="4" name="Slide Number Placeholder 3"/>
          <p:cNvSpPr>
            <a:spLocks noGrp="1"/>
          </p:cNvSpPr>
          <p:nvPr>
            <p:ph type="sldNum" sz="quarter" idx="10"/>
          </p:nvPr>
        </p:nvSpPr>
        <p:spPr/>
        <p:txBody>
          <a:bodyPr/>
          <a:lstStyle/>
          <a:p>
            <a:fld id="{D7202D6D-DC77-4F55-9268-7E1E9B15840B}" type="slidenum">
              <a:rPr lang="en-US" smtClean="0"/>
              <a:pPr/>
              <a:t>47</a:t>
            </a:fld>
            <a:endParaRPr lang="en-US"/>
          </a:p>
        </p:txBody>
      </p:sp>
    </p:spTree>
    <p:extLst>
      <p:ext uri="{BB962C8B-B14F-4D97-AF65-F5344CB8AC3E}">
        <p14:creationId xmlns:p14="http://schemas.microsoft.com/office/powerpoint/2010/main" val="2325145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Alerts</a:t>
            </a:r>
            <a:r>
              <a:rPr lang="en-US" baseline="0" dirty="0"/>
              <a:t> about: Public Safety, inclement weather updates affecting alternative school hours</a:t>
            </a:r>
          </a:p>
          <a:p>
            <a:r>
              <a:rPr lang="en-US" baseline="0" dirty="0"/>
              <a:t>Some cell phone charges for text messaging may apply depending on your carrier.</a:t>
            </a:r>
          </a:p>
          <a:p>
            <a:r>
              <a:rPr lang="en-US" baseline="0" dirty="0"/>
              <a:t>Bees will only send emergency messages.</a:t>
            </a:r>
          </a:p>
          <a:p>
            <a:r>
              <a:rPr lang="en-US" baseline="0" dirty="0"/>
              <a:t>Problems while registering, please call Lavel Jones (301) 860-4050</a:t>
            </a:r>
            <a:endParaRPr lang="en-US" dirty="0"/>
          </a:p>
        </p:txBody>
      </p:sp>
      <p:sp>
        <p:nvSpPr>
          <p:cNvPr id="4" name="Slide Number Placeholder 3"/>
          <p:cNvSpPr>
            <a:spLocks noGrp="1"/>
          </p:cNvSpPr>
          <p:nvPr>
            <p:ph type="sldNum" sz="quarter" idx="10"/>
          </p:nvPr>
        </p:nvSpPr>
        <p:spPr/>
        <p:txBody>
          <a:bodyPr/>
          <a:lstStyle/>
          <a:p>
            <a:pPr defTabSz="984626">
              <a:defRPr/>
            </a:pPr>
            <a:fld id="{D7202D6D-DC77-4F55-9268-7E1E9B15840B}" type="slidenum">
              <a:rPr lang="en-US" sz="1300">
                <a:solidFill>
                  <a:prstClr val="black"/>
                </a:solidFill>
                <a:latin typeface="Calibri"/>
              </a:rPr>
              <a:pPr defTabSz="984626">
                <a:defRPr/>
              </a:pPr>
              <a:t>48</a:t>
            </a:fld>
            <a:endParaRPr lang="en-US" sz="1300">
              <a:solidFill>
                <a:prstClr val="black"/>
              </a:solidFill>
              <a:latin typeface="Calibri"/>
            </a:endParaRPr>
          </a:p>
        </p:txBody>
      </p:sp>
    </p:spTree>
    <p:extLst>
      <p:ext uri="{BB962C8B-B14F-4D97-AF65-F5344CB8AC3E}">
        <p14:creationId xmlns:p14="http://schemas.microsoft.com/office/powerpoint/2010/main" val="30441129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84626">
              <a:defRPr/>
            </a:pPr>
            <a:fld id="{D7202D6D-DC77-4F55-9268-7E1E9B15840B}" type="slidenum">
              <a:rPr lang="en-US" sz="1300">
                <a:solidFill>
                  <a:prstClr val="black"/>
                </a:solidFill>
                <a:latin typeface="Calibri"/>
              </a:rPr>
              <a:pPr defTabSz="984626">
                <a:defRPr/>
              </a:pPr>
              <a:t>49</a:t>
            </a:fld>
            <a:endParaRPr lang="en-US" sz="1300">
              <a:solidFill>
                <a:prstClr val="black"/>
              </a:solidFill>
              <a:latin typeface="Calibri"/>
            </a:endParaRPr>
          </a:p>
        </p:txBody>
      </p:sp>
    </p:spTree>
    <p:extLst>
      <p:ext uri="{BB962C8B-B14F-4D97-AF65-F5344CB8AC3E}">
        <p14:creationId xmlns:p14="http://schemas.microsoft.com/office/powerpoint/2010/main" val="40349256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84626">
              <a:defRPr/>
            </a:pPr>
            <a:fld id="{D7202D6D-DC77-4F55-9268-7E1E9B15840B}" type="slidenum">
              <a:rPr lang="en-US" sz="1300">
                <a:solidFill>
                  <a:prstClr val="black"/>
                </a:solidFill>
                <a:latin typeface="Calibri"/>
              </a:rPr>
              <a:pPr defTabSz="984626">
                <a:defRPr/>
              </a:pPr>
              <a:t>50</a:t>
            </a:fld>
            <a:endParaRPr lang="en-US" sz="1300">
              <a:solidFill>
                <a:prstClr val="black"/>
              </a:solidFill>
              <a:latin typeface="Calibri"/>
            </a:endParaRPr>
          </a:p>
        </p:txBody>
      </p:sp>
    </p:spTree>
    <p:extLst>
      <p:ext uri="{BB962C8B-B14F-4D97-AF65-F5344CB8AC3E}">
        <p14:creationId xmlns:p14="http://schemas.microsoft.com/office/powerpoint/2010/main" val="6549426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The Bulldog Card is Bowie State University’s official ID for faculty, staff, and students.</a:t>
            </a:r>
          </a:p>
          <a:p>
            <a:endParaRPr lang="en-US" dirty="0"/>
          </a:p>
          <a:p>
            <a:r>
              <a:rPr lang="en-US" dirty="0"/>
              <a:t>Your Bulldog ID is a lot more than just a piece of personalized plastic. Here's where and how you can use your card.</a:t>
            </a:r>
          </a:p>
          <a:p>
            <a:endParaRPr lang="en-US" dirty="0"/>
          </a:p>
          <a:p>
            <a:r>
              <a:rPr lang="en-US" dirty="0"/>
              <a:t>As an identification card</a:t>
            </a:r>
          </a:p>
          <a:p>
            <a:r>
              <a:rPr lang="en-US" dirty="0"/>
              <a:t>As a meal card</a:t>
            </a:r>
          </a:p>
          <a:p>
            <a:r>
              <a:rPr lang="en-US" dirty="0"/>
              <a:t>Campus retail outlets</a:t>
            </a:r>
          </a:p>
          <a:p>
            <a:r>
              <a:rPr lang="en-US" dirty="0"/>
              <a:t>Paying fees (graduation, parking, etc.)</a:t>
            </a:r>
          </a:p>
          <a:p>
            <a:r>
              <a:rPr lang="en-US" dirty="0"/>
              <a:t>Buying books and apparel at the Bookstore</a:t>
            </a:r>
          </a:p>
          <a:p>
            <a:r>
              <a:rPr lang="en-US" dirty="0"/>
              <a:t>Print/Check out library books</a:t>
            </a:r>
          </a:p>
          <a:p>
            <a:r>
              <a:rPr lang="en-US" dirty="0"/>
              <a:t>Allocating Financial Aid</a:t>
            </a:r>
          </a:p>
          <a:p>
            <a:r>
              <a:rPr lang="en-US" dirty="0"/>
              <a:t>Vending Services (beverage and snack machines)</a:t>
            </a:r>
          </a:p>
          <a:p>
            <a:endParaRPr lang="en-US" dirty="0"/>
          </a:p>
          <a:p>
            <a:r>
              <a:rPr lang="en-US" b="1" dirty="0"/>
              <a:t>New Employees</a:t>
            </a:r>
          </a:p>
          <a:p>
            <a:r>
              <a:rPr lang="en-US" dirty="0"/>
              <a:t>All eligible employees are required to have a Bulldog Card while on campus. In order to receive a Bulldog Card, new employees must</a:t>
            </a:r>
          </a:p>
          <a:p>
            <a:endParaRPr lang="en-US" dirty="0"/>
          </a:p>
          <a:p>
            <a:pPr marL="184617" indent="-184617">
              <a:buFont typeface="Arial" panose="020B0604020202020204" pitchFamily="34" charset="0"/>
              <a:buChar char="•"/>
            </a:pPr>
            <a:r>
              <a:rPr lang="en-US" dirty="0"/>
              <a:t>Email a headshot to </a:t>
            </a:r>
            <a:r>
              <a:rPr lang="en-US" dirty="0">
                <a:hlinkClick r:id="rId3"/>
              </a:rPr>
              <a:t>bulldogcard@bowiestate.edu</a:t>
            </a:r>
            <a:r>
              <a:rPr lang="en-US" dirty="0"/>
              <a:t> (you’ll receive notification when ready for pickup)</a:t>
            </a:r>
          </a:p>
          <a:p>
            <a:pPr marL="184617" indent="-184617">
              <a:buFont typeface="Arial" panose="020B0604020202020204" pitchFamily="34" charset="0"/>
              <a:buChar char="•"/>
            </a:pPr>
            <a:r>
              <a:rPr lang="en-US" dirty="0"/>
              <a:t>Produce a copy of their New Employee Identification Card Memorandum completed by the HR Department (new employees or 1st issue)</a:t>
            </a:r>
          </a:p>
          <a:p>
            <a:pPr marL="184617" indent="-184617">
              <a:buFont typeface="Arial" panose="020B0604020202020204" pitchFamily="34" charset="0"/>
              <a:buChar char="•"/>
            </a:pPr>
            <a:endParaRPr lang="en-US" dirty="0"/>
          </a:p>
          <a:p>
            <a:pPr marL="184617" indent="-184617">
              <a:buFont typeface="Arial" panose="020B0604020202020204" pitchFamily="34" charset="0"/>
              <a:buChar char="•"/>
            </a:pPr>
            <a:r>
              <a:rPr lang="en-US" dirty="0"/>
              <a:t>Produce photo identification (government-issued ID, driver’s license, passport, etc.)</a:t>
            </a:r>
          </a:p>
          <a:p>
            <a:endParaRPr lang="en-US" dirty="0"/>
          </a:p>
          <a:p>
            <a:r>
              <a:rPr lang="en-US" dirty="0"/>
              <a:t>Please bring all documents to the Bulldog Card Office/Office of Auxiliary Services, on the first floor of the Student Center, Room 1025. </a:t>
            </a:r>
          </a:p>
        </p:txBody>
      </p:sp>
      <p:sp>
        <p:nvSpPr>
          <p:cNvPr id="4" name="Slide Number Placeholder 3"/>
          <p:cNvSpPr>
            <a:spLocks noGrp="1"/>
          </p:cNvSpPr>
          <p:nvPr>
            <p:ph type="sldNum" sz="quarter" idx="10"/>
          </p:nvPr>
        </p:nvSpPr>
        <p:spPr/>
        <p:txBody>
          <a:bodyPr/>
          <a:lstStyle/>
          <a:p>
            <a:pPr defTabSz="984626">
              <a:defRPr/>
            </a:pPr>
            <a:fld id="{D7202D6D-DC77-4F55-9268-7E1E9B15840B}" type="slidenum">
              <a:rPr lang="en-US" sz="1300">
                <a:solidFill>
                  <a:prstClr val="black"/>
                </a:solidFill>
                <a:latin typeface="Calibri"/>
              </a:rPr>
              <a:pPr defTabSz="984626">
                <a:defRPr/>
              </a:pPr>
              <a:t>51</a:t>
            </a:fld>
            <a:endParaRPr lang="en-US" sz="1300">
              <a:solidFill>
                <a:prstClr val="black"/>
              </a:solidFill>
              <a:latin typeface="Calibri"/>
            </a:endParaRPr>
          </a:p>
        </p:txBody>
      </p:sp>
    </p:spTree>
    <p:extLst>
      <p:ext uri="{BB962C8B-B14F-4D97-AF65-F5344CB8AC3E}">
        <p14:creationId xmlns:p14="http://schemas.microsoft.com/office/powerpoint/2010/main" val="13995395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84626">
              <a:defRPr/>
            </a:pPr>
            <a:fld id="{D7202D6D-DC77-4F55-9268-7E1E9B15840B}" type="slidenum">
              <a:rPr lang="en-US" sz="1300">
                <a:solidFill>
                  <a:prstClr val="black"/>
                </a:solidFill>
                <a:latin typeface="Calibri"/>
              </a:rPr>
              <a:pPr defTabSz="984626">
                <a:defRPr/>
              </a:pPr>
              <a:t>52</a:t>
            </a:fld>
            <a:endParaRPr lang="en-US" sz="1300">
              <a:solidFill>
                <a:prstClr val="black"/>
              </a:solidFill>
              <a:latin typeface="Calibri"/>
            </a:endParaRPr>
          </a:p>
        </p:txBody>
      </p:sp>
    </p:spTree>
    <p:extLst>
      <p:ext uri="{BB962C8B-B14F-4D97-AF65-F5344CB8AC3E}">
        <p14:creationId xmlns:p14="http://schemas.microsoft.com/office/powerpoint/2010/main" val="3574069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you will learn what information security is as well as what your responsibility is to help ensure that the principles are applied within your </a:t>
            </a:r>
            <a:r>
              <a:rPr lang="en-US" sz="1300" dirty="0" err="1"/>
              <a:t>organisation</a:t>
            </a:r>
            <a:r>
              <a:rPr lang="en-US" sz="1300" dirty="0"/>
              <a:t>.</a:t>
            </a:r>
            <a:endParaRPr lang="en-US" dirty="0"/>
          </a:p>
        </p:txBody>
      </p:sp>
      <p:sp>
        <p:nvSpPr>
          <p:cNvPr id="4" name="Slide Number Placeholder 3"/>
          <p:cNvSpPr>
            <a:spLocks noGrp="1"/>
          </p:cNvSpPr>
          <p:nvPr>
            <p:ph type="sldNum" sz="quarter" idx="10"/>
          </p:nvPr>
        </p:nvSpPr>
        <p:spPr/>
        <p:txBody>
          <a:bodyPr/>
          <a:lstStyle/>
          <a:p>
            <a:pPr defTabSz="984626">
              <a:defRPr/>
            </a:pPr>
            <a:fld id="{D7202D6D-DC77-4F55-9268-7E1E9B15840B}" type="slidenum">
              <a:rPr lang="en-US" sz="1300">
                <a:solidFill>
                  <a:prstClr val="black"/>
                </a:solidFill>
                <a:latin typeface="Calibri"/>
              </a:rPr>
              <a:pPr defTabSz="984626">
                <a:defRPr/>
              </a:pPr>
              <a:t>53</a:t>
            </a:fld>
            <a:endParaRPr lang="en-US" sz="1300">
              <a:solidFill>
                <a:prstClr val="black"/>
              </a:solidFill>
              <a:latin typeface="Calibri"/>
            </a:endParaRPr>
          </a:p>
        </p:txBody>
      </p:sp>
    </p:spTree>
    <p:extLst>
      <p:ext uri="{BB962C8B-B14F-4D97-AF65-F5344CB8AC3E}">
        <p14:creationId xmlns:p14="http://schemas.microsoft.com/office/powerpoint/2010/main" val="21101876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202D6D-DC77-4F55-9268-7E1E9B15840B}" type="slidenum">
              <a:rPr lang="en-US" smtClean="0"/>
              <a:pPr/>
              <a:t>54</a:t>
            </a:fld>
            <a:endParaRPr lang="en-US"/>
          </a:p>
        </p:txBody>
      </p:sp>
    </p:spTree>
    <p:extLst>
      <p:ext uri="{BB962C8B-B14F-4D97-AF65-F5344CB8AC3E}">
        <p14:creationId xmlns:p14="http://schemas.microsoft.com/office/powerpoint/2010/main" val="12847458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202D6D-DC77-4F55-9268-7E1E9B15840B}" type="slidenum">
              <a:rPr lang="en-US" smtClean="0"/>
              <a:pPr/>
              <a:t>55</a:t>
            </a:fld>
            <a:endParaRPr lang="en-US"/>
          </a:p>
        </p:txBody>
      </p:sp>
    </p:spTree>
    <p:extLst>
      <p:ext uri="{BB962C8B-B14F-4D97-AF65-F5344CB8AC3E}">
        <p14:creationId xmlns:p14="http://schemas.microsoft.com/office/powerpoint/2010/main" val="14653277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6156" indent="-246156">
              <a:buFont typeface="+mj-lt"/>
              <a:buAutoNum type="arabicPeriod"/>
            </a:pPr>
            <a:r>
              <a:rPr lang="en-US" sz="1300" dirty="0" err="1"/>
              <a:t>Fdfj</a:t>
            </a:r>
            <a:endParaRPr lang="en-US" sz="1300" dirty="0"/>
          </a:p>
          <a:p>
            <a:pPr marL="246156" indent="-246156">
              <a:buFont typeface="+mj-lt"/>
              <a:buAutoNum type="arabicPeriod"/>
            </a:pPr>
            <a:r>
              <a:rPr lang="en-US" sz="1300" dirty="0"/>
              <a:t>The Comptroller's Office and the Central Payroll Bureau are excited to offer the new Payroll Online Service Center to provide services that have been requested by state employees. </a:t>
            </a:r>
          </a:p>
          <a:p>
            <a:endParaRPr lang="en-US" sz="1300" dirty="0"/>
          </a:p>
          <a:p>
            <a:endParaRPr lang="en-US" dirty="0"/>
          </a:p>
        </p:txBody>
      </p:sp>
      <p:sp>
        <p:nvSpPr>
          <p:cNvPr id="4" name="Slide Number Placeholder 3"/>
          <p:cNvSpPr>
            <a:spLocks noGrp="1"/>
          </p:cNvSpPr>
          <p:nvPr>
            <p:ph type="sldNum" sz="quarter" idx="10"/>
          </p:nvPr>
        </p:nvSpPr>
        <p:spPr/>
        <p:txBody>
          <a:bodyPr/>
          <a:lstStyle/>
          <a:p>
            <a:pPr defTabSz="984626">
              <a:defRPr/>
            </a:pPr>
            <a:fld id="{D7202D6D-DC77-4F55-9268-7E1E9B15840B}" type="slidenum">
              <a:rPr lang="en-US" sz="1300">
                <a:solidFill>
                  <a:prstClr val="black"/>
                </a:solidFill>
                <a:latin typeface="Calibri"/>
              </a:rPr>
              <a:pPr defTabSz="984626">
                <a:defRPr/>
              </a:pPr>
              <a:t>56</a:t>
            </a:fld>
            <a:endParaRPr lang="en-US" sz="1300">
              <a:solidFill>
                <a:prstClr val="black"/>
              </a:solidFill>
              <a:latin typeface="Calibri"/>
            </a:endParaRPr>
          </a:p>
        </p:txBody>
      </p:sp>
    </p:spTree>
    <p:extLst>
      <p:ext uri="{BB962C8B-B14F-4D97-AF65-F5344CB8AC3E}">
        <p14:creationId xmlns:p14="http://schemas.microsoft.com/office/powerpoint/2010/main" val="3178687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202D6D-DC77-4F55-9268-7E1E9B15840B}" type="slidenum">
              <a:rPr lang="en-US" smtClean="0"/>
              <a:pPr/>
              <a:t>6</a:t>
            </a:fld>
            <a:endParaRPr lang="en-US"/>
          </a:p>
        </p:txBody>
      </p:sp>
    </p:spTree>
    <p:extLst>
      <p:ext uri="{BB962C8B-B14F-4D97-AF65-F5344CB8AC3E}">
        <p14:creationId xmlns:p14="http://schemas.microsoft.com/office/powerpoint/2010/main" val="19650111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6156" indent="-246156">
              <a:buFont typeface="+mj-lt"/>
              <a:buAutoNum type="arabicPeriod"/>
            </a:pPr>
            <a:r>
              <a:rPr lang="en-US" sz="1300" dirty="0" err="1"/>
              <a:t>Fdfj</a:t>
            </a:r>
            <a:endParaRPr lang="en-US" sz="1300" dirty="0"/>
          </a:p>
          <a:p>
            <a:pPr marL="246156" indent="-246156">
              <a:buFont typeface="+mj-lt"/>
              <a:buAutoNum type="arabicPeriod"/>
            </a:pPr>
            <a:r>
              <a:rPr lang="en-US" sz="1300" dirty="0"/>
              <a:t>The Comptroller's Office and the Central Payroll Bureau are excited to offer the new Payroll Online Service Center to provide services that have been requested by state employees. </a:t>
            </a:r>
          </a:p>
          <a:p>
            <a:endParaRPr lang="en-US" sz="1300" dirty="0"/>
          </a:p>
          <a:p>
            <a:endParaRPr lang="en-US" dirty="0"/>
          </a:p>
        </p:txBody>
      </p:sp>
      <p:sp>
        <p:nvSpPr>
          <p:cNvPr id="4" name="Slide Number Placeholder 3"/>
          <p:cNvSpPr>
            <a:spLocks noGrp="1"/>
          </p:cNvSpPr>
          <p:nvPr>
            <p:ph type="sldNum" sz="quarter" idx="10"/>
          </p:nvPr>
        </p:nvSpPr>
        <p:spPr/>
        <p:txBody>
          <a:bodyPr/>
          <a:lstStyle/>
          <a:p>
            <a:pPr defTabSz="984626">
              <a:defRPr/>
            </a:pPr>
            <a:fld id="{D7202D6D-DC77-4F55-9268-7E1E9B15840B}" type="slidenum">
              <a:rPr lang="en-US" sz="1300">
                <a:solidFill>
                  <a:prstClr val="black"/>
                </a:solidFill>
                <a:latin typeface="Calibri"/>
              </a:rPr>
              <a:pPr defTabSz="984626">
                <a:defRPr/>
              </a:pPr>
              <a:t>57</a:t>
            </a:fld>
            <a:endParaRPr lang="en-US" sz="1300">
              <a:solidFill>
                <a:prstClr val="black"/>
              </a:solidFill>
              <a:latin typeface="Calibri"/>
            </a:endParaRPr>
          </a:p>
        </p:txBody>
      </p:sp>
    </p:spTree>
    <p:extLst>
      <p:ext uri="{BB962C8B-B14F-4D97-AF65-F5344CB8AC3E}">
        <p14:creationId xmlns:p14="http://schemas.microsoft.com/office/powerpoint/2010/main" val="4196527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6156" indent="-246156">
              <a:buFont typeface="+mj-lt"/>
              <a:buAutoNum type="arabicPeriod"/>
            </a:pPr>
            <a:r>
              <a:rPr lang="en-US" sz="1300" dirty="0" err="1"/>
              <a:t>Fdfj</a:t>
            </a:r>
            <a:endParaRPr lang="en-US" sz="1300" dirty="0"/>
          </a:p>
          <a:p>
            <a:pPr marL="246156" indent="-246156">
              <a:buFont typeface="+mj-lt"/>
              <a:buAutoNum type="arabicPeriod"/>
            </a:pPr>
            <a:r>
              <a:rPr lang="en-US" sz="1300" dirty="0"/>
              <a:t>The Comptroller's Office and the Central Payroll Bureau are excited to offer the new Payroll Online Service Center to provide services that have been requested by state employees. </a:t>
            </a:r>
          </a:p>
          <a:p>
            <a:endParaRPr lang="en-US" sz="1300" dirty="0"/>
          </a:p>
          <a:p>
            <a:endParaRPr lang="en-US" dirty="0"/>
          </a:p>
        </p:txBody>
      </p:sp>
      <p:sp>
        <p:nvSpPr>
          <p:cNvPr id="4" name="Slide Number Placeholder 3"/>
          <p:cNvSpPr>
            <a:spLocks noGrp="1"/>
          </p:cNvSpPr>
          <p:nvPr>
            <p:ph type="sldNum" sz="quarter" idx="10"/>
          </p:nvPr>
        </p:nvSpPr>
        <p:spPr/>
        <p:txBody>
          <a:bodyPr/>
          <a:lstStyle/>
          <a:p>
            <a:pPr defTabSz="984626">
              <a:defRPr/>
            </a:pPr>
            <a:fld id="{D7202D6D-DC77-4F55-9268-7E1E9B15840B}" type="slidenum">
              <a:rPr lang="en-US" sz="1300">
                <a:solidFill>
                  <a:prstClr val="black"/>
                </a:solidFill>
                <a:latin typeface="Calibri"/>
              </a:rPr>
              <a:pPr defTabSz="984626">
                <a:defRPr/>
              </a:pPr>
              <a:t>58</a:t>
            </a:fld>
            <a:endParaRPr lang="en-US" sz="1300">
              <a:solidFill>
                <a:prstClr val="black"/>
              </a:solidFill>
              <a:latin typeface="Calibri"/>
            </a:endParaRPr>
          </a:p>
        </p:txBody>
      </p:sp>
    </p:spTree>
    <p:extLst>
      <p:ext uri="{BB962C8B-B14F-4D97-AF65-F5344CB8AC3E}">
        <p14:creationId xmlns:p14="http://schemas.microsoft.com/office/powerpoint/2010/main" val="23142830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6156" indent="-246156">
              <a:buFont typeface="+mj-lt"/>
              <a:buAutoNum type="arabicPeriod"/>
            </a:pPr>
            <a:r>
              <a:rPr lang="en-US" sz="1300" dirty="0" err="1"/>
              <a:t>Fdfj</a:t>
            </a:r>
            <a:endParaRPr lang="en-US" sz="1300" dirty="0"/>
          </a:p>
          <a:p>
            <a:pPr marL="246156" indent="-246156">
              <a:buFont typeface="+mj-lt"/>
              <a:buAutoNum type="arabicPeriod"/>
            </a:pPr>
            <a:r>
              <a:rPr lang="en-US" sz="1300" dirty="0"/>
              <a:t>The Comptroller's Office and the Central Payroll Bureau are excited to offer the new Payroll Online Service Center to provide services that have been requested by state employees. </a:t>
            </a:r>
          </a:p>
          <a:p>
            <a:endParaRPr lang="en-US" sz="1300" dirty="0"/>
          </a:p>
          <a:p>
            <a:endParaRPr lang="en-US" dirty="0"/>
          </a:p>
        </p:txBody>
      </p:sp>
      <p:sp>
        <p:nvSpPr>
          <p:cNvPr id="4" name="Slide Number Placeholder 3"/>
          <p:cNvSpPr>
            <a:spLocks noGrp="1"/>
          </p:cNvSpPr>
          <p:nvPr>
            <p:ph type="sldNum" sz="quarter" idx="10"/>
          </p:nvPr>
        </p:nvSpPr>
        <p:spPr/>
        <p:txBody>
          <a:bodyPr/>
          <a:lstStyle/>
          <a:p>
            <a:pPr defTabSz="984626">
              <a:defRPr/>
            </a:pPr>
            <a:fld id="{D7202D6D-DC77-4F55-9268-7E1E9B15840B}" type="slidenum">
              <a:rPr lang="en-US" sz="1300">
                <a:solidFill>
                  <a:prstClr val="black"/>
                </a:solidFill>
                <a:latin typeface="Calibri"/>
              </a:rPr>
              <a:pPr defTabSz="984626">
                <a:defRPr/>
              </a:pPr>
              <a:t>59</a:t>
            </a:fld>
            <a:endParaRPr lang="en-US" sz="1300">
              <a:solidFill>
                <a:prstClr val="black"/>
              </a:solidFill>
              <a:latin typeface="Calibri"/>
            </a:endParaRPr>
          </a:p>
        </p:txBody>
      </p:sp>
    </p:spTree>
    <p:extLst>
      <p:ext uri="{BB962C8B-B14F-4D97-AF65-F5344CB8AC3E}">
        <p14:creationId xmlns:p14="http://schemas.microsoft.com/office/powerpoint/2010/main" val="24390337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6156" indent="-246156">
              <a:buFont typeface="+mj-lt"/>
              <a:buAutoNum type="arabicPeriod"/>
            </a:pPr>
            <a:r>
              <a:rPr lang="en-US" sz="1300" dirty="0" err="1"/>
              <a:t>Fdfj</a:t>
            </a:r>
            <a:endParaRPr lang="en-US" sz="1300" dirty="0"/>
          </a:p>
          <a:p>
            <a:pPr marL="246156" indent="-246156">
              <a:buFont typeface="+mj-lt"/>
              <a:buAutoNum type="arabicPeriod"/>
            </a:pPr>
            <a:r>
              <a:rPr lang="en-US" sz="1300" dirty="0"/>
              <a:t>The Comptroller's Office and the Central Payroll Bureau are excited to offer the new Payroll Online Service Center to provide services that have been requested by state employees. </a:t>
            </a:r>
          </a:p>
          <a:p>
            <a:endParaRPr lang="en-US" sz="1300" dirty="0"/>
          </a:p>
          <a:p>
            <a:endParaRPr lang="en-US" dirty="0"/>
          </a:p>
        </p:txBody>
      </p:sp>
      <p:sp>
        <p:nvSpPr>
          <p:cNvPr id="4" name="Slide Number Placeholder 3"/>
          <p:cNvSpPr>
            <a:spLocks noGrp="1"/>
          </p:cNvSpPr>
          <p:nvPr>
            <p:ph type="sldNum" sz="quarter" idx="10"/>
          </p:nvPr>
        </p:nvSpPr>
        <p:spPr/>
        <p:txBody>
          <a:bodyPr/>
          <a:lstStyle/>
          <a:p>
            <a:pPr defTabSz="984626">
              <a:defRPr/>
            </a:pPr>
            <a:fld id="{D7202D6D-DC77-4F55-9268-7E1E9B15840B}" type="slidenum">
              <a:rPr lang="en-US" sz="1300">
                <a:solidFill>
                  <a:prstClr val="black"/>
                </a:solidFill>
                <a:latin typeface="Calibri"/>
              </a:rPr>
              <a:pPr defTabSz="984626">
                <a:defRPr/>
              </a:pPr>
              <a:t>60</a:t>
            </a:fld>
            <a:endParaRPr lang="en-US" sz="1300">
              <a:solidFill>
                <a:prstClr val="black"/>
              </a:solidFill>
              <a:latin typeface="Calibri"/>
            </a:endParaRPr>
          </a:p>
        </p:txBody>
      </p:sp>
    </p:spTree>
    <p:extLst>
      <p:ext uri="{BB962C8B-B14F-4D97-AF65-F5344CB8AC3E}">
        <p14:creationId xmlns:p14="http://schemas.microsoft.com/office/powerpoint/2010/main" val="15416570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6156" indent="-246156">
              <a:buFont typeface="+mj-lt"/>
              <a:buAutoNum type="arabicPeriod"/>
            </a:pPr>
            <a:r>
              <a:rPr lang="en-US" sz="1300" dirty="0" err="1"/>
              <a:t>Fdfj</a:t>
            </a:r>
            <a:endParaRPr lang="en-US" sz="1300" dirty="0"/>
          </a:p>
          <a:p>
            <a:pPr marL="246156" indent="-246156">
              <a:buFont typeface="+mj-lt"/>
              <a:buAutoNum type="arabicPeriod"/>
            </a:pPr>
            <a:r>
              <a:rPr lang="en-US" sz="1300" dirty="0"/>
              <a:t>The Comptroller's Office and the Central Payroll Bureau are excited to offer the new Payroll Online Service Center to provide services that have been requested by state employees. </a:t>
            </a:r>
          </a:p>
          <a:p>
            <a:endParaRPr lang="en-US" sz="1300" dirty="0"/>
          </a:p>
          <a:p>
            <a:endParaRPr lang="en-US" dirty="0"/>
          </a:p>
        </p:txBody>
      </p:sp>
      <p:sp>
        <p:nvSpPr>
          <p:cNvPr id="4" name="Slide Number Placeholder 3"/>
          <p:cNvSpPr>
            <a:spLocks noGrp="1"/>
          </p:cNvSpPr>
          <p:nvPr>
            <p:ph type="sldNum" sz="quarter" idx="10"/>
          </p:nvPr>
        </p:nvSpPr>
        <p:spPr/>
        <p:txBody>
          <a:bodyPr/>
          <a:lstStyle/>
          <a:p>
            <a:pPr defTabSz="984626">
              <a:defRPr/>
            </a:pPr>
            <a:fld id="{D7202D6D-DC77-4F55-9268-7E1E9B15840B}" type="slidenum">
              <a:rPr lang="en-US" sz="1300">
                <a:solidFill>
                  <a:prstClr val="black"/>
                </a:solidFill>
                <a:latin typeface="Calibri"/>
              </a:rPr>
              <a:pPr defTabSz="984626">
                <a:defRPr/>
              </a:pPr>
              <a:t>61</a:t>
            </a:fld>
            <a:endParaRPr lang="en-US" sz="1300">
              <a:solidFill>
                <a:prstClr val="black"/>
              </a:solidFill>
              <a:latin typeface="Calibri"/>
            </a:endParaRPr>
          </a:p>
        </p:txBody>
      </p:sp>
    </p:spTree>
    <p:extLst>
      <p:ext uri="{BB962C8B-B14F-4D97-AF65-F5344CB8AC3E}">
        <p14:creationId xmlns:p14="http://schemas.microsoft.com/office/powerpoint/2010/main" val="9318654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6156" indent="-246156">
              <a:buFont typeface="+mj-lt"/>
              <a:buAutoNum type="arabicPeriod"/>
            </a:pPr>
            <a:r>
              <a:rPr lang="en-US" sz="1300" dirty="0" err="1"/>
              <a:t>Fdfj</a:t>
            </a:r>
            <a:endParaRPr lang="en-US" sz="1300" dirty="0"/>
          </a:p>
          <a:p>
            <a:pPr marL="246156" indent="-246156">
              <a:buFont typeface="+mj-lt"/>
              <a:buAutoNum type="arabicPeriod"/>
            </a:pPr>
            <a:r>
              <a:rPr lang="en-US" sz="1300" dirty="0"/>
              <a:t>The Comptroller's Office and the Central Payroll Bureau are excited to offer the new Payroll Online Service Center to provide services that have been requested by state employees. </a:t>
            </a:r>
          </a:p>
          <a:p>
            <a:endParaRPr lang="en-US" sz="1300" dirty="0"/>
          </a:p>
          <a:p>
            <a:endParaRPr lang="en-US" dirty="0"/>
          </a:p>
        </p:txBody>
      </p:sp>
      <p:sp>
        <p:nvSpPr>
          <p:cNvPr id="4" name="Slide Number Placeholder 3"/>
          <p:cNvSpPr>
            <a:spLocks noGrp="1"/>
          </p:cNvSpPr>
          <p:nvPr>
            <p:ph type="sldNum" sz="quarter" idx="10"/>
          </p:nvPr>
        </p:nvSpPr>
        <p:spPr/>
        <p:txBody>
          <a:bodyPr/>
          <a:lstStyle/>
          <a:p>
            <a:pPr defTabSz="984626">
              <a:defRPr/>
            </a:pPr>
            <a:fld id="{D7202D6D-DC77-4F55-9268-7E1E9B15840B}" type="slidenum">
              <a:rPr lang="en-US" sz="1300">
                <a:solidFill>
                  <a:prstClr val="black"/>
                </a:solidFill>
                <a:latin typeface="Calibri"/>
              </a:rPr>
              <a:pPr defTabSz="984626">
                <a:defRPr/>
              </a:pPr>
              <a:t>62</a:t>
            </a:fld>
            <a:endParaRPr lang="en-US" sz="1300">
              <a:solidFill>
                <a:prstClr val="black"/>
              </a:solidFill>
              <a:latin typeface="Calibri"/>
            </a:endParaRPr>
          </a:p>
        </p:txBody>
      </p:sp>
    </p:spTree>
    <p:extLst>
      <p:ext uri="{BB962C8B-B14F-4D97-AF65-F5344CB8AC3E}">
        <p14:creationId xmlns:p14="http://schemas.microsoft.com/office/powerpoint/2010/main" val="20043456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6156" indent="-246156">
              <a:buFont typeface="+mj-lt"/>
              <a:buAutoNum type="arabicPeriod"/>
            </a:pPr>
            <a:r>
              <a:rPr lang="en-US" sz="1300" dirty="0" err="1"/>
              <a:t>Fdfj</a:t>
            </a:r>
            <a:endParaRPr lang="en-US" sz="1300" dirty="0"/>
          </a:p>
          <a:p>
            <a:pPr marL="246156" indent="-246156">
              <a:buFont typeface="+mj-lt"/>
              <a:buAutoNum type="arabicPeriod"/>
            </a:pPr>
            <a:r>
              <a:rPr lang="en-US" sz="1300" dirty="0"/>
              <a:t>The Comptroller's Office and the Central Payroll Bureau are excited to offer the new Payroll Online Service Center to provide services that have been requested by state employees. </a:t>
            </a:r>
          </a:p>
          <a:p>
            <a:endParaRPr lang="en-US" sz="1300" dirty="0"/>
          </a:p>
          <a:p>
            <a:endParaRPr lang="en-US" dirty="0"/>
          </a:p>
        </p:txBody>
      </p:sp>
      <p:sp>
        <p:nvSpPr>
          <p:cNvPr id="4" name="Slide Number Placeholder 3"/>
          <p:cNvSpPr>
            <a:spLocks noGrp="1"/>
          </p:cNvSpPr>
          <p:nvPr>
            <p:ph type="sldNum" sz="quarter" idx="10"/>
          </p:nvPr>
        </p:nvSpPr>
        <p:spPr/>
        <p:txBody>
          <a:bodyPr/>
          <a:lstStyle/>
          <a:p>
            <a:pPr defTabSz="984626">
              <a:defRPr/>
            </a:pPr>
            <a:fld id="{D7202D6D-DC77-4F55-9268-7E1E9B15840B}" type="slidenum">
              <a:rPr lang="en-US" sz="1300">
                <a:solidFill>
                  <a:prstClr val="black"/>
                </a:solidFill>
                <a:latin typeface="Calibri"/>
              </a:rPr>
              <a:pPr defTabSz="984626">
                <a:defRPr/>
              </a:pPr>
              <a:t>63</a:t>
            </a:fld>
            <a:endParaRPr lang="en-US" sz="1300">
              <a:solidFill>
                <a:prstClr val="black"/>
              </a:solidFill>
              <a:latin typeface="Calibri"/>
            </a:endParaRPr>
          </a:p>
        </p:txBody>
      </p:sp>
    </p:spTree>
    <p:extLst>
      <p:ext uri="{BB962C8B-B14F-4D97-AF65-F5344CB8AC3E}">
        <p14:creationId xmlns:p14="http://schemas.microsoft.com/office/powerpoint/2010/main" val="16378409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6156" indent="-246156">
              <a:buFont typeface="+mj-lt"/>
              <a:buAutoNum type="arabicPeriod"/>
            </a:pPr>
            <a:r>
              <a:rPr lang="en-US" sz="1300" dirty="0" err="1"/>
              <a:t>Fdfj</a:t>
            </a:r>
            <a:endParaRPr lang="en-US" sz="1300" dirty="0"/>
          </a:p>
          <a:p>
            <a:pPr marL="246156" indent="-246156">
              <a:buFont typeface="+mj-lt"/>
              <a:buAutoNum type="arabicPeriod"/>
            </a:pPr>
            <a:r>
              <a:rPr lang="en-US" sz="1300" dirty="0"/>
              <a:t>The Comptroller's Office and the Central Payroll Bureau are excited to offer the new Payroll Online Service Center to provide services that have been requested by state employees. </a:t>
            </a:r>
          </a:p>
          <a:p>
            <a:endParaRPr lang="en-US" sz="1300" dirty="0"/>
          </a:p>
          <a:p>
            <a:endParaRPr lang="en-US" dirty="0"/>
          </a:p>
        </p:txBody>
      </p:sp>
      <p:sp>
        <p:nvSpPr>
          <p:cNvPr id="4" name="Slide Number Placeholder 3"/>
          <p:cNvSpPr>
            <a:spLocks noGrp="1"/>
          </p:cNvSpPr>
          <p:nvPr>
            <p:ph type="sldNum" sz="quarter" idx="10"/>
          </p:nvPr>
        </p:nvSpPr>
        <p:spPr/>
        <p:txBody>
          <a:bodyPr/>
          <a:lstStyle/>
          <a:p>
            <a:pPr defTabSz="984626">
              <a:defRPr/>
            </a:pPr>
            <a:fld id="{D7202D6D-DC77-4F55-9268-7E1E9B15840B}" type="slidenum">
              <a:rPr lang="en-US" sz="1300">
                <a:solidFill>
                  <a:prstClr val="black"/>
                </a:solidFill>
                <a:latin typeface="Calibri"/>
              </a:rPr>
              <a:pPr defTabSz="984626">
                <a:defRPr/>
              </a:pPr>
              <a:t>64</a:t>
            </a:fld>
            <a:endParaRPr lang="en-US" sz="1300">
              <a:solidFill>
                <a:prstClr val="black"/>
              </a:solidFill>
              <a:latin typeface="Calibri"/>
            </a:endParaRPr>
          </a:p>
        </p:txBody>
      </p:sp>
    </p:spTree>
    <p:extLst>
      <p:ext uri="{BB962C8B-B14F-4D97-AF65-F5344CB8AC3E}">
        <p14:creationId xmlns:p14="http://schemas.microsoft.com/office/powerpoint/2010/main" val="19714899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6156" indent="-246156">
              <a:buFont typeface="+mj-lt"/>
              <a:buAutoNum type="arabicPeriod"/>
            </a:pPr>
            <a:r>
              <a:rPr lang="en-US" sz="1300" dirty="0" err="1"/>
              <a:t>Fdfj</a:t>
            </a:r>
            <a:endParaRPr lang="en-US" sz="1300" dirty="0"/>
          </a:p>
          <a:p>
            <a:pPr marL="246156" indent="-246156">
              <a:buFont typeface="+mj-lt"/>
              <a:buAutoNum type="arabicPeriod"/>
            </a:pPr>
            <a:r>
              <a:rPr lang="en-US" sz="1300" dirty="0"/>
              <a:t>The Comptroller's Office and the Central Payroll Bureau are excited to offer the new Payroll Online Service Center to provide services that have been requested by state employees. </a:t>
            </a:r>
          </a:p>
          <a:p>
            <a:endParaRPr lang="en-US" sz="1300" dirty="0"/>
          </a:p>
          <a:p>
            <a:endParaRPr lang="en-US" dirty="0"/>
          </a:p>
        </p:txBody>
      </p:sp>
      <p:sp>
        <p:nvSpPr>
          <p:cNvPr id="4" name="Slide Number Placeholder 3"/>
          <p:cNvSpPr>
            <a:spLocks noGrp="1"/>
          </p:cNvSpPr>
          <p:nvPr>
            <p:ph type="sldNum" sz="quarter" idx="10"/>
          </p:nvPr>
        </p:nvSpPr>
        <p:spPr/>
        <p:txBody>
          <a:bodyPr/>
          <a:lstStyle/>
          <a:p>
            <a:pPr defTabSz="984626">
              <a:defRPr/>
            </a:pPr>
            <a:fld id="{D7202D6D-DC77-4F55-9268-7E1E9B15840B}" type="slidenum">
              <a:rPr lang="en-US" sz="1300">
                <a:solidFill>
                  <a:prstClr val="black"/>
                </a:solidFill>
                <a:latin typeface="Calibri"/>
              </a:rPr>
              <a:pPr defTabSz="984626">
                <a:defRPr/>
              </a:pPr>
              <a:t>65</a:t>
            </a:fld>
            <a:endParaRPr lang="en-US" sz="1300">
              <a:solidFill>
                <a:prstClr val="black"/>
              </a:solidFill>
              <a:latin typeface="Calibri"/>
            </a:endParaRPr>
          </a:p>
        </p:txBody>
      </p:sp>
    </p:spTree>
    <p:extLst>
      <p:ext uri="{BB962C8B-B14F-4D97-AF65-F5344CB8AC3E}">
        <p14:creationId xmlns:p14="http://schemas.microsoft.com/office/powerpoint/2010/main" val="14406673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626">
              <a:defRPr/>
            </a:pPr>
            <a:r>
              <a:rPr lang="en-US" dirty="0"/>
              <a:t>Parking permits must be obtained and displayed at all times while parking on campus.</a:t>
            </a:r>
          </a:p>
          <a:p>
            <a:pPr marL="184617" indent="-184617" defTabSz="984626">
              <a:buFontTx/>
              <a:buChar char="-"/>
              <a:defRPr/>
            </a:pPr>
            <a:r>
              <a:rPr lang="en-US" dirty="0"/>
              <a:t>After</a:t>
            </a:r>
            <a:r>
              <a:rPr lang="en-US" baseline="0" dirty="0"/>
              <a:t> payment a valid receipt from Student accounts is taken to </a:t>
            </a:r>
            <a:r>
              <a:rPr lang="en-US" dirty="0" err="1"/>
              <a:t>McKeldin</a:t>
            </a:r>
            <a:r>
              <a:rPr lang="en-US" dirty="0"/>
              <a:t> Gym or DPS Communications Office in Robinson Hall</a:t>
            </a:r>
          </a:p>
          <a:p>
            <a:pPr marL="184617" indent="-184617" defTabSz="984626">
              <a:buFontTx/>
              <a:buChar char="-"/>
              <a:defRPr/>
            </a:pPr>
            <a:r>
              <a:rPr lang="en-US" dirty="0"/>
              <a:t>Please</a:t>
            </a:r>
            <a:r>
              <a:rPr lang="en-US" baseline="0" dirty="0"/>
              <a:t> allow up to 30 business days to see the deduction</a:t>
            </a:r>
          </a:p>
          <a:p>
            <a:pPr marL="184617" indent="-184617" defTabSz="984626">
              <a:buFontTx/>
              <a:buChar char="-"/>
              <a:defRPr/>
            </a:pPr>
            <a:r>
              <a:rPr lang="en-US" baseline="0" dirty="0"/>
              <a:t>$20 for a second permit  or list both vehicle tag numbers on application form</a:t>
            </a:r>
          </a:p>
          <a:p>
            <a:pPr marL="184617" indent="-184617" defTabSz="984626">
              <a:buFontTx/>
              <a:buChar char="-"/>
              <a:defRPr/>
            </a:pPr>
            <a:r>
              <a:rPr lang="en-US" baseline="0" dirty="0"/>
              <a:t>20% discount on permit cost on energy efficient cars. Must show proof of Energy Efficient Qualifying vehicle visit www.greenercars.org after scoring 40 or higher as rated by ACEEE.</a:t>
            </a:r>
            <a:endParaRPr lang="en-US" dirty="0"/>
          </a:p>
          <a:p>
            <a:endParaRPr lang="en-US" dirty="0"/>
          </a:p>
        </p:txBody>
      </p:sp>
      <p:sp>
        <p:nvSpPr>
          <p:cNvPr id="4" name="Slide Number Placeholder 3"/>
          <p:cNvSpPr>
            <a:spLocks noGrp="1"/>
          </p:cNvSpPr>
          <p:nvPr>
            <p:ph type="sldNum" sz="quarter" idx="10"/>
          </p:nvPr>
        </p:nvSpPr>
        <p:spPr/>
        <p:txBody>
          <a:bodyPr/>
          <a:lstStyle/>
          <a:p>
            <a:pPr defTabSz="984626">
              <a:defRPr/>
            </a:pPr>
            <a:fld id="{D7202D6D-DC77-4F55-9268-7E1E9B15840B}" type="slidenum">
              <a:rPr lang="en-US" sz="1300">
                <a:solidFill>
                  <a:prstClr val="black"/>
                </a:solidFill>
                <a:latin typeface="Calibri"/>
              </a:rPr>
              <a:pPr defTabSz="984626">
                <a:defRPr/>
              </a:pPr>
              <a:t>69</a:t>
            </a:fld>
            <a:endParaRPr lang="en-US" sz="1300">
              <a:solidFill>
                <a:prstClr val="black"/>
              </a:solidFill>
              <a:latin typeface="Calibri"/>
            </a:endParaRPr>
          </a:p>
        </p:txBody>
      </p:sp>
    </p:spTree>
    <p:extLst>
      <p:ext uri="{BB962C8B-B14F-4D97-AF65-F5344CB8AC3E}">
        <p14:creationId xmlns:p14="http://schemas.microsoft.com/office/powerpoint/2010/main" val="4194069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202D6D-DC77-4F55-9268-7E1E9B15840B}" type="slidenum">
              <a:rPr lang="en-US" smtClean="0"/>
              <a:pPr/>
              <a:t>7</a:t>
            </a:fld>
            <a:endParaRPr lang="en-US"/>
          </a:p>
        </p:txBody>
      </p:sp>
    </p:spTree>
    <p:extLst>
      <p:ext uri="{BB962C8B-B14F-4D97-AF65-F5344CB8AC3E}">
        <p14:creationId xmlns:p14="http://schemas.microsoft.com/office/powerpoint/2010/main" val="32288461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Enhance</a:t>
            </a:r>
            <a:r>
              <a:rPr lang="en-US" baseline="0" dirty="0"/>
              <a:t> your IT skills or learn something new, Bowie State University offers free unlimited online access to Lynda.com 24/7</a:t>
            </a:r>
          </a:p>
          <a:p>
            <a:r>
              <a:rPr lang="en-US" baseline="0" dirty="0"/>
              <a:t>Thousands of videos and tutorials all in one place</a:t>
            </a:r>
          </a:p>
          <a:p>
            <a:r>
              <a:rPr lang="en-US" baseline="0" dirty="0"/>
              <a:t>Blended learning</a:t>
            </a:r>
            <a:endParaRPr lang="en-US" dirty="0"/>
          </a:p>
        </p:txBody>
      </p:sp>
      <p:sp>
        <p:nvSpPr>
          <p:cNvPr id="4" name="Slide Number Placeholder 3"/>
          <p:cNvSpPr>
            <a:spLocks noGrp="1"/>
          </p:cNvSpPr>
          <p:nvPr>
            <p:ph type="sldNum" sz="quarter" idx="10"/>
          </p:nvPr>
        </p:nvSpPr>
        <p:spPr/>
        <p:txBody>
          <a:bodyPr/>
          <a:lstStyle/>
          <a:p>
            <a:pPr defTabSz="984626">
              <a:defRPr/>
            </a:pPr>
            <a:fld id="{D7202D6D-DC77-4F55-9268-7E1E9B15840B}" type="slidenum">
              <a:rPr lang="en-US" sz="1300">
                <a:solidFill>
                  <a:prstClr val="black"/>
                </a:solidFill>
                <a:latin typeface="Calibri"/>
              </a:rPr>
              <a:pPr defTabSz="984626">
                <a:defRPr/>
              </a:pPr>
              <a:t>75</a:t>
            </a:fld>
            <a:endParaRPr lang="en-US" sz="1300">
              <a:solidFill>
                <a:prstClr val="black"/>
              </a:solidFill>
              <a:latin typeface="Calibri"/>
            </a:endParaRPr>
          </a:p>
        </p:txBody>
      </p:sp>
    </p:spTree>
    <p:extLst>
      <p:ext uri="{BB962C8B-B14F-4D97-AF65-F5344CB8AC3E}">
        <p14:creationId xmlns:p14="http://schemas.microsoft.com/office/powerpoint/2010/main" val="3895174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-Defined Contribution</a:t>
            </a:r>
            <a:r>
              <a:rPr lang="en-US" baseline="0" dirty="0"/>
              <a:t> plan</a:t>
            </a:r>
          </a:p>
          <a:p>
            <a:r>
              <a:rPr lang="en-US" baseline="0" dirty="0"/>
              <a:t>-State contributes 7.25% of your base salary</a:t>
            </a:r>
          </a:p>
          <a:p>
            <a:r>
              <a:rPr lang="en-US" baseline="0" dirty="0"/>
              <a:t>-You can choose Fidelity or TIAA</a:t>
            </a:r>
          </a:p>
          <a:p>
            <a:r>
              <a:rPr lang="en-US" baseline="0" dirty="0"/>
              <a:t>-Immediately vested</a:t>
            </a:r>
          </a:p>
          <a:p>
            <a:r>
              <a:rPr lang="en-US" baseline="0" dirty="0"/>
              <a:t>-Self directed plan which allows you to manage your own financial portfolio or the retirement program will manage for you</a:t>
            </a:r>
          </a:p>
          <a:p>
            <a:r>
              <a:rPr lang="en-US" baseline="0" dirty="0"/>
              <a:t>-Plan can be portable to other employers’ retirement programs</a:t>
            </a:r>
          </a:p>
          <a:p>
            <a:r>
              <a:rPr lang="en-US" baseline="0" dirty="0"/>
              <a:t>-Irrevocable decision if you go to the ORP plan.</a:t>
            </a:r>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8</a:t>
            </a:fld>
            <a:endParaRPr lang="en-US"/>
          </a:p>
        </p:txBody>
      </p:sp>
    </p:spTree>
    <p:extLst>
      <p:ext uri="{BB962C8B-B14F-4D97-AF65-F5344CB8AC3E}">
        <p14:creationId xmlns:p14="http://schemas.microsoft.com/office/powerpoint/2010/main" val="1196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delighted to go over your </a:t>
            </a:r>
            <a:r>
              <a:rPr lang="en-US" b="1" dirty="0" smtClean="0"/>
              <a:t>Benefits Package </a:t>
            </a:r>
            <a:r>
              <a:rPr lang="en-US" dirty="0" smtClean="0"/>
              <a:t>with your employment here at BSU, which represents a significant component of your COMPENSATION PACKAGE.</a:t>
            </a:r>
          </a:p>
          <a:p>
            <a:endParaRPr lang="en-US" dirty="0" smtClean="0"/>
          </a:p>
          <a:p>
            <a:r>
              <a:rPr lang="en-US" dirty="0" smtClean="0"/>
              <a:t>The </a:t>
            </a:r>
            <a:r>
              <a:rPr lang="en-US" dirty="0"/>
              <a:t>State of Maryland provides a generous benefit package to eligible employees and retirees with a wide range of benefit options from healthcare to income protection</a:t>
            </a:r>
            <a:r>
              <a:rPr lang="en-US" dirty="0" smtClean="0"/>
              <a:t>.</a:t>
            </a:r>
          </a:p>
          <a:p>
            <a:endParaRPr lang="en-US" dirty="0" smtClean="0"/>
          </a:p>
          <a:p>
            <a:endParaRPr lang="en-US" dirty="0"/>
          </a:p>
          <a:p>
            <a:r>
              <a:rPr lang="en-US" dirty="0" smtClean="0"/>
              <a:t>I’ll be discussing your </a:t>
            </a:r>
          </a:p>
          <a:p>
            <a:endParaRPr lang="en-US" dirty="0" smtClean="0"/>
          </a:p>
          <a:p>
            <a:r>
              <a:rPr lang="en-US" dirty="0" smtClean="0"/>
              <a:t>Medical Benefits (Health, Dental, Vision, Prescription Drugs)</a:t>
            </a:r>
            <a:br>
              <a:rPr lang="en-US" dirty="0" smtClean="0"/>
            </a:br>
            <a:r>
              <a:rPr lang="en-US" dirty="0" smtClean="0"/>
              <a:t>Term Life Insurance </a:t>
            </a:r>
          </a:p>
          <a:p>
            <a:r>
              <a:rPr lang="en-US" dirty="0" smtClean="0"/>
              <a:t>Accidental Death &amp; Dismember ship Insurance</a:t>
            </a:r>
          </a:p>
          <a:p>
            <a:r>
              <a:rPr lang="en-US" dirty="0" smtClean="0"/>
              <a:t>Flexible Spending Accounts</a:t>
            </a:r>
          </a:p>
          <a:p>
            <a:r>
              <a:rPr lang="en-US" dirty="0" smtClean="0"/>
              <a:t>Tuition </a:t>
            </a:r>
            <a:r>
              <a:rPr lang="en-US" dirty="0" err="1" smtClean="0"/>
              <a:t>Remision</a:t>
            </a:r>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10</a:t>
            </a:fld>
            <a:endParaRPr lang="en-US"/>
          </a:p>
        </p:txBody>
      </p:sp>
    </p:spTree>
    <p:extLst>
      <p:ext uri="{BB962C8B-B14F-4D97-AF65-F5344CB8AC3E}">
        <p14:creationId xmlns:p14="http://schemas.microsoft.com/office/powerpoint/2010/main" val="4224355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a:t>
            </a:r>
            <a:r>
              <a:rPr lang="en-US" baseline="0" dirty="0"/>
              <a:t> deductions will be taken out either the 1</a:t>
            </a:r>
            <a:r>
              <a:rPr lang="en-US" baseline="30000" dirty="0"/>
              <a:t>st</a:t>
            </a:r>
            <a:r>
              <a:rPr lang="en-US" baseline="0" dirty="0"/>
              <a:t> of 16</a:t>
            </a:r>
            <a:r>
              <a:rPr lang="en-US" baseline="30000" dirty="0"/>
              <a:t>th</a:t>
            </a:r>
            <a:r>
              <a:rPr lang="en-US" baseline="0" dirty="0"/>
              <a:t> of the month, depending on when your enrollment is processed by the state. If you go to the doctor during the waiting period for your benefits to be taken into effect, we can make a retro back to your date of service and you will pay a check for the previous missed pay period deductions. </a:t>
            </a:r>
          </a:p>
          <a:p>
            <a:r>
              <a:rPr lang="en-US" baseline="0" dirty="0"/>
              <a:t>-Please provide us with the official marriage license and birth certificates, you and your dependent will not be covered until the State receives those documents. </a:t>
            </a:r>
          </a:p>
          <a:p>
            <a:r>
              <a:rPr lang="en-US" baseline="0" dirty="0"/>
              <a:t>-After 60 days, you will have to wait for the open enrollment period to enroll. </a:t>
            </a:r>
            <a:endParaRPr lang="en-US" dirty="0"/>
          </a:p>
        </p:txBody>
      </p:sp>
      <p:sp>
        <p:nvSpPr>
          <p:cNvPr id="4" name="Slide Number Placeholder 3"/>
          <p:cNvSpPr>
            <a:spLocks noGrp="1"/>
          </p:cNvSpPr>
          <p:nvPr>
            <p:ph type="sldNum" sz="quarter" idx="10"/>
          </p:nvPr>
        </p:nvSpPr>
        <p:spPr/>
        <p:txBody>
          <a:bodyPr/>
          <a:lstStyle/>
          <a:p>
            <a:fld id="{D7202D6D-DC77-4F55-9268-7E1E9B15840B}" type="slidenum">
              <a:rPr lang="en-US" smtClean="0"/>
              <a:pPr/>
              <a:t>11</a:t>
            </a:fld>
            <a:endParaRPr lang="en-US"/>
          </a:p>
        </p:txBody>
      </p:sp>
    </p:spTree>
    <p:extLst>
      <p:ext uri="{BB962C8B-B14F-4D97-AF65-F5344CB8AC3E}">
        <p14:creationId xmlns:p14="http://schemas.microsoft.com/office/powerpoint/2010/main" val="2493183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BD73D1F1-6393-476F-B5CE-B54AFEF1E057}" type="datetimeFigureOut">
              <a:rPr lang="en-US" smtClean="0"/>
              <a:pPr/>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ED158E-8ED2-4F41-8B5A-0E284FB0BA67}"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D73D1F1-6393-476F-B5CE-B54AFEF1E057}" type="datetimeFigureOut">
              <a:rPr lang="en-US" smtClean="0"/>
              <a:pPr/>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ED158E-8ED2-4F41-8B5A-0E284FB0BA6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D73D1F1-6393-476F-B5CE-B54AFEF1E057}" type="datetimeFigureOut">
              <a:rPr lang="en-US" smtClean="0"/>
              <a:pPr/>
              <a:t>8/14/2023</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7ED158E-8ED2-4F41-8B5A-0E284FB0BA6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D73D1F1-6393-476F-B5CE-B54AFEF1E057}" type="datetimeFigureOut">
              <a:rPr lang="en-US" smtClean="0"/>
              <a:pPr/>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ED158E-8ED2-4F41-8B5A-0E284FB0BA6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D73D1F1-6393-476F-B5CE-B54AFEF1E057}" type="datetimeFigureOut">
              <a:rPr lang="en-US" smtClean="0"/>
              <a:pPr/>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ED158E-8ED2-4F41-8B5A-0E284FB0BA6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D73D1F1-6393-476F-B5CE-B54AFEF1E057}" type="datetimeFigureOut">
              <a:rPr lang="en-US" smtClean="0"/>
              <a:pPr/>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ED158E-8ED2-4F41-8B5A-0E284FB0BA6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D73D1F1-6393-476F-B5CE-B54AFEF1E057}" type="datetimeFigureOut">
              <a:rPr lang="en-US" smtClean="0"/>
              <a:pPr/>
              <a:t>8/14/2023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ED158E-8ED2-4F41-8B5A-0E284FB0BA6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BD73D1F1-6393-476F-B5CE-B54AFEF1E057}" type="datetimeFigureOut">
              <a:rPr lang="en-US" smtClean="0"/>
              <a:pPr/>
              <a:t>8/14/2023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ED158E-8ED2-4F41-8B5A-0E284FB0BA6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73D1F1-6393-476F-B5CE-B54AFEF1E057}" type="datetimeFigureOut">
              <a:rPr lang="en-US" smtClean="0"/>
              <a:pPr/>
              <a:t>8/14/2023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ED158E-8ED2-4F41-8B5A-0E284FB0BA6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D73D1F1-6393-476F-B5CE-B54AFEF1E057}" type="datetimeFigureOut">
              <a:rPr lang="en-US" smtClean="0"/>
              <a:pPr/>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ED158E-8ED2-4F41-8B5A-0E284FB0BA67}"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BD73D1F1-6393-476F-B5CE-B54AFEF1E057}" type="datetimeFigureOut">
              <a:rPr lang="en-US" smtClean="0"/>
              <a:pPr/>
              <a:t>8/14/2023</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07ED158E-8ED2-4F41-8B5A-0E284FB0BA6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BD73D1F1-6393-476F-B5CE-B54AFEF1E057}" type="datetimeFigureOut">
              <a:rPr lang="en-US" smtClean="0"/>
              <a:pPr/>
              <a:t>8/14/2023</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07ED158E-8ED2-4F41-8B5A-0E284FB0BA6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www.uhcmaryland.com/" TargetMode="External"/><Relationship Id="rId4" Type="http://schemas.openxmlformats.org/officeDocument/2006/relationships/hyperlink" Target="http://www.carefirst.com/statem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carefirst.com/statemd"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www.uhcmaryland.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ucci.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deltadentalins.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www.dbm.maryland.gov/benefit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velocitypayment.com/vbills/bankofamerica/dbmebd/login.go"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metlife.com/USMD"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help@bowiestate.edu"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3" Type="http://schemas.openxmlformats.org/officeDocument/2006/relationships/hyperlink" Target="mailto:bulldogcard@bowiestate.edu"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hyperlink" Target="mailto:mharrison@bowiestate.edu" TargetMode="External"/><Relationship Id="rId7" Type="http://schemas.openxmlformats.org/officeDocument/2006/relationships/hyperlink" Target="mailto:agreen@bowiestate.edu"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mailto:jschumott@bowiestate.edu" TargetMode="External"/><Relationship Id="rId5" Type="http://schemas.openxmlformats.org/officeDocument/2006/relationships/hyperlink" Target="mailto:aevans@bowiestate.edu" TargetMode="External"/><Relationship Id="rId4" Type="http://schemas.openxmlformats.org/officeDocument/2006/relationships/hyperlink" Target="mailto:helpdesk@bowiestate.edu"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mailto:tburks@bowiestate.edu"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5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57.xml.rels><?xml version="1.0" encoding="UTF-8" standalone="yes"?>
<Relationships xmlns="http://schemas.openxmlformats.org/package/2006/relationships"><Relationship Id="rId3" Type="http://schemas.openxmlformats.org/officeDocument/2006/relationships/hyperlink" Target="mailto:payroll@bowiestate.edu"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mailto:jkleonard@bowiestate.edu" TargetMode="External"/><Relationship Id="rId4" Type="http://schemas.openxmlformats.org/officeDocument/2006/relationships/hyperlink" Target="mailto:llockett@bowiestate.edu"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1.png"/></Relationships>
</file>

<file path=ppt/slides/_rels/slide65.xml.rels><?xml version="1.0" encoding="UTF-8" standalone="yes"?>
<Relationships xmlns="http://schemas.openxmlformats.org/package/2006/relationships"><Relationship Id="rId3" Type="http://schemas.openxmlformats.org/officeDocument/2006/relationships/hyperlink" Target="mailto:payroll@bowiestate.edu" TargetMode="External"/><Relationship Id="rId7" Type="http://schemas.microsoft.com/office/2007/relationships/hdphoto" Target="../media/hdphoto2.wdp"/><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mailto:jkleonard@bowiestate.edu" TargetMode="External"/><Relationship Id="rId4" Type="http://schemas.openxmlformats.org/officeDocument/2006/relationships/hyperlink" Target="mailto:llockett@bowiestate.edu"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greenercars.org/"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mailto:hwwc@bowiestate.edu"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819400"/>
            <a:ext cx="8001000" cy="2057400"/>
          </a:xfrm>
        </p:spPr>
        <p:txBody>
          <a:bodyPr>
            <a:noAutofit/>
          </a:bodyPr>
          <a:lstStyle/>
          <a:p>
            <a:pPr algn="ctr"/>
            <a:r>
              <a:rPr lang="en-US" sz="4800" dirty="0"/>
              <a:t> </a:t>
            </a:r>
            <a:br>
              <a:rPr lang="en-US" sz="4800" dirty="0"/>
            </a:br>
            <a:r>
              <a:rPr lang="en-US" sz="4800" dirty="0"/>
              <a:t>New Hire Orientation</a:t>
            </a:r>
            <a:br>
              <a:rPr lang="en-US" sz="4800" dirty="0"/>
            </a:br>
            <a:r>
              <a:rPr lang="en-US" sz="4800" dirty="0"/>
              <a:t/>
            </a:r>
            <a:br>
              <a:rPr lang="en-US" sz="4800" dirty="0"/>
            </a:br>
            <a:r>
              <a:rPr lang="en-US" sz="4800" dirty="0"/>
              <a:t/>
            </a:r>
            <a:br>
              <a:rPr lang="en-US" sz="4800" dirty="0"/>
            </a:br>
            <a:endParaRPr lang="en-US" sz="4800" dirty="0"/>
          </a:p>
        </p:txBody>
      </p:sp>
      <p:pic>
        <p:nvPicPr>
          <p:cNvPr id="4" name="Picture 3" descr="BSU-Logo_Yllw-Flame-Blk-Text.jpg"/>
          <p:cNvPicPr>
            <a:picLocks noChangeAspect="1"/>
          </p:cNvPicPr>
          <p:nvPr/>
        </p:nvPicPr>
        <p:blipFill>
          <a:blip r:embed="rId3" cstate="print"/>
          <a:stretch>
            <a:fillRect/>
          </a:stretch>
        </p:blipFill>
        <p:spPr>
          <a:xfrm>
            <a:off x="3581400" y="685800"/>
            <a:ext cx="1971675" cy="1774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810295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52400"/>
            <a:ext cx="8013192" cy="1636776"/>
          </a:xfrm>
        </p:spPr>
        <p:txBody>
          <a:bodyPr/>
          <a:lstStyle/>
          <a:p>
            <a:pPr algn="ctr"/>
            <a:r>
              <a:rPr lang="en-US" dirty="0"/>
              <a:t>Health Benefits</a:t>
            </a:r>
          </a:p>
        </p:txBody>
      </p:sp>
      <p:sp>
        <p:nvSpPr>
          <p:cNvPr id="2" name="Rectangle 1"/>
          <p:cNvSpPr/>
          <p:nvPr/>
        </p:nvSpPr>
        <p:spPr>
          <a:xfrm>
            <a:off x="1219200" y="3429000"/>
            <a:ext cx="7162800" cy="1815882"/>
          </a:xfrm>
          <a:prstGeom prst="rect">
            <a:avLst/>
          </a:prstGeom>
        </p:spPr>
        <p:txBody>
          <a:bodyPr wrap="square">
            <a:spAutoFit/>
          </a:bodyPr>
          <a:lstStyle/>
          <a:p>
            <a:pPr>
              <a:buNone/>
            </a:pPr>
            <a:r>
              <a:rPr lang="en-US" sz="2800" dirty="0"/>
              <a:t>As an employee, the health benefits available to you represent a significant component of your compensation package. They also provide important protection for your and your family.</a:t>
            </a:r>
          </a:p>
        </p:txBody>
      </p:sp>
      <p:sp>
        <p:nvSpPr>
          <p:cNvPr id="5" name="Rectangle 4"/>
          <p:cNvSpPr/>
          <p:nvPr/>
        </p:nvSpPr>
        <p:spPr>
          <a:xfrm>
            <a:off x="6477000" y="6324600"/>
            <a:ext cx="2145792" cy="276999"/>
          </a:xfrm>
          <a:prstGeom prst="rect">
            <a:avLst/>
          </a:prstGeom>
        </p:spPr>
        <p:txBody>
          <a:bodyPr wrap="square">
            <a:spAutoFit/>
          </a:bodyPr>
          <a:lstStyle/>
          <a:p>
            <a:pPr>
              <a:buNone/>
            </a:pPr>
            <a:r>
              <a:rPr lang="en-US" sz="1200" dirty="0"/>
              <a:t>Guide to Your Health Benefits</a:t>
            </a:r>
          </a:p>
        </p:txBody>
      </p:sp>
    </p:spTree>
    <p:extLst>
      <p:ext uri="{BB962C8B-B14F-4D97-AF65-F5344CB8AC3E}">
        <p14:creationId xmlns:p14="http://schemas.microsoft.com/office/powerpoint/2010/main" val="4172370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Health Benefit Options</a:t>
            </a:r>
          </a:p>
        </p:txBody>
      </p:sp>
      <p:sp>
        <p:nvSpPr>
          <p:cNvPr id="4" name="Content Placeholder 3"/>
          <p:cNvSpPr>
            <a:spLocks noGrp="1"/>
          </p:cNvSpPr>
          <p:nvPr>
            <p:ph idx="1"/>
          </p:nvPr>
        </p:nvSpPr>
        <p:spPr>
          <a:xfrm>
            <a:off x="381000" y="2536507"/>
            <a:ext cx="8382000" cy="3581400"/>
          </a:xfrm>
        </p:spPr>
        <p:txBody>
          <a:bodyPr>
            <a:normAutofit/>
          </a:bodyPr>
          <a:lstStyle/>
          <a:p>
            <a:r>
              <a:rPr lang="en-US" sz="2000" dirty="0"/>
              <a:t>As a New-Hire or Newly Eligible:</a:t>
            </a:r>
          </a:p>
          <a:p>
            <a:pPr marL="118872" indent="0">
              <a:buNone/>
            </a:pPr>
            <a:endParaRPr lang="en-US" sz="2000" dirty="0"/>
          </a:p>
          <a:p>
            <a:r>
              <a:rPr lang="en-US" sz="2000" dirty="0"/>
              <a:t>1</a:t>
            </a:r>
            <a:r>
              <a:rPr lang="en-US" sz="2000" baseline="30000" dirty="0"/>
              <a:t>st</a:t>
            </a:r>
            <a:r>
              <a:rPr lang="en-US" sz="2000" dirty="0"/>
              <a:t> of the month following the date of hire</a:t>
            </a:r>
          </a:p>
          <a:p>
            <a:pPr>
              <a:buNone/>
            </a:pPr>
            <a:endParaRPr lang="en-US" sz="2000" dirty="0"/>
          </a:p>
          <a:p>
            <a:r>
              <a:rPr lang="en-US" sz="2000" dirty="0"/>
              <a:t>Health benefit enrollment is completed through Workday</a:t>
            </a:r>
          </a:p>
          <a:p>
            <a:pPr marL="118872" indent="0">
              <a:buNone/>
            </a:pPr>
            <a:endParaRPr lang="en-US" sz="1800" dirty="0"/>
          </a:p>
          <a:p>
            <a:r>
              <a:rPr lang="en-US" sz="2000" dirty="0"/>
              <a:t>Login information will be sent in 2 weeks (if delay, contact HR)</a:t>
            </a:r>
          </a:p>
          <a:p>
            <a:pPr>
              <a:buNone/>
            </a:pPr>
            <a:endParaRPr lang="en-US" sz="2000" dirty="0"/>
          </a:p>
          <a:p>
            <a:r>
              <a:rPr lang="en-US" sz="2000" dirty="0"/>
              <a:t>Must provide supporting documentation for dependents </a:t>
            </a:r>
            <a:r>
              <a:rPr lang="en-US" sz="2000" i="1" dirty="0"/>
              <a:t>(birth certificate, state official marriage certificate) </a:t>
            </a:r>
            <a:r>
              <a:rPr lang="en-US" sz="2000" dirty="0"/>
              <a:t>within  60 days of entry-on-duty through SPS Workday</a:t>
            </a:r>
            <a:r>
              <a:rPr lang="en-US" sz="2600" dirty="0"/>
              <a:t>	</a:t>
            </a:r>
          </a:p>
          <a:p>
            <a:pPr>
              <a:buNone/>
            </a:pPr>
            <a:endParaRPr lang="en-US" sz="2600" dirty="0"/>
          </a:p>
          <a:p>
            <a:pPr>
              <a:buNone/>
            </a:pPr>
            <a:endParaRPr lang="en-US" sz="2600" dirty="0"/>
          </a:p>
          <a:p>
            <a:pPr>
              <a:buNone/>
            </a:pPr>
            <a:endParaRPr lang="en-US" sz="2600" dirty="0"/>
          </a:p>
          <a:p>
            <a:pPr>
              <a:buNone/>
            </a:pPr>
            <a:endParaRPr lang="en-US" sz="2600" dirty="0"/>
          </a:p>
          <a:p>
            <a:pPr marL="514350" indent="-514350">
              <a:buFont typeface="+mj-lt"/>
              <a:buAutoNum type="arabicPeriod"/>
            </a:pPr>
            <a:endParaRPr lang="en-US" dirty="0"/>
          </a:p>
        </p:txBody>
      </p:sp>
      <p:pic>
        <p:nvPicPr>
          <p:cNvPr id="5" name="Picture 4" descr="BSU-Logo_Yllw-Flame-Blk-Text.jpg"/>
          <p:cNvPicPr>
            <a:picLocks noChangeAspect="1"/>
          </p:cNvPicPr>
          <p:nvPr/>
        </p:nvPicPr>
        <p:blipFill>
          <a:blip r:embed="rId3" cstate="print"/>
          <a:stretch>
            <a:fillRect/>
          </a:stretch>
        </p:blipFill>
        <p:spPr>
          <a:xfrm>
            <a:off x="7772400" y="5562600"/>
            <a:ext cx="1200150" cy="1080135"/>
          </a:xfrm>
          <a:prstGeom prst="rect">
            <a:avLst/>
          </a:prstGeom>
        </p:spPr>
      </p:pic>
      <p:sp>
        <p:nvSpPr>
          <p:cNvPr id="2" name="Rectangle 1"/>
          <p:cNvSpPr/>
          <p:nvPr/>
        </p:nvSpPr>
        <p:spPr>
          <a:xfrm>
            <a:off x="457200" y="1828800"/>
            <a:ext cx="5562600" cy="523220"/>
          </a:xfrm>
          <a:prstGeom prst="rect">
            <a:avLst/>
          </a:prstGeom>
        </p:spPr>
        <p:txBody>
          <a:bodyPr wrap="square">
            <a:spAutoFit/>
          </a:bodyPr>
          <a:lstStyle/>
          <a:p>
            <a:r>
              <a:rPr lang="en-US" sz="2800" b="1" dirty="0"/>
              <a:t>When Coverage Begins</a:t>
            </a:r>
            <a:endParaRPr lang="en-US" sz="2800" dirty="0"/>
          </a:p>
        </p:txBody>
      </p:sp>
    </p:spTree>
    <p:extLst>
      <p:ext uri="{BB962C8B-B14F-4D97-AF65-F5344CB8AC3E}">
        <p14:creationId xmlns:p14="http://schemas.microsoft.com/office/powerpoint/2010/main" val="3374553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SU-Logo_Yllw-Flame-Blk-Text.jpg"/>
          <p:cNvPicPr>
            <a:picLocks noChangeAspect="1"/>
          </p:cNvPicPr>
          <p:nvPr/>
        </p:nvPicPr>
        <p:blipFill>
          <a:blip r:embed="rId3" cstate="print"/>
          <a:stretch>
            <a:fillRect/>
          </a:stretch>
        </p:blipFill>
        <p:spPr>
          <a:xfrm>
            <a:off x="7639050" y="5666320"/>
            <a:ext cx="1200150" cy="1080135"/>
          </a:xfrm>
          <a:prstGeom prst="rect">
            <a:avLst/>
          </a:prstGeom>
        </p:spPr>
      </p:pic>
      <p:sp>
        <p:nvSpPr>
          <p:cNvPr id="2" name="Title 1"/>
          <p:cNvSpPr>
            <a:spLocks noGrp="1"/>
          </p:cNvSpPr>
          <p:nvPr>
            <p:ph type="title"/>
          </p:nvPr>
        </p:nvSpPr>
        <p:spPr/>
        <p:txBody>
          <a:bodyPr>
            <a:normAutofit/>
          </a:bodyPr>
          <a:lstStyle/>
          <a:p>
            <a:pPr algn="ctr"/>
            <a:r>
              <a:rPr lang="en-US" sz="4000" dirty="0"/>
              <a:t>Health Benefit Options</a:t>
            </a:r>
          </a:p>
        </p:txBody>
      </p:sp>
      <p:sp>
        <p:nvSpPr>
          <p:cNvPr id="3" name="Content Placeholder 2"/>
          <p:cNvSpPr>
            <a:spLocks noGrp="1"/>
          </p:cNvSpPr>
          <p:nvPr>
            <p:ph sz="half" idx="1"/>
          </p:nvPr>
        </p:nvSpPr>
        <p:spPr>
          <a:xfrm>
            <a:off x="457200" y="2531841"/>
            <a:ext cx="7181850" cy="3867296"/>
          </a:xfrm>
        </p:spPr>
        <p:txBody>
          <a:bodyPr>
            <a:normAutofit fontScale="92500" lnSpcReduction="20000"/>
          </a:bodyPr>
          <a:lstStyle/>
          <a:p>
            <a:pPr>
              <a:buNone/>
            </a:pPr>
            <a:r>
              <a:rPr lang="en-US" b="1" dirty="0"/>
              <a:t>Qualifying Event: </a:t>
            </a:r>
          </a:p>
          <a:p>
            <a:pPr>
              <a:buNone/>
            </a:pPr>
            <a:endParaRPr lang="en-US" sz="2600" b="1" dirty="0"/>
          </a:p>
          <a:p>
            <a:pPr>
              <a:buNone/>
            </a:pPr>
            <a:r>
              <a:rPr lang="en-US" sz="2900" i="1" dirty="0"/>
              <a:t>A change in your life that can make you eligible for </a:t>
            </a:r>
          </a:p>
          <a:p>
            <a:pPr>
              <a:buNone/>
            </a:pPr>
            <a:r>
              <a:rPr lang="en-US" sz="2900" i="1" dirty="0"/>
              <a:t>a special Enrollment Period to enroll in health </a:t>
            </a:r>
          </a:p>
          <a:p>
            <a:pPr>
              <a:buNone/>
            </a:pPr>
            <a:r>
              <a:rPr lang="en-US" sz="2900" i="1" dirty="0"/>
              <a:t>coverage.</a:t>
            </a:r>
          </a:p>
          <a:p>
            <a:pPr>
              <a:buNone/>
            </a:pPr>
            <a:endParaRPr lang="en-US" sz="2400" b="1" dirty="0"/>
          </a:p>
          <a:p>
            <a:pPr>
              <a:buNone/>
            </a:pPr>
            <a:r>
              <a:rPr lang="en-US" sz="2400" b="1" dirty="0"/>
              <a:t>Examples: </a:t>
            </a:r>
          </a:p>
          <a:p>
            <a:pPr>
              <a:buFont typeface="Wingdings" pitchFamily="2" charset="2"/>
              <a:buChar char="§"/>
            </a:pPr>
            <a:endParaRPr lang="en-US" sz="2400" b="1" dirty="0"/>
          </a:p>
          <a:p>
            <a:pPr>
              <a:buFont typeface="Wingdings" pitchFamily="2" charset="2"/>
              <a:buChar char="§"/>
            </a:pPr>
            <a:r>
              <a:rPr lang="en-US" sz="2900" dirty="0"/>
              <a:t>Marriage</a:t>
            </a:r>
          </a:p>
          <a:p>
            <a:pPr>
              <a:buFont typeface="Wingdings" pitchFamily="2" charset="2"/>
              <a:buChar char="§"/>
            </a:pPr>
            <a:r>
              <a:rPr lang="en-US" sz="2900" dirty="0"/>
              <a:t>Divorce</a:t>
            </a:r>
            <a:endParaRPr lang="en-US" sz="2600" dirty="0"/>
          </a:p>
          <a:p>
            <a:pPr>
              <a:buFont typeface="Wingdings" pitchFamily="2" charset="2"/>
              <a:buChar char="§"/>
            </a:pPr>
            <a:r>
              <a:rPr lang="en-US" dirty="0"/>
              <a:t>Birth of a child</a:t>
            </a:r>
          </a:p>
          <a:p>
            <a:pPr>
              <a:buFont typeface="Wingdings" pitchFamily="2" charset="2"/>
              <a:buChar char="§"/>
            </a:pPr>
            <a:r>
              <a:rPr lang="en-US" dirty="0"/>
              <a:t>A Promotion</a:t>
            </a:r>
            <a:r>
              <a:rPr lang="en-US" sz="2600" dirty="0"/>
              <a:t> </a:t>
            </a:r>
          </a:p>
        </p:txBody>
      </p:sp>
      <p:sp>
        <p:nvSpPr>
          <p:cNvPr id="5" name="Content Placeholder 4"/>
          <p:cNvSpPr>
            <a:spLocks noGrp="1"/>
          </p:cNvSpPr>
          <p:nvPr>
            <p:ph sz="half" idx="2"/>
          </p:nvPr>
        </p:nvSpPr>
        <p:spPr/>
        <p:txBody>
          <a:bodyPr>
            <a:normAutofit fontScale="92500" lnSpcReduction="20000"/>
          </a:bodyPr>
          <a:lstStyle/>
          <a:p>
            <a:endParaRPr lang="en-US" dirty="0"/>
          </a:p>
          <a:p>
            <a:pPr marL="633222" indent="-514350">
              <a:buFont typeface="Wingdings" pitchFamily="2" charset="2"/>
              <a:buChar char="§"/>
            </a:pPr>
            <a:endParaRPr lang="en-US" dirty="0"/>
          </a:p>
          <a:p>
            <a:pPr marL="633222" indent="-514350">
              <a:buFont typeface="Wingdings" pitchFamily="2" charset="2"/>
              <a:buChar char="§"/>
            </a:pPr>
            <a:endParaRPr lang="en-US" b="1" dirty="0"/>
          </a:p>
        </p:txBody>
      </p:sp>
      <p:sp>
        <p:nvSpPr>
          <p:cNvPr id="6" name="Rectangle 5"/>
          <p:cNvSpPr/>
          <p:nvPr/>
        </p:nvSpPr>
        <p:spPr>
          <a:xfrm>
            <a:off x="457200" y="1828800"/>
            <a:ext cx="5562600" cy="523220"/>
          </a:xfrm>
          <a:prstGeom prst="rect">
            <a:avLst/>
          </a:prstGeom>
        </p:spPr>
        <p:txBody>
          <a:bodyPr wrap="square">
            <a:spAutoFit/>
          </a:bodyPr>
          <a:lstStyle/>
          <a:p>
            <a:r>
              <a:rPr lang="en-US" sz="2800" b="1" dirty="0"/>
              <a:t>When Coverage Begins  </a:t>
            </a:r>
            <a:endParaRPr lang="en-US" sz="2800" dirty="0"/>
          </a:p>
        </p:txBody>
      </p:sp>
    </p:spTree>
    <p:extLst>
      <p:ext uri="{BB962C8B-B14F-4D97-AF65-F5344CB8AC3E}">
        <p14:creationId xmlns:p14="http://schemas.microsoft.com/office/powerpoint/2010/main" val="1846982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Medical Plan Options</a:t>
            </a:r>
          </a:p>
        </p:txBody>
      </p:sp>
      <p:sp>
        <p:nvSpPr>
          <p:cNvPr id="5" name="Content Placeholder 4"/>
          <p:cNvSpPr>
            <a:spLocks noGrp="1"/>
          </p:cNvSpPr>
          <p:nvPr>
            <p:ph idx="1"/>
          </p:nvPr>
        </p:nvSpPr>
        <p:spPr>
          <a:xfrm>
            <a:off x="381000" y="1600200"/>
            <a:ext cx="8229600" cy="4876800"/>
          </a:xfrm>
        </p:spPr>
        <p:txBody>
          <a:bodyPr>
            <a:normAutofit fontScale="85000" lnSpcReduction="20000"/>
          </a:bodyPr>
          <a:lstStyle/>
          <a:p>
            <a:pPr marL="118872" indent="0" algn="ctr">
              <a:buNone/>
            </a:pPr>
            <a:r>
              <a:rPr lang="en-US" sz="2600" b="1" dirty="0"/>
              <a:t>You have 5 Medical Plans to choose from (PPO, EPO or IHM)</a:t>
            </a:r>
            <a:br>
              <a:rPr lang="en-US" sz="2600" b="1" dirty="0"/>
            </a:br>
            <a:endParaRPr lang="en-US" sz="2600" b="1" dirty="0"/>
          </a:p>
          <a:p>
            <a:r>
              <a:rPr lang="en-US" sz="2600" b="1" dirty="0"/>
              <a:t>Two Preferred Provider Organization </a:t>
            </a:r>
            <a:r>
              <a:rPr lang="en-US" sz="2600" b="1" dirty="0">
                <a:solidFill>
                  <a:schemeClr val="accent1">
                    <a:lumMod val="75000"/>
                  </a:schemeClr>
                </a:solidFill>
              </a:rPr>
              <a:t>(PPO) Plans</a:t>
            </a:r>
            <a:r>
              <a:rPr lang="en-US" sz="2600" dirty="0"/>
              <a:t>:</a:t>
            </a:r>
          </a:p>
          <a:p>
            <a:pPr lvl="1">
              <a:buClr>
                <a:schemeClr val="accent1">
                  <a:lumMod val="75000"/>
                </a:schemeClr>
              </a:buClr>
              <a:buFont typeface="Wingdings" panose="05000000000000000000" pitchFamily="2" charset="2"/>
              <a:buChar char="v"/>
            </a:pPr>
            <a:r>
              <a:rPr lang="en-US" sz="2200" dirty="0"/>
              <a:t>CareFirst BlueCross BlueShield PPO</a:t>
            </a:r>
          </a:p>
          <a:p>
            <a:pPr lvl="1">
              <a:buClr>
                <a:schemeClr val="accent1">
                  <a:lumMod val="75000"/>
                </a:schemeClr>
              </a:buClr>
              <a:buFont typeface="Wingdings" panose="05000000000000000000" pitchFamily="2" charset="2"/>
              <a:buChar char="v"/>
            </a:pPr>
            <a:r>
              <a:rPr lang="en-US" sz="2200" dirty="0"/>
              <a:t>United Healthcare PPO</a:t>
            </a:r>
          </a:p>
          <a:p>
            <a:pPr>
              <a:buNone/>
            </a:pPr>
            <a:endParaRPr lang="en-US" sz="2600" dirty="0"/>
          </a:p>
          <a:p>
            <a:r>
              <a:rPr lang="en-US" sz="2600" b="1" dirty="0"/>
              <a:t>Two Exclusive Provider Organization </a:t>
            </a:r>
            <a:r>
              <a:rPr lang="en-US" sz="2600" b="1" dirty="0">
                <a:solidFill>
                  <a:schemeClr val="accent1">
                    <a:lumMod val="75000"/>
                  </a:schemeClr>
                </a:solidFill>
              </a:rPr>
              <a:t>(EPO) Plans</a:t>
            </a:r>
            <a:r>
              <a:rPr lang="en-US" sz="2600" dirty="0"/>
              <a:t>:</a:t>
            </a:r>
          </a:p>
          <a:p>
            <a:pPr lvl="1">
              <a:buClr>
                <a:schemeClr val="accent1">
                  <a:lumMod val="75000"/>
                </a:schemeClr>
              </a:buClr>
              <a:buFont typeface="Wingdings" panose="05000000000000000000" pitchFamily="2" charset="2"/>
              <a:buChar char="v"/>
            </a:pPr>
            <a:r>
              <a:rPr lang="en-US" sz="2200" dirty="0"/>
              <a:t>	CareFirst BlueCross BlueShield EPO</a:t>
            </a:r>
          </a:p>
          <a:p>
            <a:pPr lvl="1">
              <a:buClr>
                <a:schemeClr val="accent1">
                  <a:lumMod val="75000"/>
                </a:schemeClr>
              </a:buClr>
              <a:buFont typeface="Wingdings" panose="05000000000000000000" pitchFamily="2" charset="2"/>
              <a:buChar char="v"/>
            </a:pPr>
            <a:r>
              <a:rPr lang="en-US" sz="2200" dirty="0"/>
              <a:t>	United Healthcare EPO</a:t>
            </a:r>
          </a:p>
          <a:p>
            <a:pPr>
              <a:buNone/>
            </a:pPr>
            <a:endParaRPr lang="en-US" sz="2600" b="1" dirty="0"/>
          </a:p>
          <a:p>
            <a:r>
              <a:rPr lang="en-US" sz="2600" b="1" dirty="0"/>
              <a:t>One Integrated Health Model </a:t>
            </a:r>
            <a:r>
              <a:rPr lang="en-US" sz="2600" b="1" dirty="0">
                <a:solidFill>
                  <a:schemeClr val="accent1">
                    <a:lumMod val="75000"/>
                  </a:schemeClr>
                </a:solidFill>
              </a:rPr>
              <a:t>(IHM) Plan</a:t>
            </a:r>
            <a:r>
              <a:rPr lang="en-US" sz="2600" dirty="0"/>
              <a:t>:</a:t>
            </a:r>
          </a:p>
          <a:p>
            <a:pPr lvl="1">
              <a:buClr>
                <a:schemeClr val="accent1">
                  <a:lumMod val="75000"/>
                </a:schemeClr>
              </a:buClr>
              <a:buFont typeface="Wingdings" panose="05000000000000000000" pitchFamily="2" charset="2"/>
              <a:buChar char="v"/>
            </a:pPr>
            <a:r>
              <a:rPr lang="en-US" sz="2200" dirty="0"/>
              <a:t>Kaiser Permanente IHM</a:t>
            </a:r>
            <a:endParaRPr lang="en-US" sz="2600" dirty="0"/>
          </a:p>
          <a:p>
            <a:pPr>
              <a:buNone/>
            </a:pPr>
            <a:endParaRPr lang="en-US" sz="2600" dirty="0"/>
          </a:p>
          <a:p>
            <a:pPr>
              <a:buNone/>
            </a:pPr>
            <a:r>
              <a:rPr lang="en-US" sz="2600" dirty="0"/>
              <a:t>Each has different provider networks, however all have cover the same services such as:  (preventative care, specialty care, lab services and x-rays, hospitalization and surgery, routine vision care, and mental health/substance abuse treatment.) </a:t>
            </a:r>
          </a:p>
          <a:p>
            <a:pPr>
              <a:buNone/>
            </a:pPr>
            <a:endParaRPr lang="en-US" sz="2600" dirty="0"/>
          </a:p>
        </p:txBody>
      </p:sp>
    </p:spTree>
    <p:extLst>
      <p:ext uri="{BB962C8B-B14F-4D97-AF65-F5344CB8AC3E}">
        <p14:creationId xmlns:p14="http://schemas.microsoft.com/office/powerpoint/2010/main" val="1176426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SU-Logo_Yllw-Flame-Blk-Text.jpg"/>
          <p:cNvPicPr>
            <a:picLocks noChangeAspect="1"/>
          </p:cNvPicPr>
          <p:nvPr/>
        </p:nvPicPr>
        <p:blipFill>
          <a:blip r:embed="rId3" cstate="print"/>
          <a:stretch>
            <a:fillRect/>
          </a:stretch>
        </p:blipFill>
        <p:spPr>
          <a:xfrm>
            <a:off x="7848600" y="5777865"/>
            <a:ext cx="1200150" cy="1080135"/>
          </a:xfrm>
          <a:prstGeom prst="rect">
            <a:avLst/>
          </a:prstGeom>
        </p:spPr>
      </p:pic>
      <p:sp>
        <p:nvSpPr>
          <p:cNvPr id="4" name="Title 3"/>
          <p:cNvSpPr>
            <a:spLocks noGrp="1"/>
          </p:cNvSpPr>
          <p:nvPr>
            <p:ph type="title"/>
          </p:nvPr>
        </p:nvSpPr>
        <p:spPr/>
        <p:txBody>
          <a:bodyPr/>
          <a:lstStyle/>
          <a:p>
            <a:pPr algn="ctr"/>
            <a:r>
              <a:rPr lang="en-US" dirty="0"/>
              <a:t>Medical Plan  Details</a:t>
            </a:r>
          </a:p>
        </p:txBody>
      </p:sp>
      <p:sp>
        <p:nvSpPr>
          <p:cNvPr id="5" name="Content Placeholder 4"/>
          <p:cNvSpPr>
            <a:spLocks noGrp="1"/>
          </p:cNvSpPr>
          <p:nvPr>
            <p:ph idx="1"/>
          </p:nvPr>
        </p:nvSpPr>
        <p:spPr>
          <a:xfrm>
            <a:off x="304800" y="1600200"/>
            <a:ext cx="8229600" cy="4800600"/>
          </a:xfrm>
        </p:spPr>
        <p:txBody>
          <a:bodyPr>
            <a:normAutofit fontScale="77500" lnSpcReduction="20000"/>
          </a:bodyPr>
          <a:lstStyle/>
          <a:p>
            <a:r>
              <a:rPr lang="en-US" sz="2600" b="1" dirty="0"/>
              <a:t>Preferred Provider Organization (PPO) Plans</a:t>
            </a:r>
            <a:r>
              <a:rPr lang="en-US" sz="2600" dirty="0"/>
              <a:t>:</a:t>
            </a:r>
          </a:p>
          <a:p>
            <a:pPr lvl="1"/>
            <a:r>
              <a:rPr lang="en-US" sz="2600" dirty="0"/>
              <a:t>Gives you the most flexibility </a:t>
            </a:r>
          </a:p>
          <a:p>
            <a:pPr lvl="1"/>
            <a:r>
              <a:rPr lang="en-US" sz="2600" dirty="0"/>
              <a:t>You can go to any health care professional you want inside or outside of your network </a:t>
            </a:r>
            <a:r>
              <a:rPr lang="en-US" sz="2600" i="1" u="sng" dirty="0"/>
              <a:t>without a referral</a:t>
            </a:r>
            <a:br>
              <a:rPr lang="en-US" sz="2600" i="1" u="sng" dirty="0"/>
            </a:br>
            <a:endParaRPr lang="en-US" sz="2800" b="1" i="1" u="sng" dirty="0"/>
          </a:p>
          <a:p>
            <a:r>
              <a:rPr lang="en-US" sz="2600" b="1" dirty="0"/>
              <a:t>Exclusive Provider Organization (EPO) Plans</a:t>
            </a:r>
            <a:r>
              <a:rPr lang="en-US" sz="2600" dirty="0"/>
              <a:t>:</a:t>
            </a:r>
          </a:p>
          <a:p>
            <a:pPr lvl="1"/>
            <a:r>
              <a:rPr lang="en-US" sz="2600" dirty="0"/>
              <a:t>More restrictive</a:t>
            </a:r>
          </a:p>
          <a:p>
            <a:pPr lvl="1"/>
            <a:r>
              <a:rPr lang="en-US" sz="2600" dirty="0"/>
              <a:t>You must use </a:t>
            </a:r>
            <a:r>
              <a:rPr lang="en-US" sz="2600" i="1" u="sng" dirty="0"/>
              <a:t>in-network </a:t>
            </a:r>
            <a:r>
              <a:rPr lang="en-US" sz="2600" dirty="0"/>
              <a:t>providers</a:t>
            </a:r>
          </a:p>
          <a:p>
            <a:pPr lvl="1"/>
            <a:r>
              <a:rPr lang="en-US" sz="2600" dirty="0"/>
              <a:t>Services will not be covered for seeing a specialist outside your network</a:t>
            </a:r>
          </a:p>
          <a:p>
            <a:pPr marL="457200" lvl="1" indent="0">
              <a:buNone/>
            </a:pPr>
            <a:endParaRPr lang="en-US" sz="2600" dirty="0"/>
          </a:p>
          <a:p>
            <a:r>
              <a:rPr lang="en-US" sz="2600" b="1" dirty="0"/>
              <a:t>Integrated Health Model (IHM) Plan</a:t>
            </a:r>
            <a:r>
              <a:rPr lang="en-US" sz="2600" dirty="0"/>
              <a:t>:</a:t>
            </a:r>
          </a:p>
          <a:p>
            <a:pPr lvl="1"/>
            <a:r>
              <a:rPr lang="en-US" sz="2600" dirty="0"/>
              <a:t>All healthcare services are contained at Kaiser Permanente locations</a:t>
            </a:r>
          </a:p>
          <a:p>
            <a:pPr lvl="1"/>
            <a:r>
              <a:rPr lang="en-US" sz="2600" dirty="0"/>
              <a:t>Smooth transition from clinic to hospital or from primary to specialty care</a:t>
            </a:r>
          </a:p>
          <a:p>
            <a:pPr>
              <a:buNone/>
            </a:pPr>
            <a:endParaRPr lang="en-US" sz="2600" dirty="0"/>
          </a:p>
        </p:txBody>
      </p:sp>
    </p:spTree>
    <p:extLst>
      <p:ext uri="{BB962C8B-B14F-4D97-AF65-F5344CB8AC3E}">
        <p14:creationId xmlns:p14="http://schemas.microsoft.com/office/powerpoint/2010/main" val="2430672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Medical Plan</a:t>
            </a:r>
            <a:br>
              <a:rPr lang="en-US" dirty="0"/>
            </a:br>
            <a:r>
              <a:rPr lang="en-US" dirty="0"/>
              <a:t>PPO In-Network</a:t>
            </a:r>
          </a:p>
        </p:txBody>
      </p:sp>
      <p:sp>
        <p:nvSpPr>
          <p:cNvPr id="3" name="Content Placeholder 2"/>
          <p:cNvSpPr>
            <a:spLocks noGrp="1"/>
          </p:cNvSpPr>
          <p:nvPr>
            <p:ph idx="1"/>
          </p:nvPr>
        </p:nvSpPr>
        <p:spPr>
          <a:xfrm>
            <a:off x="457200" y="2514600"/>
            <a:ext cx="8229600" cy="2796809"/>
          </a:xfrm>
        </p:spPr>
        <p:txBody>
          <a:bodyPr/>
          <a:lstStyle/>
          <a:p>
            <a:r>
              <a:rPr lang="en-US" dirty="0"/>
              <a:t>No deductibles</a:t>
            </a:r>
          </a:p>
          <a:p>
            <a:r>
              <a:rPr lang="en-US" dirty="0"/>
              <a:t>Plans  pay 90% for all in-patient and out-patient hospitalization</a:t>
            </a:r>
          </a:p>
          <a:p>
            <a:r>
              <a:rPr lang="en-US" dirty="0"/>
              <a:t>$1,000 out of pocket maximum per individual/$2000 per family</a:t>
            </a:r>
          </a:p>
        </p:txBody>
      </p:sp>
      <p:pic>
        <p:nvPicPr>
          <p:cNvPr id="4" name="Picture 3" descr="BSU-Logo_Yllw-Flame-Blk-Text.jpg"/>
          <p:cNvPicPr>
            <a:picLocks noChangeAspect="1"/>
          </p:cNvPicPr>
          <p:nvPr/>
        </p:nvPicPr>
        <p:blipFill>
          <a:blip r:embed="rId3" cstate="print"/>
          <a:stretch>
            <a:fillRect/>
          </a:stretch>
        </p:blipFill>
        <p:spPr>
          <a:xfrm>
            <a:off x="7391400" y="5486400"/>
            <a:ext cx="1200150" cy="1080135"/>
          </a:xfrm>
          <a:prstGeom prst="rect">
            <a:avLst/>
          </a:prstGeom>
        </p:spPr>
      </p:pic>
    </p:spTree>
    <p:extLst>
      <p:ext uri="{BB962C8B-B14F-4D97-AF65-F5344CB8AC3E}">
        <p14:creationId xmlns:p14="http://schemas.microsoft.com/office/powerpoint/2010/main" val="2018868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PPO and EPO Co-pay</a:t>
            </a:r>
          </a:p>
        </p:txBody>
      </p:sp>
      <p:sp>
        <p:nvSpPr>
          <p:cNvPr id="3" name="Content Placeholder 2"/>
          <p:cNvSpPr>
            <a:spLocks noGrp="1"/>
          </p:cNvSpPr>
          <p:nvPr>
            <p:ph idx="1"/>
          </p:nvPr>
        </p:nvSpPr>
        <p:spPr/>
        <p:txBody>
          <a:bodyPr>
            <a:normAutofit/>
          </a:bodyPr>
          <a:lstStyle/>
          <a:p>
            <a:r>
              <a:rPr lang="en-US" sz="2800" b="1" dirty="0"/>
              <a:t>Primary Care Provider office visit: </a:t>
            </a:r>
            <a:r>
              <a:rPr lang="en-US" sz="2800" dirty="0"/>
              <a:t>$15 co-pay</a:t>
            </a:r>
          </a:p>
          <a:p>
            <a:r>
              <a:rPr lang="en-US" sz="2800" b="1" dirty="0"/>
              <a:t>Specialist Office visit: </a:t>
            </a:r>
            <a:r>
              <a:rPr lang="en-US" sz="2800" dirty="0"/>
              <a:t>$30 co-pay</a:t>
            </a:r>
          </a:p>
          <a:p>
            <a:r>
              <a:rPr lang="en-US" sz="2800" b="1" dirty="0"/>
              <a:t>Urgent Care:$</a:t>
            </a:r>
            <a:r>
              <a:rPr lang="en-US" sz="2800" dirty="0"/>
              <a:t>30 co-pay</a:t>
            </a:r>
          </a:p>
          <a:p>
            <a:r>
              <a:rPr lang="en-US" sz="2800" b="1" dirty="0"/>
              <a:t>Emergency room: </a:t>
            </a:r>
            <a:r>
              <a:rPr lang="en-US" sz="2800" i="1" dirty="0"/>
              <a:t>Facility </a:t>
            </a:r>
            <a:r>
              <a:rPr lang="en-US" sz="2800" dirty="0"/>
              <a:t>co-pay of $75.00+ </a:t>
            </a:r>
            <a:r>
              <a:rPr lang="en-US" sz="2800" i="1" dirty="0"/>
              <a:t>Physician </a:t>
            </a:r>
            <a:r>
              <a:rPr lang="en-US" sz="2800" dirty="0"/>
              <a:t>co-pay of $75.00= $150</a:t>
            </a:r>
            <a:br>
              <a:rPr lang="en-US" sz="2800" dirty="0"/>
            </a:br>
            <a:r>
              <a:rPr lang="en-US" sz="2800" dirty="0"/>
              <a:t/>
            </a:r>
            <a:br>
              <a:rPr lang="en-US" sz="2800" dirty="0"/>
            </a:br>
            <a:endParaRPr lang="en-US" sz="1600" dirty="0"/>
          </a:p>
          <a:p>
            <a:pPr marL="118872" indent="0" algn="ctr">
              <a:buNone/>
            </a:pPr>
            <a:r>
              <a:rPr lang="en-US" sz="2800" dirty="0"/>
              <a:t>Fill out the </a:t>
            </a:r>
            <a:r>
              <a:rPr lang="en-US" sz="2800" i="1" dirty="0">
                <a:solidFill>
                  <a:schemeClr val="accent1">
                    <a:lumMod val="75000"/>
                  </a:schemeClr>
                </a:solidFill>
              </a:rPr>
              <a:t>Healthcare Assessment </a:t>
            </a:r>
            <a:r>
              <a:rPr lang="en-US" sz="2800" dirty="0"/>
              <a:t>on your provider’s website and the $15 copay will be waived</a:t>
            </a:r>
          </a:p>
        </p:txBody>
      </p:sp>
      <p:pic>
        <p:nvPicPr>
          <p:cNvPr id="4" name="Picture 3" descr="BSU-Logo_Yllw-Flame-Blk-Text.jpg"/>
          <p:cNvPicPr>
            <a:picLocks noChangeAspect="1"/>
          </p:cNvPicPr>
          <p:nvPr/>
        </p:nvPicPr>
        <p:blipFill>
          <a:blip r:embed="rId3" cstate="print"/>
          <a:stretch>
            <a:fillRect/>
          </a:stretch>
        </p:blipFill>
        <p:spPr>
          <a:xfrm>
            <a:off x="7315200" y="5486400"/>
            <a:ext cx="1200150" cy="1080135"/>
          </a:xfrm>
          <a:prstGeom prst="rect">
            <a:avLst/>
          </a:prstGeom>
        </p:spPr>
      </p:pic>
    </p:spTree>
    <p:extLst>
      <p:ext uri="{BB962C8B-B14F-4D97-AF65-F5344CB8AC3E}">
        <p14:creationId xmlns:p14="http://schemas.microsoft.com/office/powerpoint/2010/main" val="3503054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Medical Plans</a:t>
            </a:r>
            <a:br>
              <a:rPr lang="en-US" dirty="0"/>
            </a:br>
            <a:r>
              <a:rPr lang="en-US" dirty="0"/>
              <a:t>PPO Out-of-Network</a:t>
            </a:r>
          </a:p>
        </p:txBody>
      </p:sp>
      <p:sp>
        <p:nvSpPr>
          <p:cNvPr id="3" name="Content Placeholder 2"/>
          <p:cNvSpPr>
            <a:spLocks noGrp="1"/>
          </p:cNvSpPr>
          <p:nvPr>
            <p:ph idx="1"/>
          </p:nvPr>
        </p:nvSpPr>
        <p:spPr>
          <a:xfrm>
            <a:off x="533400" y="2133600"/>
            <a:ext cx="8229600" cy="4625609"/>
          </a:xfrm>
        </p:spPr>
        <p:txBody>
          <a:bodyPr>
            <a:normAutofit/>
          </a:bodyPr>
          <a:lstStyle/>
          <a:p>
            <a:r>
              <a:rPr lang="en-US" sz="2600" dirty="0"/>
              <a:t>70%  of allowed benefit after deductible</a:t>
            </a:r>
          </a:p>
          <a:p>
            <a:r>
              <a:rPr lang="en-US" sz="2600" dirty="0"/>
              <a:t>$250.00 deductible per individual/$500 per family</a:t>
            </a:r>
          </a:p>
          <a:p>
            <a:r>
              <a:rPr lang="en-US" sz="2600" dirty="0"/>
              <a:t>$3,000 out of pocket max per individual/$6,000 per family*</a:t>
            </a:r>
          </a:p>
          <a:p>
            <a:endParaRPr lang="en-US" sz="2600" dirty="0"/>
          </a:p>
          <a:p>
            <a:pPr>
              <a:buNone/>
            </a:pPr>
            <a:r>
              <a:rPr lang="en-US" sz="2600" dirty="0"/>
              <a:t>	</a:t>
            </a:r>
          </a:p>
          <a:p>
            <a:pPr algn="ctr">
              <a:buNone/>
            </a:pPr>
            <a:r>
              <a:rPr lang="en-US" sz="2600" dirty="0"/>
              <a:t>*</a:t>
            </a:r>
            <a:r>
              <a:rPr lang="en-US" sz="2600" i="1" dirty="0"/>
              <a:t>Not applicable to the EPO plans</a:t>
            </a:r>
          </a:p>
          <a:p>
            <a:pPr>
              <a:buNone/>
            </a:pPr>
            <a:endParaRPr lang="en-US" dirty="0"/>
          </a:p>
        </p:txBody>
      </p:sp>
      <p:pic>
        <p:nvPicPr>
          <p:cNvPr id="4" name="Picture 3" descr="BSU-Logo_Yllw-Flame-Blk-Text.jpg"/>
          <p:cNvPicPr>
            <a:picLocks noChangeAspect="1"/>
          </p:cNvPicPr>
          <p:nvPr/>
        </p:nvPicPr>
        <p:blipFill>
          <a:blip r:embed="rId3" cstate="print"/>
          <a:stretch>
            <a:fillRect/>
          </a:stretch>
        </p:blipFill>
        <p:spPr>
          <a:xfrm>
            <a:off x="7391400" y="5320665"/>
            <a:ext cx="1200150" cy="1080135"/>
          </a:xfrm>
          <a:prstGeom prst="rect">
            <a:avLst/>
          </a:prstGeom>
        </p:spPr>
      </p:pic>
    </p:spTree>
    <p:extLst>
      <p:ext uri="{BB962C8B-B14F-4D97-AF65-F5344CB8AC3E}">
        <p14:creationId xmlns:p14="http://schemas.microsoft.com/office/powerpoint/2010/main" val="3224207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t>Eligible Dependents</a:t>
            </a:r>
          </a:p>
        </p:txBody>
      </p:sp>
      <p:sp>
        <p:nvSpPr>
          <p:cNvPr id="3" name="Content Placeholder 2"/>
          <p:cNvSpPr>
            <a:spLocks noGrp="1"/>
          </p:cNvSpPr>
          <p:nvPr>
            <p:ph idx="1"/>
          </p:nvPr>
        </p:nvSpPr>
        <p:spPr>
          <a:xfrm>
            <a:off x="457200" y="1447800"/>
            <a:ext cx="8229600" cy="4678363"/>
          </a:xfrm>
        </p:spPr>
        <p:txBody>
          <a:bodyPr>
            <a:normAutofit/>
          </a:bodyPr>
          <a:lstStyle/>
          <a:p>
            <a:endParaRPr lang="en-US" sz="2800" dirty="0"/>
          </a:p>
          <a:p>
            <a:endParaRPr lang="en-US" sz="2800" dirty="0"/>
          </a:p>
          <a:p>
            <a:r>
              <a:rPr lang="en-US" sz="2800" b="1" dirty="0"/>
              <a:t>Legal Spouse</a:t>
            </a:r>
          </a:p>
          <a:p>
            <a:pPr lvl="1"/>
            <a:r>
              <a:rPr lang="en-US" sz="2400" dirty="0"/>
              <a:t>Provide a marriage certificate from the clerk of the court</a:t>
            </a:r>
          </a:p>
          <a:p>
            <a:pPr marL="118872" indent="0">
              <a:buNone/>
            </a:pPr>
            <a:endParaRPr lang="en-US" sz="2800" b="1" dirty="0"/>
          </a:p>
          <a:p>
            <a:r>
              <a:rPr lang="en-US" sz="2800" b="1" dirty="0"/>
              <a:t>Dependent Child(</a:t>
            </a:r>
            <a:r>
              <a:rPr lang="en-US" sz="2800" b="1" dirty="0" err="1"/>
              <a:t>ren</a:t>
            </a:r>
            <a:r>
              <a:rPr lang="en-US" sz="2800" b="1" dirty="0"/>
              <a:t>) up to age 26</a:t>
            </a:r>
          </a:p>
          <a:p>
            <a:pPr lvl="1"/>
            <a:r>
              <a:rPr lang="en-US" sz="2400" dirty="0"/>
              <a:t>Provide a copy of  birth certificate(s)</a:t>
            </a:r>
          </a:p>
          <a:p>
            <a:endParaRPr lang="en-US" dirty="0"/>
          </a:p>
        </p:txBody>
      </p:sp>
      <p:pic>
        <p:nvPicPr>
          <p:cNvPr id="5" name="Picture 4" descr="BSU-Logo_Yllw-Flame-Blk-Text.jpg"/>
          <p:cNvPicPr>
            <a:picLocks noChangeAspect="1"/>
          </p:cNvPicPr>
          <p:nvPr/>
        </p:nvPicPr>
        <p:blipFill>
          <a:blip r:embed="rId3" cstate="print"/>
          <a:stretch>
            <a:fillRect/>
          </a:stretch>
        </p:blipFill>
        <p:spPr>
          <a:xfrm>
            <a:off x="7315200" y="5257800"/>
            <a:ext cx="1200150" cy="1080135"/>
          </a:xfrm>
          <a:prstGeom prst="rect">
            <a:avLst/>
          </a:prstGeom>
        </p:spPr>
      </p:pic>
    </p:spTree>
    <p:extLst>
      <p:ext uri="{BB962C8B-B14F-4D97-AF65-F5344CB8AC3E}">
        <p14:creationId xmlns:p14="http://schemas.microsoft.com/office/powerpoint/2010/main" val="4147047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SU-Logo_Yllw-Flame-Blk-Text.jpg"/>
          <p:cNvPicPr>
            <a:picLocks noChangeAspect="1"/>
          </p:cNvPicPr>
          <p:nvPr/>
        </p:nvPicPr>
        <p:blipFill>
          <a:blip r:embed="rId3" cstate="print"/>
          <a:stretch>
            <a:fillRect/>
          </a:stretch>
        </p:blipFill>
        <p:spPr>
          <a:xfrm>
            <a:off x="7620000" y="5685741"/>
            <a:ext cx="1200150" cy="1080135"/>
          </a:xfrm>
          <a:prstGeom prst="rect">
            <a:avLst/>
          </a:prstGeom>
        </p:spPr>
      </p:pic>
      <p:sp>
        <p:nvSpPr>
          <p:cNvPr id="2" name="Title 1"/>
          <p:cNvSpPr>
            <a:spLocks noGrp="1"/>
          </p:cNvSpPr>
          <p:nvPr>
            <p:ph type="title"/>
          </p:nvPr>
        </p:nvSpPr>
        <p:spPr/>
        <p:txBody>
          <a:bodyPr/>
          <a:lstStyle/>
          <a:p>
            <a:pPr algn="ctr"/>
            <a:r>
              <a:rPr lang="en-US" dirty="0"/>
              <a:t>PPO Plan</a:t>
            </a:r>
          </a:p>
        </p:txBody>
      </p:sp>
      <p:sp>
        <p:nvSpPr>
          <p:cNvPr id="3" name="Content Placeholder 2"/>
          <p:cNvSpPr>
            <a:spLocks noGrp="1"/>
          </p:cNvSpPr>
          <p:nvPr>
            <p:ph idx="1"/>
          </p:nvPr>
        </p:nvSpPr>
        <p:spPr>
          <a:xfrm>
            <a:off x="285750" y="1600200"/>
            <a:ext cx="8229600" cy="4625609"/>
          </a:xfrm>
        </p:spPr>
        <p:txBody>
          <a:bodyPr>
            <a:normAutofit fontScale="92500" lnSpcReduction="10000"/>
          </a:bodyPr>
          <a:lstStyle/>
          <a:p>
            <a:r>
              <a:rPr lang="en-US" sz="3000" dirty="0"/>
              <a:t>Allows you to see any provider you choose, in-or out-of-network</a:t>
            </a:r>
          </a:p>
          <a:p>
            <a:pPr lvl="1"/>
            <a:r>
              <a:rPr lang="en-US" sz="2600" b="1" dirty="0"/>
              <a:t>Going out-of-network results in higher out-of-pocket costs  </a:t>
            </a:r>
          </a:p>
          <a:p>
            <a:r>
              <a:rPr lang="en-US" sz="3000" dirty="0"/>
              <a:t>Some services require pre-certification </a:t>
            </a:r>
          </a:p>
          <a:p>
            <a:r>
              <a:rPr lang="en-US" sz="3000" dirty="0"/>
              <a:t>Nationwide network of providers</a:t>
            </a:r>
          </a:p>
          <a:p>
            <a:r>
              <a:rPr lang="en-US" sz="3000" dirty="0"/>
              <a:t>Plan covers Behavioral Health Benefits and Vi</a:t>
            </a:r>
            <a:r>
              <a:rPr lang="en-US" sz="3100" dirty="0"/>
              <a:t>sion</a:t>
            </a:r>
          </a:p>
          <a:p>
            <a:r>
              <a:rPr lang="en-US" sz="3000" dirty="0"/>
              <a:t>Locate providers at </a:t>
            </a:r>
          </a:p>
          <a:p>
            <a:pPr>
              <a:buNone/>
            </a:pPr>
            <a:r>
              <a:rPr lang="en-US" sz="3000" dirty="0"/>
              <a:t>	</a:t>
            </a:r>
            <a:r>
              <a:rPr lang="en-US" sz="3000" dirty="0">
                <a:hlinkClick r:id="rId4"/>
              </a:rPr>
              <a:t>www.carefirst.com/statemd</a:t>
            </a:r>
            <a:endParaRPr lang="en-US" sz="3000" dirty="0"/>
          </a:p>
          <a:p>
            <a:pPr>
              <a:buNone/>
            </a:pPr>
            <a:r>
              <a:rPr lang="en-US" sz="3000" dirty="0"/>
              <a:t>	</a:t>
            </a:r>
            <a:r>
              <a:rPr lang="en-US" sz="3000" dirty="0">
                <a:hlinkClick r:id="rId5"/>
              </a:rPr>
              <a:t>www.uhcmaryland.com</a:t>
            </a:r>
            <a:endParaRPr lang="en-US" sz="3000" dirty="0"/>
          </a:p>
          <a:p>
            <a:pPr>
              <a:buNone/>
            </a:pPr>
            <a:endParaRPr lang="en-US" sz="3000" dirty="0"/>
          </a:p>
          <a:p>
            <a:pPr>
              <a:buNone/>
            </a:pPr>
            <a:r>
              <a:rPr lang="en-US" sz="2100" i="1" dirty="0"/>
              <a:t>*Refer to your Health Benefits Guide for more information</a:t>
            </a:r>
          </a:p>
        </p:txBody>
      </p:sp>
    </p:spTree>
    <p:extLst>
      <p:ext uri="{BB962C8B-B14F-4D97-AF65-F5344CB8AC3E}">
        <p14:creationId xmlns:p14="http://schemas.microsoft.com/office/powerpoint/2010/main" val="2602228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57200"/>
            <a:ext cx="8013192" cy="1636776"/>
          </a:xfrm>
        </p:spPr>
        <p:txBody>
          <a:bodyPr/>
          <a:lstStyle/>
          <a:p>
            <a:pPr algn="ctr"/>
            <a:r>
              <a:rPr lang="en-US" dirty="0"/>
              <a:t>Health and Retirement Benefits</a:t>
            </a:r>
          </a:p>
        </p:txBody>
      </p:sp>
    </p:spTree>
    <p:extLst>
      <p:ext uri="{BB962C8B-B14F-4D97-AF65-F5344CB8AC3E}">
        <p14:creationId xmlns:p14="http://schemas.microsoft.com/office/powerpoint/2010/main" val="32399113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EPO Plans</a:t>
            </a:r>
          </a:p>
        </p:txBody>
      </p:sp>
      <p:sp>
        <p:nvSpPr>
          <p:cNvPr id="3" name="Content Placeholder 2"/>
          <p:cNvSpPr>
            <a:spLocks noGrp="1"/>
          </p:cNvSpPr>
          <p:nvPr>
            <p:ph idx="1"/>
          </p:nvPr>
        </p:nvSpPr>
        <p:spPr/>
        <p:txBody>
          <a:bodyPr>
            <a:normAutofit/>
          </a:bodyPr>
          <a:lstStyle/>
          <a:p>
            <a:r>
              <a:rPr lang="en-US" sz="2800" dirty="0"/>
              <a:t>Must select a Primary Care Physician (PCP) for  UHC plans and BlueCross Blue Shield plans</a:t>
            </a:r>
          </a:p>
          <a:p>
            <a:r>
              <a:rPr lang="en-US" sz="2800" dirty="0"/>
              <a:t>Some services require pre-certification</a:t>
            </a:r>
          </a:p>
          <a:p>
            <a:r>
              <a:rPr lang="en-US" sz="2800" dirty="0"/>
              <a:t>No coverage out-of-network except for </a:t>
            </a:r>
            <a:r>
              <a:rPr lang="en-US" sz="2800" b="1" i="1" dirty="0"/>
              <a:t>true emergencies</a:t>
            </a:r>
          </a:p>
          <a:p>
            <a:pPr>
              <a:buNone/>
            </a:pPr>
            <a:r>
              <a:rPr lang="en-US" sz="2800" b="1" i="1" dirty="0"/>
              <a:t>		</a:t>
            </a:r>
            <a:r>
              <a:rPr lang="en-US" sz="2800" dirty="0">
                <a:hlinkClick r:id="rId3"/>
              </a:rPr>
              <a:t>www.carefirst.com/statemd</a:t>
            </a:r>
            <a:endParaRPr lang="en-US" sz="2800" dirty="0"/>
          </a:p>
          <a:p>
            <a:pPr>
              <a:buNone/>
            </a:pPr>
            <a:r>
              <a:rPr lang="en-US" sz="2800" dirty="0"/>
              <a:t>		</a:t>
            </a:r>
            <a:r>
              <a:rPr lang="en-US" sz="2800" dirty="0">
                <a:hlinkClick r:id="rId4"/>
              </a:rPr>
              <a:t>www.uhcmaryland.com</a:t>
            </a:r>
            <a:endParaRPr lang="en-US" sz="2800" dirty="0"/>
          </a:p>
          <a:p>
            <a:pPr>
              <a:buNone/>
            </a:pPr>
            <a:endParaRPr lang="en-US" sz="2600" dirty="0"/>
          </a:p>
          <a:p>
            <a:pPr>
              <a:buNone/>
            </a:pPr>
            <a:endParaRPr lang="en-US" b="1" i="1" dirty="0"/>
          </a:p>
          <a:p>
            <a:pPr marL="118872" indent="0">
              <a:buNone/>
            </a:pPr>
            <a:r>
              <a:rPr lang="en-US" sz="1900" i="1" dirty="0"/>
              <a:t>*Refer to your Health Benefits Guide for more information</a:t>
            </a:r>
          </a:p>
          <a:p>
            <a:endParaRPr lang="en-US" b="1" i="1" dirty="0"/>
          </a:p>
        </p:txBody>
      </p:sp>
      <p:pic>
        <p:nvPicPr>
          <p:cNvPr id="4" name="Picture 3" descr="BSU-Logo_Yllw-Flame-Blk-Text.jpg"/>
          <p:cNvPicPr>
            <a:picLocks noChangeAspect="1"/>
          </p:cNvPicPr>
          <p:nvPr/>
        </p:nvPicPr>
        <p:blipFill>
          <a:blip r:embed="rId5" cstate="print"/>
          <a:stretch>
            <a:fillRect/>
          </a:stretch>
        </p:blipFill>
        <p:spPr>
          <a:xfrm>
            <a:off x="7453993" y="5342436"/>
            <a:ext cx="1200150" cy="1080135"/>
          </a:xfrm>
          <a:prstGeom prst="rect">
            <a:avLst/>
          </a:prstGeom>
        </p:spPr>
      </p:pic>
    </p:spTree>
    <p:extLst>
      <p:ext uri="{BB962C8B-B14F-4D97-AF65-F5344CB8AC3E}">
        <p14:creationId xmlns:p14="http://schemas.microsoft.com/office/powerpoint/2010/main" val="538382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Behavioral Health Benefits</a:t>
            </a:r>
          </a:p>
        </p:txBody>
      </p:sp>
      <p:sp>
        <p:nvSpPr>
          <p:cNvPr id="3" name="Content Placeholder 2"/>
          <p:cNvSpPr>
            <a:spLocks noGrp="1"/>
          </p:cNvSpPr>
          <p:nvPr>
            <p:ph idx="1"/>
          </p:nvPr>
        </p:nvSpPr>
        <p:spPr>
          <a:xfrm>
            <a:off x="482600" y="2206067"/>
            <a:ext cx="8229600" cy="4625609"/>
          </a:xfrm>
        </p:spPr>
        <p:txBody>
          <a:bodyPr>
            <a:normAutofit/>
          </a:bodyPr>
          <a:lstStyle/>
          <a:p>
            <a:r>
              <a:rPr lang="en-US" sz="2600" dirty="0"/>
              <a:t>Eligible Behavioral Health services are covered as any other illness- $15 co-pay </a:t>
            </a:r>
          </a:p>
          <a:p>
            <a:r>
              <a:rPr lang="en-US" sz="2600" dirty="0"/>
              <a:t>Inpatient services still need to be pre-authorized for full plan benefits</a:t>
            </a:r>
          </a:p>
          <a:p>
            <a:pPr>
              <a:buNone/>
            </a:pPr>
            <a:endParaRPr lang="en-US" sz="2600" dirty="0"/>
          </a:p>
          <a:p>
            <a:endParaRPr lang="en-US" sz="2600" dirty="0"/>
          </a:p>
          <a:p>
            <a:pPr>
              <a:buNone/>
            </a:pPr>
            <a:r>
              <a:rPr lang="en-US" sz="2000" i="1" dirty="0"/>
              <a:t>*(800) 245-7013</a:t>
            </a:r>
          </a:p>
        </p:txBody>
      </p:sp>
      <p:pic>
        <p:nvPicPr>
          <p:cNvPr id="4" name="Picture 3" descr="BSU-Logo_Yllw-Flame-Blk-Text.jpg"/>
          <p:cNvPicPr>
            <a:picLocks noChangeAspect="1"/>
          </p:cNvPicPr>
          <p:nvPr/>
        </p:nvPicPr>
        <p:blipFill>
          <a:blip r:embed="rId3" cstate="print"/>
          <a:stretch>
            <a:fillRect/>
          </a:stretch>
        </p:blipFill>
        <p:spPr>
          <a:xfrm>
            <a:off x="7512050" y="5353322"/>
            <a:ext cx="1200150" cy="1080135"/>
          </a:xfrm>
          <a:prstGeom prst="rect">
            <a:avLst/>
          </a:prstGeom>
        </p:spPr>
      </p:pic>
    </p:spTree>
    <p:extLst>
      <p:ext uri="{BB962C8B-B14F-4D97-AF65-F5344CB8AC3E}">
        <p14:creationId xmlns:p14="http://schemas.microsoft.com/office/powerpoint/2010/main" val="2661978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Prescription Drug Plan</a:t>
            </a:r>
          </a:p>
        </p:txBody>
      </p:sp>
      <p:sp>
        <p:nvSpPr>
          <p:cNvPr id="3" name="Content Placeholder 2"/>
          <p:cNvSpPr>
            <a:spLocks noGrp="1"/>
          </p:cNvSpPr>
          <p:nvPr>
            <p:ph idx="1"/>
          </p:nvPr>
        </p:nvSpPr>
        <p:spPr/>
        <p:txBody>
          <a:bodyPr>
            <a:normAutofit/>
          </a:bodyPr>
          <a:lstStyle/>
          <a:p>
            <a:pPr marL="118872" indent="0" algn="ctr">
              <a:buNone/>
            </a:pPr>
            <a:r>
              <a:rPr lang="en-US" b="1" dirty="0"/>
              <a:t>CVS Caremark</a:t>
            </a:r>
            <a:r>
              <a:rPr lang="en-US" dirty="0"/>
              <a:t/>
            </a:r>
            <a:br>
              <a:rPr lang="en-US" dirty="0"/>
            </a:br>
            <a:endParaRPr lang="en-US" dirty="0"/>
          </a:p>
          <a:p>
            <a:r>
              <a:rPr lang="en-US" sz="2500" dirty="0"/>
              <a:t>Separate deduction-not included with medical coverage</a:t>
            </a:r>
          </a:p>
          <a:p>
            <a:r>
              <a:rPr lang="en-US" sz="2500" dirty="0"/>
              <a:t>If members choose a brand name drug when a generic is available, member must pay generic co-pay plus the cost difference of the brand name drug vs. the generic drug</a:t>
            </a:r>
          </a:p>
          <a:p>
            <a:r>
              <a:rPr lang="en-US" sz="2500" dirty="0"/>
              <a:t>Co-pay is based on the type of medication and the quantity purchased</a:t>
            </a:r>
          </a:p>
          <a:p>
            <a:pPr marL="118872" indent="0" algn="ctr">
              <a:buNone/>
            </a:pPr>
            <a:endParaRPr lang="en-US" sz="2400" dirty="0"/>
          </a:p>
        </p:txBody>
      </p:sp>
      <p:pic>
        <p:nvPicPr>
          <p:cNvPr id="4" name="Picture 3" descr="BSU-Logo_Yllw-Flame-Blk-Text.jpg"/>
          <p:cNvPicPr>
            <a:picLocks noChangeAspect="1"/>
          </p:cNvPicPr>
          <p:nvPr/>
        </p:nvPicPr>
        <p:blipFill>
          <a:blip r:embed="rId3" cstate="print"/>
          <a:stretch>
            <a:fillRect/>
          </a:stretch>
        </p:blipFill>
        <p:spPr>
          <a:xfrm>
            <a:off x="7315200" y="5320665"/>
            <a:ext cx="1200150" cy="1080135"/>
          </a:xfrm>
          <a:prstGeom prst="rect">
            <a:avLst/>
          </a:prstGeom>
        </p:spPr>
      </p:pic>
    </p:spTree>
    <p:extLst>
      <p:ext uri="{BB962C8B-B14F-4D97-AF65-F5344CB8AC3E}">
        <p14:creationId xmlns:p14="http://schemas.microsoft.com/office/powerpoint/2010/main" val="2720565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Dental Plan </a:t>
            </a:r>
          </a:p>
        </p:txBody>
      </p:sp>
      <p:sp>
        <p:nvSpPr>
          <p:cNvPr id="3" name="Content Placeholder 2"/>
          <p:cNvSpPr>
            <a:spLocks noGrp="1"/>
          </p:cNvSpPr>
          <p:nvPr>
            <p:ph idx="1"/>
          </p:nvPr>
        </p:nvSpPr>
        <p:spPr>
          <a:xfrm>
            <a:off x="304800" y="1775191"/>
            <a:ext cx="8382000" cy="4625609"/>
          </a:xfrm>
        </p:spPr>
        <p:txBody>
          <a:bodyPr>
            <a:normAutofit/>
          </a:bodyPr>
          <a:lstStyle/>
          <a:p>
            <a:pPr>
              <a:buNone/>
            </a:pPr>
            <a:r>
              <a:rPr lang="en-US" b="1" u="sng" dirty="0"/>
              <a:t>2 Plan Choices:</a:t>
            </a:r>
            <a:r>
              <a:rPr lang="en-US" u="sng" dirty="0"/>
              <a:t/>
            </a:r>
            <a:br>
              <a:rPr lang="en-US" u="sng" dirty="0"/>
            </a:br>
            <a:endParaRPr lang="en-US" sz="1600" u="sng" dirty="0"/>
          </a:p>
          <a:p>
            <a:pPr marL="633222" indent="-514350">
              <a:buFont typeface="+mj-lt"/>
              <a:buAutoNum type="arabicPeriod"/>
            </a:pPr>
            <a:r>
              <a:rPr lang="en-US" sz="3000" b="1" dirty="0"/>
              <a:t>United Concordia </a:t>
            </a:r>
            <a:br>
              <a:rPr lang="en-US" sz="3000" b="1" dirty="0"/>
            </a:br>
            <a:r>
              <a:rPr lang="en-US" sz="2800" dirty="0"/>
              <a:t>Dental Preferred Provider Organization (DPPO)</a:t>
            </a:r>
            <a:r>
              <a:rPr lang="en-US" sz="3000" dirty="0"/>
              <a:t/>
            </a:r>
            <a:br>
              <a:rPr lang="en-US" sz="3000" dirty="0"/>
            </a:br>
            <a:endParaRPr lang="en-US" sz="3000" dirty="0"/>
          </a:p>
          <a:p>
            <a:pPr marL="633222" indent="-514350">
              <a:buFont typeface="+mj-lt"/>
              <a:buAutoNum type="arabicPeriod"/>
            </a:pPr>
            <a:r>
              <a:rPr lang="en-US" sz="3000" b="1" dirty="0"/>
              <a:t>Delta Dental</a:t>
            </a:r>
            <a:br>
              <a:rPr lang="en-US" sz="3000" b="1" dirty="0"/>
            </a:br>
            <a:r>
              <a:rPr lang="en-US" sz="2800" dirty="0" err="1"/>
              <a:t>Dental</a:t>
            </a:r>
            <a:r>
              <a:rPr lang="en-US" sz="2800" dirty="0"/>
              <a:t> Health Maintenance Organization (DHMO)</a:t>
            </a:r>
            <a:r>
              <a:rPr lang="en-US" dirty="0"/>
              <a:t>	</a:t>
            </a:r>
            <a:r>
              <a:rPr lang="en-US" b="1" dirty="0"/>
              <a:t>					</a:t>
            </a:r>
          </a:p>
        </p:txBody>
      </p:sp>
      <p:pic>
        <p:nvPicPr>
          <p:cNvPr id="4" name="Picture 3" descr="BSU-Logo_Yllw-Flame-Blk-Text.jpg"/>
          <p:cNvPicPr>
            <a:picLocks noChangeAspect="1"/>
          </p:cNvPicPr>
          <p:nvPr/>
        </p:nvPicPr>
        <p:blipFill>
          <a:blip r:embed="rId2" cstate="print"/>
          <a:stretch>
            <a:fillRect/>
          </a:stretch>
        </p:blipFill>
        <p:spPr>
          <a:xfrm>
            <a:off x="7486650" y="5320665"/>
            <a:ext cx="1200150" cy="1080135"/>
          </a:xfrm>
          <a:prstGeom prst="rect">
            <a:avLst/>
          </a:prstGeom>
        </p:spPr>
      </p:pic>
    </p:spTree>
    <p:extLst>
      <p:ext uri="{BB962C8B-B14F-4D97-AF65-F5344CB8AC3E}">
        <p14:creationId xmlns:p14="http://schemas.microsoft.com/office/powerpoint/2010/main" val="3500030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Dental Benefits (DPPO)</a:t>
            </a:r>
          </a:p>
        </p:txBody>
      </p:sp>
      <p:sp>
        <p:nvSpPr>
          <p:cNvPr id="3" name="Content Placeholder 2"/>
          <p:cNvSpPr>
            <a:spLocks noGrp="1"/>
          </p:cNvSpPr>
          <p:nvPr>
            <p:ph idx="1"/>
          </p:nvPr>
        </p:nvSpPr>
        <p:spPr/>
        <p:txBody>
          <a:bodyPr/>
          <a:lstStyle/>
          <a:p>
            <a:r>
              <a:rPr lang="en-US" sz="2800" dirty="0"/>
              <a:t>Member may seek care from either participating or non-participating dentists</a:t>
            </a:r>
            <a:br>
              <a:rPr lang="en-US" sz="2800" dirty="0"/>
            </a:br>
            <a:endParaRPr lang="en-US" sz="2800" dirty="0"/>
          </a:p>
          <a:p>
            <a:r>
              <a:rPr lang="en-US" sz="2800" dirty="0"/>
              <a:t>Out of network providers may balance bill for charges over the allowed amount</a:t>
            </a:r>
            <a:br>
              <a:rPr lang="en-US" sz="2800" dirty="0"/>
            </a:br>
            <a:endParaRPr lang="en-US" sz="2800" dirty="0"/>
          </a:p>
          <a:p>
            <a:r>
              <a:rPr lang="en-US" sz="2800" dirty="0"/>
              <a:t>Locate providers at </a:t>
            </a:r>
            <a:r>
              <a:rPr lang="en-US" sz="2800" dirty="0">
                <a:hlinkClick r:id="rId3"/>
              </a:rPr>
              <a:t>www.ucci.com</a:t>
            </a:r>
            <a:endParaRPr lang="en-US" sz="2800" dirty="0"/>
          </a:p>
          <a:p>
            <a:endParaRPr lang="en-US" dirty="0"/>
          </a:p>
        </p:txBody>
      </p:sp>
      <p:pic>
        <p:nvPicPr>
          <p:cNvPr id="4" name="Picture 3" descr="BSU-Logo_Yllw-Flame-Blk-Text.jpg"/>
          <p:cNvPicPr>
            <a:picLocks noChangeAspect="1"/>
          </p:cNvPicPr>
          <p:nvPr/>
        </p:nvPicPr>
        <p:blipFill>
          <a:blip r:embed="rId4" cstate="print"/>
          <a:stretch>
            <a:fillRect/>
          </a:stretch>
        </p:blipFill>
        <p:spPr>
          <a:xfrm>
            <a:off x="7461250" y="5486400"/>
            <a:ext cx="1200150" cy="1080135"/>
          </a:xfrm>
          <a:prstGeom prst="rect">
            <a:avLst/>
          </a:prstGeom>
        </p:spPr>
      </p:pic>
    </p:spTree>
    <p:extLst>
      <p:ext uri="{BB962C8B-B14F-4D97-AF65-F5344CB8AC3E}">
        <p14:creationId xmlns:p14="http://schemas.microsoft.com/office/powerpoint/2010/main" val="2483451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SU-Logo_Yllw-Flame-Blk-Text.jpg"/>
          <p:cNvPicPr>
            <a:picLocks noChangeAspect="1"/>
          </p:cNvPicPr>
          <p:nvPr/>
        </p:nvPicPr>
        <p:blipFill>
          <a:blip r:embed="rId3" cstate="print"/>
          <a:stretch>
            <a:fillRect/>
          </a:stretch>
        </p:blipFill>
        <p:spPr>
          <a:xfrm>
            <a:off x="533400" y="5562600"/>
            <a:ext cx="1200150" cy="1080135"/>
          </a:xfrm>
          <a:prstGeom prst="rect">
            <a:avLst/>
          </a:prstGeom>
        </p:spPr>
      </p:pic>
      <p:sp>
        <p:nvSpPr>
          <p:cNvPr id="2" name="Title 1"/>
          <p:cNvSpPr>
            <a:spLocks noGrp="1"/>
          </p:cNvSpPr>
          <p:nvPr>
            <p:ph type="title"/>
          </p:nvPr>
        </p:nvSpPr>
        <p:spPr/>
        <p:txBody>
          <a:bodyPr/>
          <a:lstStyle/>
          <a:p>
            <a:pPr algn="ctr"/>
            <a:r>
              <a:rPr lang="en-US" dirty="0"/>
              <a:t>Dental Benefits (DPPO)</a:t>
            </a:r>
          </a:p>
        </p:txBody>
      </p:sp>
      <p:sp>
        <p:nvSpPr>
          <p:cNvPr id="3" name="Content Placeholder 2"/>
          <p:cNvSpPr>
            <a:spLocks noGrp="1"/>
          </p:cNvSpPr>
          <p:nvPr>
            <p:ph idx="1"/>
          </p:nvPr>
        </p:nvSpPr>
        <p:spPr/>
        <p:txBody>
          <a:bodyPr>
            <a:normAutofit/>
          </a:bodyPr>
          <a:lstStyle/>
          <a:p>
            <a:r>
              <a:rPr lang="en-US" sz="2200" b="1" dirty="0"/>
              <a:t>Annual Deductible</a:t>
            </a:r>
          </a:p>
          <a:p>
            <a:pPr>
              <a:buNone/>
            </a:pPr>
            <a:r>
              <a:rPr lang="en-US" sz="2200" dirty="0"/>
              <a:t>	-Individual $50.00</a:t>
            </a:r>
          </a:p>
          <a:p>
            <a:pPr>
              <a:buNone/>
            </a:pPr>
            <a:r>
              <a:rPr lang="en-US" sz="2200" dirty="0"/>
              <a:t>	-Family     $150.00</a:t>
            </a:r>
            <a:br>
              <a:rPr lang="en-US" sz="2200" dirty="0"/>
            </a:br>
            <a:endParaRPr lang="en-US" sz="2200" dirty="0"/>
          </a:p>
          <a:p>
            <a:r>
              <a:rPr lang="en-US" sz="2200" b="1" dirty="0"/>
              <a:t>Annual Maximum per</a:t>
            </a:r>
          </a:p>
          <a:p>
            <a:pPr marL="118872" indent="0">
              <a:buNone/>
            </a:pPr>
            <a:r>
              <a:rPr lang="en-US" sz="2200" dirty="0"/>
              <a:t>      participant (Only </a:t>
            </a:r>
          </a:p>
          <a:p>
            <a:pPr marL="118872" indent="0">
              <a:buNone/>
            </a:pPr>
            <a:r>
              <a:rPr lang="en-US" sz="2200" dirty="0"/>
              <a:t>      applies to Class II</a:t>
            </a:r>
          </a:p>
          <a:p>
            <a:pPr marL="118872" indent="0">
              <a:buNone/>
            </a:pPr>
            <a:r>
              <a:rPr lang="en-US" sz="2200" dirty="0"/>
              <a:t>      and Class III)</a:t>
            </a:r>
          </a:p>
          <a:p>
            <a:pPr>
              <a:buNone/>
            </a:pPr>
            <a:r>
              <a:rPr lang="en-US" sz="2200" dirty="0"/>
              <a:t>	- $1,500.00</a:t>
            </a:r>
          </a:p>
          <a:p>
            <a:pPr>
              <a:buNone/>
            </a:pPr>
            <a:endParaRPr lang="en-US" sz="2400" dirty="0"/>
          </a:p>
        </p:txBody>
      </p:sp>
      <p:graphicFrame>
        <p:nvGraphicFramePr>
          <p:cNvPr id="5" name="Table 4"/>
          <p:cNvGraphicFramePr>
            <a:graphicFrameLocks noGrp="1"/>
          </p:cNvGraphicFramePr>
          <p:nvPr>
            <p:extLst>
              <p:ext uri="{D42A27DB-BD31-4B8C-83A1-F6EECF244321}">
                <p14:modId xmlns:p14="http://schemas.microsoft.com/office/powerpoint/2010/main" val="3616400069"/>
              </p:ext>
            </p:extLst>
          </p:nvPr>
        </p:nvGraphicFramePr>
        <p:xfrm>
          <a:off x="3581400" y="1828800"/>
          <a:ext cx="5333999" cy="4813934"/>
        </p:xfrm>
        <a:graphic>
          <a:graphicData uri="http://schemas.openxmlformats.org/drawingml/2006/table">
            <a:tbl>
              <a:tblPr firstRow="1" bandRow="1">
                <a:tableStyleId>{5C22544A-7EE6-4342-B048-85BDC9FD1C3A}</a:tableStyleId>
              </a:tblPr>
              <a:tblGrid>
                <a:gridCol w="1355893">
                  <a:extLst>
                    <a:ext uri="{9D8B030D-6E8A-4147-A177-3AD203B41FA5}">
                      <a16:colId xmlns:a16="http://schemas.microsoft.com/office/drawing/2014/main" val="20000"/>
                    </a:ext>
                  </a:extLst>
                </a:gridCol>
                <a:gridCol w="2472512">
                  <a:extLst>
                    <a:ext uri="{9D8B030D-6E8A-4147-A177-3AD203B41FA5}">
                      <a16:colId xmlns:a16="http://schemas.microsoft.com/office/drawing/2014/main" val="20001"/>
                    </a:ext>
                  </a:extLst>
                </a:gridCol>
                <a:gridCol w="1505594">
                  <a:extLst>
                    <a:ext uri="{9D8B030D-6E8A-4147-A177-3AD203B41FA5}">
                      <a16:colId xmlns:a16="http://schemas.microsoft.com/office/drawing/2014/main" val="20002"/>
                    </a:ext>
                  </a:extLst>
                </a:gridCol>
              </a:tblGrid>
              <a:tr h="480547">
                <a:tc>
                  <a:txBody>
                    <a:bodyPr/>
                    <a:lstStyle/>
                    <a:p>
                      <a:r>
                        <a:rPr lang="en-US" dirty="0"/>
                        <a:t>Class</a:t>
                      </a:r>
                    </a:p>
                  </a:txBody>
                  <a:tcPr/>
                </a:tc>
                <a:tc>
                  <a:txBody>
                    <a:bodyPr/>
                    <a:lstStyle/>
                    <a:p>
                      <a:r>
                        <a:rPr lang="en-US" dirty="0"/>
                        <a:t>Allowed</a:t>
                      </a:r>
                      <a:r>
                        <a:rPr lang="en-US" baseline="0" dirty="0"/>
                        <a:t> Amount</a:t>
                      </a:r>
                      <a:endParaRPr lang="en-US" dirty="0"/>
                    </a:p>
                  </a:txBody>
                  <a:tcPr/>
                </a:tc>
                <a:tc>
                  <a:txBody>
                    <a:bodyPr/>
                    <a:lstStyle/>
                    <a:p>
                      <a:r>
                        <a:rPr lang="en-US" dirty="0"/>
                        <a:t>Services</a:t>
                      </a:r>
                    </a:p>
                  </a:txBody>
                  <a:tcPr/>
                </a:tc>
                <a:extLst>
                  <a:ext uri="{0D108BD9-81ED-4DB2-BD59-A6C34878D82A}">
                    <a16:rowId xmlns:a16="http://schemas.microsoft.com/office/drawing/2014/main" val="10000"/>
                  </a:ext>
                </a:extLst>
              </a:tr>
              <a:tr h="1315423">
                <a:tc>
                  <a:txBody>
                    <a:bodyPr/>
                    <a:lstStyle/>
                    <a:p>
                      <a:r>
                        <a:rPr lang="en-US" dirty="0"/>
                        <a:t>Class I</a:t>
                      </a:r>
                    </a:p>
                  </a:txBody>
                  <a:tcPr/>
                </a:tc>
                <a:tc>
                  <a:txBody>
                    <a:bodyPr/>
                    <a:lstStyle/>
                    <a:p>
                      <a:r>
                        <a:rPr lang="en-US" dirty="0"/>
                        <a:t>100% after</a:t>
                      </a:r>
                      <a:r>
                        <a:rPr lang="en-US" baseline="0" dirty="0"/>
                        <a:t> deductible</a:t>
                      </a:r>
                      <a:endParaRPr lang="en-US" dirty="0"/>
                    </a:p>
                  </a:txBody>
                  <a:tcPr/>
                </a:tc>
                <a:tc>
                  <a:txBody>
                    <a:bodyPr/>
                    <a:lstStyle/>
                    <a:p>
                      <a:r>
                        <a:rPr lang="en-US" dirty="0"/>
                        <a:t>Preventive</a:t>
                      </a:r>
                      <a:r>
                        <a:rPr lang="en-US" baseline="0" dirty="0"/>
                        <a:t> services, fluoride treatments</a:t>
                      </a:r>
                      <a:endParaRPr lang="en-US" dirty="0"/>
                    </a:p>
                  </a:txBody>
                  <a:tcPr/>
                </a:tc>
                <a:extLst>
                  <a:ext uri="{0D108BD9-81ED-4DB2-BD59-A6C34878D82A}">
                    <a16:rowId xmlns:a16="http://schemas.microsoft.com/office/drawing/2014/main" val="10001"/>
                  </a:ext>
                </a:extLst>
              </a:tr>
              <a:tr h="994236">
                <a:tc>
                  <a:txBody>
                    <a:bodyPr/>
                    <a:lstStyle/>
                    <a:p>
                      <a:r>
                        <a:rPr lang="en-US" dirty="0"/>
                        <a:t>Class II</a:t>
                      </a:r>
                    </a:p>
                  </a:txBody>
                  <a:tcPr/>
                </a:tc>
                <a:tc>
                  <a:txBody>
                    <a:bodyPr/>
                    <a:lstStyle/>
                    <a:p>
                      <a:r>
                        <a:rPr lang="en-US" dirty="0"/>
                        <a:t>70% in</a:t>
                      </a:r>
                      <a:r>
                        <a:rPr lang="en-US" baseline="0" dirty="0"/>
                        <a:t> &amp; out of network after deductible</a:t>
                      </a:r>
                      <a:endParaRPr lang="en-US" dirty="0"/>
                    </a:p>
                  </a:txBody>
                  <a:tcPr/>
                </a:tc>
                <a:tc>
                  <a:txBody>
                    <a:bodyPr/>
                    <a:lstStyle/>
                    <a:p>
                      <a:r>
                        <a:rPr lang="en-US" dirty="0"/>
                        <a:t>Fillings</a:t>
                      </a:r>
                      <a:r>
                        <a:rPr lang="en-US" baseline="0" dirty="0"/>
                        <a:t> and oral surgeries</a:t>
                      </a:r>
                      <a:endParaRPr lang="en-US" dirty="0"/>
                    </a:p>
                  </a:txBody>
                  <a:tcPr/>
                </a:tc>
                <a:extLst>
                  <a:ext uri="{0D108BD9-81ED-4DB2-BD59-A6C34878D82A}">
                    <a16:rowId xmlns:a16="http://schemas.microsoft.com/office/drawing/2014/main" val="10002"/>
                  </a:ext>
                </a:extLst>
              </a:tr>
              <a:tr h="1011864">
                <a:tc>
                  <a:txBody>
                    <a:bodyPr/>
                    <a:lstStyle/>
                    <a:p>
                      <a:r>
                        <a:rPr lang="en-US" dirty="0"/>
                        <a:t>Class III</a:t>
                      </a:r>
                    </a:p>
                  </a:txBody>
                  <a:tcPr/>
                </a:tc>
                <a:tc>
                  <a:txBody>
                    <a:bodyPr/>
                    <a:lstStyle/>
                    <a:p>
                      <a:r>
                        <a:rPr lang="en-US" dirty="0"/>
                        <a:t>50% in &amp;</a:t>
                      </a:r>
                      <a:r>
                        <a:rPr lang="en-US" baseline="0" dirty="0"/>
                        <a:t> out of network after deductible</a:t>
                      </a:r>
                      <a:endParaRPr lang="en-US" dirty="0"/>
                    </a:p>
                  </a:txBody>
                  <a:tcPr/>
                </a:tc>
                <a:tc>
                  <a:txBody>
                    <a:bodyPr/>
                    <a:lstStyle/>
                    <a:p>
                      <a:r>
                        <a:rPr lang="en-US" dirty="0"/>
                        <a:t>Implants, crowns</a:t>
                      </a:r>
                      <a:r>
                        <a:rPr lang="en-US" baseline="0" dirty="0"/>
                        <a:t> and bridges</a:t>
                      </a:r>
                      <a:endParaRPr lang="en-US" dirty="0"/>
                    </a:p>
                  </a:txBody>
                  <a:tcPr/>
                </a:tc>
                <a:extLst>
                  <a:ext uri="{0D108BD9-81ED-4DB2-BD59-A6C34878D82A}">
                    <a16:rowId xmlns:a16="http://schemas.microsoft.com/office/drawing/2014/main" val="10003"/>
                  </a:ext>
                </a:extLst>
              </a:tr>
              <a:tr h="1011864">
                <a:tc>
                  <a:txBody>
                    <a:bodyPr/>
                    <a:lstStyle/>
                    <a:p>
                      <a:r>
                        <a:rPr lang="en-US" dirty="0"/>
                        <a:t>Class IV</a:t>
                      </a:r>
                    </a:p>
                  </a:txBody>
                  <a:tcPr/>
                </a:tc>
                <a:tc>
                  <a:txBody>
                    <a:bodyPr/>
                    <a:lstStyle/>
                    <a:p>
                      <a:r>
                        <a:rPr lang="en-US" dirty="0"/>
                        <a:t>55%</a:t>
                      </a:r>
                      <a:r>
                        <a:rPr lang="en-US" baseline="0" dirty="0"/>
                        <a:t> in &amp; out of network, $2,000 lifetime max.</a:t>
                      </a:r>
                      <a:endParaRPr lang="en-US" dirty="0"/>
                    </a:p>
                  </a:txBody>
                  <a:tcPr/>
                </a:tc>
                <a:tc>
                  <a:txBody>
                    <a:bodyPr/>
                    <a:lstStyle/>
                    <a:p>
                      <a:r>
                        <a:rPr lang="en-US" dirty="0"/>
                        <a:t>Dependent</a:t>
                      </a:r>
                      <a:r>
                        <a:rPr lang="en-US" baseline="0" dirty="0"/>
                        <a:t> children only</a:t>
                      </a:r>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39996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Dental Benefits (DHMO)</a:t>
            </a:r>
          </a:p>
        </p:txBody>
      </p:sp>
      <p:sp>
        <p:nvSpPr>
          <p:cNvPr id="3" name="Content Placeholder 2"/>
          <p:cNvSpPr>
            <a:spLocks noGrp="1"/>
          </p:cNvSpPr>
          <p:nvPr>
            <p:ph idx="1"/>
          </p:nvPr>
        </p:nvSpPr>
        <p:spPr/>
        <p:txBody>
          <a:bodyPr/>
          <a:lstStyle/>
          <a:p>
            <a:r>
              <a:rPr lang="en-US" dirty="0"/>
              <a:t>Must select a Primary Dental Office (PDO)</a:t>
            </a:r>
          </a:p>
          <a:p>
            <a:r>
              <a:rPr lang="en-US" dirty="0"/>
              <a:t>May </a:t>
            </a:r>
            <a:r>
              <a:rPr lang="en-US" b="1" dirty="0"/>
              <a:t>only</a:t>
            </a:r>
            <a:r>
              <a:rPr lang="en-US" dirty="0"/>
              <a:t> use participating dentists</a:t>
            </a:r>
          </a:p>
          <a:p>
            <a:r>
              <a:rPr lang="en-US" dirty="0"/>
              <a:t>No out of network coverage</a:t>
            </a:r>
          </a:p>
          <a:p>
            <a:r>
              <a:rPr lang="en-US" dirty="0"/>
              <a:t>Locate providers at </a:t>
            </a:r>
            <a:r>
              <a:rPr lang="en-US" dirty="0">
                <a:hlinkClick r:id="rId3"/>
              </a:rPr>
              <a:t>www.deltadentalins.com</a:t>
            </a:r>
            <a:r>
              <a:rPr lang="en-US" dirty="0"/>
              <a:t/>
            </a:r>
            <a:br>
              <a:rPr lang="en-US" dirty="0"/>
            </a:br>
            <a:endParaRPr lang="en-US" dirty="0"/>
          </a:p>
          <a:p>
            <a:pPr marL="118872" indent="0">
              <a:buNone/>
            </a:pPr>
            <a:r>
              <a:rPr lang="en-US" dirty="0"/>
              <a:t>Refer to reduced fee schedule for allowed amount at </a:t>
            </a:r>
            <a:r>
              <a:rPr lang="en-US" dirty="0">
                <a:hlinkClick r:id="rId4"/>
              </a:rPr>
              <a:t>www.dbm.maryland.gov/benefits</a:t>
            </a:r>
            <a:endParaRPr lang="en-US" dirty="0"/>
          </a:p>
          <a:p>
            <a:pPr>
              <a:buNone/>
            </a:pPr>
            <a:endParaRPr lang="en-US" dirty="0"/>
          </a:p>
        </p:txBody>
      </p:sp>
      <p:pic>
        <p:nvPicPr>
          <p:cNvPr id="4" name="Picture 3" descr="BSU-Logo_Yllw-Flame-Blk-Text.jpg"/>
          <p:cNvPicPr>
            <a:picLocks noChangeAspect="1"/>
          </p:cNvPicPr>
          <p:nvPr/>
        </p:nvPicPr>
        <p:blipFill>
          <a:blip r:embed="rId5" cstate="print"/>
          <a:stretch>
            <a:fillRect/>
          </a:stretch>
        </p:blipFill>
        <p:spPr>
          <a:xfrm>
            <a:off x="7490279" y="5349694"/>
            <a:ext cx="1200150" cy="1080135"/>
          </a:xfrm>
          <a:prstGeom prst="rect">
            <a:avLst/>
          </a:prstGeom>
        </p:spPr>
      </p:pic>
    </p:spTree>
    <p:extLst>
      <p:ext uri="{BB962C8B-B14F-4D97-AF65-F5344CB8AC3E}">
        <p14:creationId xmlns:p14="http://schemas.microsoft.com/office/powerpoint/2010/main" val="2513195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180" y="152400"/>
            <a:ext cx="7745639" cy="1252728"/>
          </a:xfrm>
        </p:spPr>
        <p:txBody>
          <a:bodyPr>
            <a:normAutofit fontScale="90000"/>
          </a:bodyPr>
          <a:lstStyle/>
          <a:p>
            <a:pPr algn="ctr"/>
            <a:r>
              <a:rPr lang="en-US" dirty="0"/>
              <a:t>Flexible Spending Accounts (FSA)</a:t>
            </a:r>
          </a:p>
        </p:txBody>
      </p:sp>
      <p:sp>
        <p:nvSpPr>
          <p:cNvPr id="3" name="Content Placeholder 2"/>
          <p:cNvSpPr>
            <a:spLocks noGrp="1"/>
          </p:cNvSpPr>
          <p:nvPr>
            <p:ph idx="1"/>
          </p:nvPr>
        </p:nvSpPr>
        <p:spPr/>
        <p:txBody>
          <a:bodyPr/>
          <a:lstStyle/>
          <a:p>
            <a:r>
              <a:rPr lang="en-US" sz="2600" dirty="0" smtClean="0"/>
              <a:t>Administered by P&amp;A Group</a:t>
            </a:r>
          </a:p>
          <a:p>
            <a:r>
              <a:rPr lang="en-US" sz="2600" dirty="0" smtClean="0"/>
              <a:t>Pre-tax </a:t>
            </a:r>
            <a:r>
              <a:rPr lang="en-US" sz="2600" dirty="0"/>
              <a:t>way to be reimbursed for eligible dependent care or health care expenses</a:t>
            </a:r>
          </a:p>
          <a:p>
            <a:r>
              <a:rPr lang="en-US" sz="2600" dirty="0"/>
              <a:t> Great if you know you have a big medical expense or procedure coming up in the future</a:t>
            </a:r>
          </a:p>
          <a:p>
            <a:r>
              <a:rPr lang="en-US" sz="2600" dirty="0"/>
              <a:t>Reduces taxable income</a:t>
            </a:r>
          </a:p>
          <a:p>
            <a:r>
              <a:rPr lang="en-US" sz="2600" dirty="0"/>
              <a:t>Eligible expenses for services incurred with plan year</a:t>
            </a:r>
          </a:p>
          <a:p>
            <a:r>
              <a:rPr lang="en-US" sz="2600" b="1" dirty="0"/>
              <a:t>Must re-enroll each year</a:t>
            </a:r>
          </a:p>
          <a:p>
            <a:r>
              <a:rPr lang="en-US" sz="2600" dirty="0"/>
              <a:t>Limited to $</a:t>
            </a:r>
            <a:r>
              <a:rPr lang="en-US" sz="2600" dirty="0" smtClean="0"/>
              <a:t>2,850 </a:t>
            </a:r>
            <a:r>
              <a:rPr lang="en-US" sz="2600" dirty="0"/>
              <a:t>for Healthcare</a:t>
            </a:r>
          </a:p>
          <a:p>
            <a:r>
              <a:rPr lang="en-US" sz="2600" dirty="0"/>
              <a:t>Limited to $5,000 for Dependent Care</a:t>
            </a:r>
          </a:p>
          <a:p>
            <a:r>
              <a:rPr lang="en-US" sz="2600" dirty="0"/>
              <a:t>Funds are forfeited if you are terminated/resign</a:t>
            </a:r>
            <a:endParaRPr lang="en-US" sz="2200" dirty="0"/>
          </a:p>
          <a:p>
            <a:pPr marL="118872" indent="0">
              <a:buNone/>
            </a:pPr>
            <a:endParaRPr lang="en-US" sz="2600" dirty="0"/>
          </a:p>
          <a:p>
            <a:pPr>
              <a:buNone/>
            </a:pPr>
            <a:endParaRPr lang="en-US" sz="2600" dirty="0"/>
          </a:p>
          <a:p>
            <a:pPr algn="ctr">
              <a:buNone/>
            </a:pPr>
            <a:endParaRPr lang="en-US" sz="1800" b="1" i="1" dirty="0"/>
          </a:p>
          <a:p>
            <a:endParaRPr lang="en-US" sz="2600" dirty="0"/>
          </a:p>
        </p:txBody>
      </p:sp>
      <p:pic>
        <p:nvPicPr>
          <p:cNvPr id="4" name="Picture 3" descr="BSU-Logo_Yllw-Flame-Blk-Text.jpg"/>
          <p:cNvPicPr>
            <a:picLocks noChangeAspect="1"/>
          </p:cNvPicPr>
          <p:nvPr/>
        </p:nvPicPr>
        <p:blipFill>
          <a:blip r:embed="rId3" cstate="print"/>
          <a:stretch>
            <a:fillRect/>
          </a:stretch>
        </p:blipFill>
        <p:spPr>
          <a:xfrm>
            <a:off x="7450364" y="5342436"/>
            <a:ext cx="1200150" cy="1080135"/>
          </a:xfrm>
          <a:prstGeom prst="rect">
            <a:avLst/>
          </a:prstGeom>
        </p:spPr>
      </p:pic>
    </p:spTree>
    <p:extLst>
      <p:ext uri="{BB962C8B-B14F-4D97-AF65-F5344CB8AC3E}">
        <p14:creationId xmlns:p14="http://schemas.microsoft.com/office/powerpoint/2010/main" val="2347715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180" y="152400"/>
            <a:ext cx="7745639" cy="1252728"/>
          </a:xfrm>
        </p:spPr>
        <p:txBody>
          <a:bodyPr>
            <a:normAutofit fontScale="90000"/>
          </a:bodyPr>
          <a:lstStyle/>
          <a:p>
            <a:pPr algn="ctr"/>
            <a:r>
              <a:rPr lang="en-US" dirty="0"/>
              <a:t>Flexible Spending Accounts (FSA)</a:t>
            </a:r>
          </a:p>
        </p:txBody>
      </p:sp>
      <p:sp>
        <p:nvSpPr>
          <p:cNvPr id="3" name="Content Placeholder 2"/>
          <p:cNvSpPr>
            <a:spLocks noGrp="1"/>
          </p:cNvSpPr>
          <p:nvPr>
            <p:ph idx="1"/>
          </p:nvPr>
        </p:nvSpPr>
        <p:spPr/>
        <p:txBody>
          <a:bodyPr/>
          <a:lstStyle/>
          <a:p>
            <a:r>
              <a:rPr lang="en-US" sz="2600" dirty="0" smtClean="0"/>
              <a:t>Administered by P&amp;A Group</a:t>
            </a:r>
          </a:p>
          <a:p>
            <a:r>
              <a:rPr lang="en-US" sz="2600" dirty="0" smtClean="0"/>
              <a:t>Pre-tax </a:t>
            </a:r>
            <a:r>
              <a:rPr lang="en-US" sz="2600" dirty="0"/>
              <a:t>way to be reimbursed for </a:t>
            </a:r>
            <a:r>
              <a:rPr lang="en-US" sz="2600" dirty="0" smtClean="0"/>
              <a:t>eligible expenses of: </a:t>
            </a:r>
          </a:p>
          <a:p>
            <a:endParaRPr lang="en-US" sz="2600" dirty="0"/>
          </a:p>
          <a:p>
            <a:pPr lvl="1"/>
            <a:r>
              <a:rPr lang="en-US" sz="2200" dirty="0"/>
              <a:t> </a:t>
            </a:r>
            <a:r>
              <a:rPr lang="en-US" sz="2400" dirty="0" smtClean="0"/>
              <a:t>Healthcare</a:t>
            </a:r>
          </a:p>
          <a:p>
            <a:pPr lvl="1"/>
            <a:r>
              <a:rPr lang="en-US" sz="2400" dirty="0" smtClean="0"/>
              <a:t>Dependent Daycare (</a:t>
            </a:r>
            <a:r>
              <a:rPr lang="en-US" sz="2400" smtClean="0"/>
              <a:t>under the age of 13 years)</a:t>
            </a:r>
            <a:endParaRPr lang="en-US" sz="2000" dirty="0"/>
          </a:p>
          <a:p>
            <a:pPr marL="118872" indent="0">
              <a:buNone/>
            </a:pPr>
            <a:endParaRPr lang="en-US" sz="2600" dirty="0"/>
          </a:p>
          <a:p>
            <a:pPr>
              <a:buNone/>
            </a:pPr>
            <a:endParaRPr lang="en-US" sz="2600" dirty="0"/>
          </a:p>
          <a:p>
            <a:pPr algn="ctr">
              <a:buNone/>
            </a:pPr>
            <a:endParaRPr lang="en-US" sz="1800" b="1" i="1" dirty="0"/>
          </a:p>
          <a:p>
            <a:endParaRPr lang="en-US" sz="2600" dirty="0"/>
          </a:p>
        </p:txBody>
      </p:sp>
      <p:pic>
        <p:nvPicPr>
          <p:cNvPr id="4" name="Picture 3" descr="BSU-Logo_Yllw-Flame-Blk-Text.jpg"/>
          <p:cNvPicPr>
            <a:picLocks noChangeAspect="1"/>
          </p:cNvPicPr>
          <p:nvPr/>
        </p:nvPicPr>
        <p:blipFill>
          <a:blip r:embed="rId3" cstate="print"/>
          <a:stretch>
            <a:fillRect/>
          </a:stretch>
        </p:blipFill>
        <p:spPr>
          <a:xfrm>
            <a:off x="7450364" y="5342436"/>
            <a:ext cx="1200150" cy="1080135"/>
          </a:xfrm>
          <a:prstGeom prst="rect">
            <a:avLst/>
          </a:prstGeom>
        </p:spPr>
      </p:pic>
    </p:spTree>
    <p:extLst>
      <p:ext uri="{BB962C8B-B14F-4D97-AF65-F5344CB8AC3E}">
        <p14:creationId xmlns:p14="http://schemas.microsoft.com/office/powerpoint/2010/main" val="714477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533400"/>
            <a:ext cx="8013192" cy="1255776"/>
          </a:xfrm>
        </p:spPr>
        <p:txBody>
          <a:bodyPr/>
          <a:lstStyle/>
          <a:p>
            <a:pPr algn="ctr"/>
            <a:r>
              <a:rPr lang="en-US" dirty="0"/>
              <a:t>Contractual Employees</a:t>
            </a:r>
          </a:p>
        </p:txBody>
      </p:sp>
    </p:spTree>
    <p:extLst>
      <p:ext uri="{BB962C8B-B14F-4D97-AF65-F5344CB8AC3E}">
        <p14:creationId xmlns:p14="http://schemas.microsoft.com/office/powerpoint/2010/main" val="3967037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Retirement</a:t>
            </a:r>
          </a:p>
        </p:txBody>
      </p:sp>
      <p:sp>
        <p:nvSpPr>
          <p:cNvPr id="3" name="Content Placeholder 2"/>
          <p:cNvSpPr>
            <a:spLocks noGrp="1"/>
          </p:cNvSpPr>
          <p:nvPr>
            <p:ph idx="1"/>
          </p:nvPr>
        </p:nvSpPr>
        <p:spPr>
          <a:xfrm>
            <a:off x="304800" y="1775191"/>
            <a:ext cx="8686800" cy="4625609"/>
          </a:xfrm>
        </p:spPr>
        <p:txBody>
          <a:bodyPr>
            <a:normAutofit/>
          </a:bodyPr>
          <a:lstStyle/>
          <a:p>
            <a:pPr marL="118872" indent="0">
              <a:buNone/>
            </a:pPr>
            <a:r>
              <a:rPr lang="en-US" sz="2600" dirty="0">
                <a:solidFill>
                  <a:srgbClr val="C00000"/>
                </a:solidFill>
              </a:rPr>
              <a:t>Must make a decision </a:t>
            </a:r>
            <a:r>
              <a:rPr lang="en-US" sz="2600" u="sng" dirty="0">
                <a:solidFill>
                  <a:srgbClr val="C00000"/>
                </a:solidFill>
              </a:rPr>
              <a:t>today</a:t>
            </a:r>
            <a:r>
              <a:rPr lang="en-US" sz="2600" dirty="0">
                <a:solidFill>
                  <a:srgbClr val="C00000"/>
                </a:solidFill>
              </a:rPr>
              <a:t> regarding your retirement plan!</a:t>
            </a:r>
          </a:p>
          <a:p>
            <a:pPr marL="118872" indent="0">
              <a:buNone/>
            </a:pPr>
            <a:endParaRPr lang="en-US" sz="1000" u="sng" dirty="0">
              <a:solidFill>
                <a:srgbClr val="C00000"/>
              </a:solidFill>
            </a:endParaRPr>
          </a:p>
          <a:p>
            <a:pPr marL="118872" indent="0">
              <a:buNone/>
            </a:pPr>
            <a:r>
              <a:rPr lang="en-US" sz="2600" b="1" u="sng" dirty="0"/>
              <a:t>2 Options: </a:t>
            </a:r>
            <a:br>
              <a:rPr lang="en-US" sz="2600" b="1" u="sng" dirty="0"/>
            </a:br>
            <a:endParaRPr lang="en-US" sz="2600" b="1" u="sng" dirty="0"/>
          </a:p>
          <a:p>
            <a:pPr marL="633222" indent="-514350">
              <a:buFont typeface="+mj-lt"/>
              <a:buAutoNum type="arabicPeriod"/>
            </a:pPr>
            <a:r>
              <a:rPr lang="en-US" sz="2600" b="1" dirty="0"/>
              <a:t>Maryland State Retirement and Pension System (MSRP</a:t>
            </a:r>
            <a:r>
              <a:rPr lang="en-US" sz="2600" b="1" dirty="0" smtClean="0"/>
              <a:t>)</a:t>
            </a:r>
          </a:p>
          <a:p>
            <a:pPr lvl="1"/>
            <a:r>
              <a:rPr lang="en-US" sz="2600" dirty="0" smtClean="0"/>
              <a:t>Defined </a:t>
            </a:r>
            <a:r>
              <a:rPr lang="en-US" sz="2600" dirty="0"/>
              <a:t>Benefits Plan</a:t>
            </a:r>
            <a:br>
              <a:rPr lang="en-US" sz="2600" dirty="0"/>
            </a:br>
            <a:endParaRPr lang="en-US" sz="2600" dirty="0"/>
          </a:p>
          <a:p>
            <a:pPr marL="633222" indent="-514350">
              <a:buFont typeface="+mj-lt"/>
              <a:buAutoNum type="arabicPeriod"/>
            </a:pPr>
            <a:r>
              <a:rPr lang="en-US" sz="2600" b="1" dirty="0"/>
              <a:t>Optional Retirement Plan (ORP)</a:t>
            </a:r>
          </a:p>
          <a:p>
            <a:pPr lvl="1"/>
            <a:r>
              <a:rPr lang="en-US" sz="2600" dirty="0"/>
              <a:t>Defined Contribution </a:t>
            </a:r>
            <a:r>
              <a:rPr lang="en-US" sz="2600" dirty="0" smtClean="0"/>
              <a:t>Plan</a:t>
            </a:r>
          </a:p>
          <a:p>
            <a:pPr marL="457200" lvl="1" indent="0">
              <a:buNone/>
            </a:pPr>
            <a:endParaRPr lang="en-US" sz="2600" dirty="0" smtClean="0"/>
          </a:p>
          <a:p>
            <a:pPr marL="457200" lvl="1" indent="0">
              <a:buNone/>
            </a:pPr>
            <a:endParaRPr lang="en-US" sz="2600" dirty="0"/>
          </a:p>
        </p:txBody>
      </p:sp>
      <p:pic>
        <p:nvPicPr>
          <p:cNvPr id="4" name="Picture 3" descr="BSU-Logo_Yllw-Flame-Blk-Text.jpg"/>
          <p:cNvPicPr>
            <a:picLocks noChangeAspect="1"/>
          </p:cNvPicPr>
          <p:nvPr/>
        </p:nvPicPr>
        <p:blipFill>
          <a:blip r:embed="rId3" cstate="print"/>
          <a:stretch>
            <a:fillRect/>
          </a:stretch>
        </p:blipFill>
        <p:spPr>
          <a:xfrm>
            <a:off x="7486650" y="5309376"/>
            <a:ext cx="1200150" cy="1080135"/>
          </a:xfrm>
          <a:prstGeom prst="rect">
            <a:avLst/>
          </a:prstGeom>
        </p:spPr>
      </p:pic>
    </p:spTree>
    <p:extLst>
      <p:ext uri="{BB962C8B-B14F-4D97-AF65-F5344CB8AC3E}">
        <p14:creationId xmlns:p14="http://schemas.microsoft.com/office/powerpoint/2010/main" val="895856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Keep in Mind</a:t>
            </a:r>
          </a:p>
        </p:txBody>
      </p:sp>
      <p:sp>
        <p:nvSpPr>
          <p:cNvPr id="3" name="Content Placeholder 2"/>
          <p:cNvSpPr>
            <a:spLocks noGrp="1"/>
          </p:cNvSpPr>
          <p:nvPr>
            <p:ph idx="1"/>
          </p:nvPr>
        </p:nvSpPr>
        <p:spPr/>
        <p:txBody>
          <a:bodyPr/>
          <a:lstStyle/>
          <a:p>
            <a:r>
              <a:rPr lang="en-US" dirty="0"/>
              <a:t>Temporary employees receive a </a:t>
            </a:r>
            <a:r>
              <a:rPr lang="en-US" i="1" dirty="0"/>
              <a:t>modified </a:t>
            </a:r>
            <a:r>
              <a:rPr lang="en-US" dirty="0"/>
              <a:t>benefits package</a:t>
            </a:r>
            <a:br>
              <a:rPr lang="en-US" dirty="0"/>
            </a:br>
            <a:endParaRPr lang="en-US" dirty="0"/>
          </a:p>
          <a:p>
            <a:r>
              <a:rPr lang="en-US" dirty="0"/>
              <a:t>Differences can be noted in the following:</a:t>
            </a:r>
          </a:p>
          <a:p>
            <a:pPr lvl="1"/>
            <a:r>
              <a:rPr lang="en-US" dirty="0"/>
              <a:t>Payment method</a:t>
            </a:r>
          </a:p>
          <a:p>
            <a:pPr lvl="1"/>
            <a:r>
              <a:rPr lang="en-US" dirty="0"/>
              <a:t>Coverage costs</a:t>
            </a:r>
          </a:p>
          <a:p>
            <a:pPr lvl="1"/>
            <a:r>
              <a:rPr lang="en-US" dirty="0"/>
              <a:t>Services available</a:t>
            </a:r>
          </a:p>
        </p:txBody>
      </p:sp>
    </p:spTree>
    <p:extLst>
      <p:ext uri="{BB962C8B-B14F-4D97-AF65-F5344CB8AC3E}">
        <p14:creationId xmlns:p14="http://schemas.microsoft.com/office/powerpoint/2010/main" val="720912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SU-Logo_Yllw-Flame-Blk-Text.jpg"/>
          <p:cNvPicPr>
            <a:picLocks noChangeAspect="1"/>
          </p:cNvPicPr>
          <p:nvPr/>
        </p:nvPicPr>
        <p:blipFill>
          <a:blip r:embed="rId3" cstate="print"/>
          <a:stretch>
            <a:fillRect/>
          </a:stretch>
        </p:blipFill>
        <p:spPr>
          <a:xfrm>
            <a:off x="7512050" y="5638800"/>
            <a:ext cx="1200150" cy="1080135"/>
          </a:xfrm>
          <a:prstGeom prst="rect">
            <a:avLst/>
          </a:prstGeom>
        </p:spPr>
      </p:pic>
      <p:sp>
        <p:nvSpPr>
          <p:cNvPr id="2" name="Title 1"/>
          <p:cNvSpPr>
            <a:spLocks noGrp="1"/>
          </p:cNvSpPr>
          <p:nvPr>
            <p:ph type="title"/>
          </p:nvPr>
        </p:nvSpPr>
        <p:spPr/>
        <p:txBody>
          <a:bodyPr>
            <a:normAutofit/>
          </a:bodyPr>
          <a:lstStyle/>
          <a:p>
            <a:pPr algn="ctr"/>
            <a:r>
              <a:rPr lang="en-US" sz="4400" b="1" dirty="0"/>
              <a:t>Contractual Employee Benefits</a:t>
            </a:r>
          </a:p>
        </p:txBody>
      </p:sp>
      <p:sp>
        <p:nvSpPr>
          <p:cNvPr id="3" name="Content Placeholder 2"/>
          <p:cNvSpPr>
            <a:spLocks noGrp="1"/>
          </p:cNvSpPr>
          <p:nvPr>
            <p:ph idx="1"/>
          </p:nvPr>
        </p:nvSpPr>
        <p:spPr>
          <a:xfrm>
            <a:off x="304800" y="1676400"/>
            <a:ext cx="8610600" cy="4876800"/>
          </a:xfrm>
        </p:spPr>
        <p:txBody>
          <a:bodyPr>
            <a:noAutofit/>
          </a:bodyPr>
          <a:lstStyle/>
          <a:p>
            <a:r>
              <a:rPr lang="en-US" sz="2100" dirty="0"/>
              <a:t>May enroll in same health plans as regular full-time employees. </a:t>
            </a:r>
          </a:p>
          <a:p>
            <a:r>
              <a:rPr lang="en-US" sz="2100" dirty="0"/>
              <a:t>Cannot enroll in Flexible Spending Accounts (FSA)</a:t>
            </a:r>
          </a:p>
          <a:p>
            <a:r>
              <a:rPr lang="en-US" sz="2100" dirty="0"/>
              <a:t>Must pay full cost of benefits by monthly coupon or online via the Department of Budget and Management website</a:t>
            </a:r>
          </a:p>
          <a:p>
            <a:pPr marL="118872" indent="0">
              <a:buNone/>
            </a:pPr>
            <a:r>
              <a:rPr lang="en-US" sz="2100" dirty="0">
                <a:hlinkClick r:id="rId4"/>
              </a:rPr>
              <a:t>https://www.velocitypayment.com/vbills/bankofamerica/dbmebd/login.go</a:t>
            </a:r>
            <a:endParaRPr lang="en-US" sz="2100" dirty="0"/>
          </a:p>
          <a:p>
            <a:pPr marL="118872" indent="0">
              <a:buNone/>
            </a:pPr>
            <a:endParaRPr lang="en-US" sz="2100" dirty="0"/>
          </a:p>
          <a:p>
            <a:r>
              <a:rPr lang="en-US" sz="2100" dirty="0"/>
              <a:t>Due the 1</a:t>
            </a:r>
            <a:r>
              <a:rPr lang="en-US" sz="2100" baseline="30000" dirty="0"/>
              <a:t>st</a:t>
            </a:r>
            <a:r>
              <a:rPr lang="en-US" sz="2100" dirty="0"/>
              <a:t> of each month</a:t>
            </a:r>
          </a:p>
          <a:p>
            <a:r>
              <a:rPr lang="en-US" sz="2100" dirty="0"/>
              <a:t>A </a:t>
            </a:r>
            <a:r>
              <a:rPr lang="en-US" sz="2100" b="1" dirty="0"/>
              <a:t>contract renewal is not a qualifying event </a:t>
            </a:r>
            <a:r>
              <a:rPr lang="en-US" sz="2100" dirty="0"/>
              <a:t>and does not permit changes to coverage elections</a:t>
            </a:r>
          </a:p>
          <a:p>
            <a:r>
              <a:rPr lang="en-US" sz="2100" dirty="0"/>
              <a:t>Effective date of coverage cannot be changed once enrollment is processed</a:t>
            </a:r>
          </a:p>
          <a:p>
            <a:r>
              <a:rPr lang="en-US" sz="2100" dirty="0"/>
              <a:t>Responsible for paying 25% of health benefits</a:t>
            </a:r>
          </a:p>
        </p:txBody>
      </p:sp>
    </p:spTree>
    <p:extLst>
      <p:ext uri="{BB962C8B-B14F-4D97-AF65-F5344CB8AC3E}">
        <p14:creationId xmlns:p14="http://schemas.microsoft.com/office/powerpoint/2010/main" val="1704425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SU-Logo_Yllw-Flame-Blk-Text.jpg"/>
          <p:cNvPicPr>
            <a:picLocks noChangeAspect="1"/>
          </p:cNvPicPr>
          <p:nvPr/>
        </p:nvPicPr>
        <p:blipFill>
          <a:blip r:embed="rId3" cstate="print"/>
          <a:stretch>
            <a:fillRect/>
          </a:stretch>
        </p:blipFill>
        <p:spPr>
          <a:xfrm>
            <a:off x="7512050" y="5638800"/>
            <a:ext cx="1200150" cy="1080135"/>
          </a:xfrm>
          <a:prstGeom prst="rect">
            <a:avLst/>
          </a:prstGeom>
        </p:spPr>
      </p:pic>
      <p:sp>
        <p:nvSpPr>
          <p:cNvPr id="2" name="Title 1"/>
          <p:cNvSpPr>
            <a:spLocks noGrp="1"/>
          </p:cNvSpPr>
          <p:nvPr>
            <p:ph type="title"/>
          </p:nvPr>
        </p:nvSpPr>
        <p:spPr/>
        <p:txBody>
          <a:bodyPr>
            <a:normAutofit/>
          </a:bodyPr>
          <a:lstStyle/>
          <a:p>
            <a:pPr algn="ctr"/>
            <a:r>
              <a:rPr lang="en-US" sz="4400" b="1" dirty="0"/>
              <a:t>Contractual Employee Benefits</a:t>
            </a:r>
          </a:p>
        </p:txBody>
      </p:sp>
      <p:sp>
        <p:nvSpPr>
          <p:cNvPr id="3" name="Content Placeholder 2"/>
          <p:cNvSpPr>
            <a:spLocks noGrp="1"/>
          </p:cNvSpPr>
          <p:nvPr>
            <p:ph idx="1"/>
          </p:nvPr>
        </p:nvSpPr>
        <p:spPr>
          <a:xfrm>
            <a:off x="266700" y="2057400"/>
            <a:ext cx="8610600" cy="4876800"/>
          </a:xfrm>
        </p:spPr>
        <p:txBody>
          <a:bodyPr>
            <a:noAutofit/>
          </a:bodyPr>
          <a:lstStyle/>
          <a:p>
            <a:r>
              <a:rPr lang="en-US" sz="2600" dirty="0"/>
              <a:t>It can take up to 6 weeks for the coupon book to be processed and received by employees</a:t>
            </a:r>
          </a:p>
          <a:p>
            <a:r>
              <a:rPr lang="en-US" sz="2600" dirty="0"/>
              <a:t>If this is the case, please plan accordingly, as employees may have to pay for multiple months at one time</a:t>
            </a:r>
          </a:p>
          <a:p>
            <a:r>
              <a:rPr lang="en-US" sz="2600" dirty="0"/>
              <a:t>Employees are given a 30 day grace period for non payment before benefits are terminated</a:t>
            </a:r>
          </a:p>
        </p:txBody>
      </p:sp>
    </p:spTree>
    <p:extLst>
      <p:ext uri="{BB962C8B-B14F-4D97-AF65-F5344CB8AC3E}">
        <p14:creationId xmlns:p14="http://schemas.microsoft.com/office/powerpoint/2010/main" val="281187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normAutofit fontScale="90000"/>
          </a:bodyPr>
          <a:lstStyle/>
          <a:p>
            <a:pPr algn="ctr"/>
            <a:r>
              <a:rPr lang="en-US" dirty="0"/>
              <a:t/>
            </a:r>
            <a:br>
              <a:rPr lang="en-US" dirty="0"/>
            </a:br>
            <a:r>
              <a:rPr lang="en-US" dirty="0"/>
              <a:t>Term Life and AD &amp; D Insurance</a:t>
            </a:r>
            <a:br>
              <a:rPr lang="en-US" dirty="0"/>
            </a:br>
            <a:r>
              <a:rPr lang="en-US" dirty="0"/>
              <a:t>			</a:t>
            </a:r>
          </a:p>
        </p:txBody>
      </p:sp>
      <p:sp>
        <p:nvSpPr>
          <p:cNvPr id="3" name="Content Placeholder 2"/>
          <p:cNvSpPr>
            <a:spLocks noGrp="1"/>
          </p:cNvSpPr>
          <p:nvPr>
            <p:ph idx="1"/>
          </p:nvPr>
        </p:nvSpPr>
        <p:spPr>
          <a:xfrm>
            <a:off x="228600" y="2061236"/>
            <a:ext cx="8915400" cy="2492009"/>
          </a:xfrm>
        </p:spPr>
        <p:txBody>
          <a:bodyPr>
            <a:normAutofit fontScale="92500" lnSpcReduction="10000"/>
          </a:bodyPr>
          <a:lstStyle/>
          <a:p>
            <a:pPr>
              <a:buNone/>
            </a:pPr>
            <a:r>
              <a:rPr lang="en-US" sz="2800" b="1" dirty="0"/>
              <a:t>MetLife has partnered with the State of Maryland to provide</a:t>
            </a:r>
          </a:p>
          <a:p>
            <a:pPr>
              <a:buNone/>
            </a:pPr>
            <a:endParaRPr lang="en-US" sz="2800" dirty="0"/>
          </a:p>
          <a:p>
            <a:pPr marL="633222" indent="-514350">
              <a:buFont typeface="+mj-lt"/>
              <a:buAutoNum type="arabicPeriod"/>
            </a:pPr>
            <a:r>
              <a:rPr lang="en-US" sz="2800" dirty="0"/>
              <a:t>Term Life insurance </a:t>
            </a:r>
            <a:br>
              <a:rPr lang="en-US" sz="2800" dirty="0"/>
            </a:br>
            <a:endParaRPr lang="en-US" sz="2800" dirty="0"/>
          </a:p>
          <a:p>
            <a:pPr marL="633222" indent="-514350">
              <a:buFont typeface="+mj-lt"/>
              <a:buAutoNum type="arabicPeriod"/>
            </a:pPr>
            <a:r>
              <a:rPr lang="en-US" sz="2800" dirty="0"/>
              <a:t>Accidental death and dismemberment (AD&amp;D) insurance to you and your dependents.</a:t>
            </a:r>
            <a:endParaRPr lang="en-US" sz="2400" dirty="0"/>
          </a:p>
        </p:txBody>
      </p:sp>
      <p:pic>
        <p:nvPicPr>
          <p:cNvPr id="4" name="Picture 3" descr="BSU-Logo_Yllw-Flame-Blk-Text.jpg"/>
          <p:cNvPicPr>
            <a:picLocks noChangeAspect="1"/>
          </p:cNvPicPr>
          <p:nvPr/>
        </p:nvPicPr>
        <p:blipFill>
          <a:blip r:embed="rId3" cstate="print"/>
          <a:stretch>
            <a:fillRect/>
          </a:stretch>
        </p:blipFill>
        <p:spPr>
          <a:xfrm>
            <a:off x="7391400" y="5331551"/>
            <a:ext cx="1200150" cy="1080135"/>
          </a:xfrm>
          <a:prstGeom prst="rect">
            <a:avLst/>
          </a:prstGeom>
        </p:spPr>
      </p:pic>
    </p:spTree>
    <p:extLst>
      <p:ext uri="{BB962C8B-B14F-4D97-AF65-F5344CB8AC3E}">
        <p14:creationId xmlns:p14="http://schemas.microsoft.com/office/powerpoint/2010/main" val="4217828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normAutofit fontScale="90000"/>
          </a:bodyPr>
          <a:lstStyle/>
          <a:p>
            <a:pPr algn="ctr"/>
            <a:r>
              <a:rPr lang="en-US" dirty="0"/>
              <a:t/>
            </a:r>
            <a:br>
              <a:rPr lang="en-US" dirty="0"/>
            </a:br>
            <a:r>
              <a:rPr lang="en-US" dirty="0"/>
              <a:t>Met Life Term Life Insurance</a:t>
            </a:r>
            <a:br>
              <a:rPr lang="en-US" dirty="0"/>
            </a:br>
            <a:r>
              <a:rPr lang="en-US" dirty="0"/>
              <a:t>			</a:t>
            </a:r>
          </a:p>
        </p:txBody>
      </p:sp>
      <p:sp>
        <p:nvSpPr>
          <p:cNvPr id="3" name="Content Placeholder 2"/>
          <p:cNvSpPr>
            <a:spLocks noGrp="1"/>
          </p:cNvSpPr>
          <p:nvPr>
            <p:ph idx="1"/>
          </p:nvPr>
        </p:nvSpPr>
        <p:spPr/>
        <p:txBody>
          <a:bodyPr>
            <a:normAutofit/>
          </a:bodyPr>
          <a:lstStyle/>
          <a:p>
            <a:pPr>
              <a:buNone/>
            </a:pPr>
            <a:r>
              <a:rPr lang="en-US" sz="2600" b="1" dirty="0"/>
              <a:t>State Life Insurance</a:t>
            </a:r>
          </a:p>
          <a:p>
            <a:pPr>
              <a:buNone/>
            </a:pPr>
            <a:endParaRPr lang="en-US" sz="2600" b="1" dirty="0"/>
          </a:p>
          <a:p>
            <a:pPr>
              <a:buNone/>
            </a:pPr>
            <a:r>
              <a:rPr lang="en-US" sz="2600" b="1" i="1" dirty="0"/>
              <a:t>Employees</a:t>
            </a:r>
          </a:p>
          <a:p>
            <a:pPr>
              <a:buNone/>
            </a:pPr>
            <a:endParaRPr lang="en-US" sz="2600" i="1" dirty="0"/>
          </a:p>
          <a:p>
            <a:r>
              <a:rPr lang="en-US" sz="2600" dirty="0"/>
              <a:t>May purchase coverage in $10, 000 increments up to $300,000</a:t>
            </a:r>
            <a:br>
              <a:rPr lang="en-US" sz="2600" dirty="0"/>
            </a:br>
            <a:endParaRPr lang="en-US" sz="2600" dirty="0"/>
          </a:p>
          <a:p>
            <a:r>
              <a:rPr lang="en-US" sz="2600" dirty="0"/>
              <a:t>No medical history needed on amounts up to $50,000</a:t>
            </a:r>
          </a:p>
          <a:p>
            <a:r>
              <a:rPr lang="en-US" sz="2600" dirty="0"/>
              <a:t>Amounts over $50,000 require medical history </a:t>
            </a:r>
          </a:p>
        </p:txBody>
      </p:sp>
      <p:pic>
        <p:nvPicPr>
          <p:cNvPr id="4" name="Picture 3" descr="BSU-Logo_Yllw-Flame-Blk-Text.jpg"/>
          <p:cNvPicPr>
            <a:picLocks noChangeAspect="1"/>
          </p:cNvPicPr>
          <p:nvPr/>
        </p:nvPicPr>
        <p:blipFill>
          <a:blip r:embed="rId3" cstate="print"/>
          <a:stretch>
            <a:fillRect/>
          </a:stretch>
        </p:blipFill>
        <p:spPr>
          <a:xfrm>
            <a:off x="7391400" y="5331551"/>
            <a:ext cx="1200150" cy="1080135"/>
          </a:xfrm>
          <a:prstGeom prst="rect">
            <a:avLst/>
          </a:prstGeom>
        </p:spPr>
      </p:pic>
    </p:spTree>
    <p:extLst>
      <p:ext uri="{BB962C8B-B14F-4D97-AF65-F5344CB8AC3E}">
        <p14:creationId xmlns:p14="http://schemas.microsoft.com/office/powerpoint/2010/main" val="3030895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
            </a:r>
            <a:br>
              <a:rPr lang="en-US" dirty="0"/>
            </a:br>
            <a:r>
              <a:rPr lang="en-US" dirty="0"/>
              <a:t>Met Life Term Life Insurance</a:t>
            </a:r>
            <a:br>
              <a:rPr lang="en-US" dirty="0"/>
            </a:br>
            <a:r>
              <a:rPr lang="en-US" dirty="0"/>
              <a:t>			</a:t>
            </a:r>
          </a:p>
        </p:txBody>
      </p:sp>
      <p:sp>
        <p:nvSpPr>
          <p:cNvPr id="3" name="Content Placeholder 2"/>
          <p:cNvSpPr>
            <a:spLocks noGrp="1"/>
          </p:cNvSpPr>
          <p:nvPr>
            <p:ph idx="1"/>
          </p:nvPr>
        </p:nvSpPr>
        <p:spPr/>
        <p:txBody>
          <a:bodyPr/>
          <a:lstStyle/>
          <a:p>
            <a:pPr>
              <a:buNone/>
            </a:pPr>
            <a:r>
              <a:rPr lang="en-US" sz="2600" b="1" i="1" dirty="0"/>
              <a:t>Dependents - </a:t>
            </a:r>
            <a:r>
              <a:rPr lang="en-US" sz="2600" i="1" dirty="0"/>
              <a:t>Spouse/Eligible children</a:t>
            </a:r>
            <a:r>
              <a:rPr lang="en-US" sz="2600" dirty="0"/>
              <a:t/>
            </a:r>
            <a:br>
              <a:rPr lang="en-US" sz="2600" dirty="0"/>
            </a:br>
            <a:endParaRPr lang="en-US" sz="2600" dirty="0"/>
          </a:p>
          <a:p>
            <a:r>
              <a:rPr lang="en-US" sz="2600" dirty="0"/>
              <a:t>Employees may purchase coverage in $5,000 increments up to 50% of your elected amount (up to $150,000)</a:t>
            </a:r>
            <a:br>
              <a:rPr lang="en-US" sz="2600" dirty="0"/>
            </a:br>
            <a:endParaRPr lang="en-US" sz="2600" dirty="0"/>
          </a:p>
          <a:p>
            <a:r>
              <a:rPr lang="en-US" sz="2600" dirty="0"/>
              <a:t>Amounts over $25,000 require medical history</a:t>
            </a:r>
          </a:p>
        </p:txBody>
      </p:sp>
      <p:pic>
        <p:nvPicPr>
          <p:cNvPr id="4" name="Picture 3" descr="BSU-Logo_Yllw-Flame-Blk-Text.jpg"/>
          <p:cNvPicPr>
            <a:picLocks noChangeAspect="1"/>
          </p:cNvPicPr>
          <p:nvPr/>
        </p:nvPicPr>
        <p:blipFill>
          <a:blip r:embed="rId3" cstate="print"/>
          <a:stretch>
            <a:fillRect/>
          </a:stretch>
        </p:blipFill>
        <p:spPr>
          <a:xfrm>
            <a:off x="7620000" y="5410200"/>
            <a:ext cx="1200150" cy="1080135"/>
          </a:xfrm>
          <a:prstGeom prst="rect">
            <a:avLst/>
          </a:prstGeom>
        </p:spPr>
      </p:pic>
    </p:spTree>
    <p:extLst>
      <p:ext uri="{BB962C8B-B14F-4D97-AF65-F5344CB8AC3E}">
        <p14:creationId xmlns:p14="http://schemas.microsoft.com/office/powerpoint/2010/main" val="79078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SU-Logo_Yllw-Flame-Blk-Text.jpg"/>
          <p:cNvPicPr>
            <a:picLocks noChangeAspect="1"/>
          </p:cNvPicPr>
          <p:nvPr/>
        </p:nvPicPr>
        <p:blipFill>
          <a:blip r:embed="rId3" cstate="print"/>
          <a:stretch>
            <a:fillRect/>
          </a:stretch>
        </p:blipFill>
        <p:spPr>
          <a:xfrm>
            <a:off x="7639050" y="5625465"/>
            <a:ext cx="1200150" cy="1080135"/>
          </a:xfrm>
          <a:prstGeom prst="rect">
            <a:avLst/>
          </a:prstGeom>
        </p:spPr>
      </p:pic>
      <p:sp>
        <p:nvSpPr>
          <p:cNvPr id="2" name="Title 1"/>
          <p:cNvSpPr>
            <a:spLocks noGrp="1"/>
          </p:cNvSpPr>
          <p:nvPr>
            <p:ph type="title"/>
          </p:nvPr>
        </p:nvSpPr>
        <p:spPr/>
        <p:txBody>
          <a:bodyPr>
            <a:normAutofit fontScale="90000"/>
          </a:bodyPr>
          <a:lstStyle/>
          <a:p>
            <a:r>
              <a:rPr lang="en-US" dirty="0"/>
              <a:t/>
            </a:r>
            <a:br>
              <a:rPr lang="en-US" dirty="0"/>
            </a:br>
            <a:r>
              <a:rPr lang="en-US" dirty="0"/>
              <a:t>Met Life Term Life Insurance</a:t>
            </a:r>
            <a:br>
              <a:rPr lang="en-US" dirty="0"/>
            </a:br>
            <a:r>
              <a:rPr lang="en-US" dirty="0"/>
              <a:t>			</a:t>
            </a:r>
          </a:p>
        </p:txBody>
      </p:sp>
      <p:sp>
        <p:nvSpPr>
          <p:cNvPr id="3" name="Content Placeholder 2"/>
          <p:cNvSpPr>
            <a:spLocks noGrp="1"/>
          </p:cNvSpPr>
          <p:nvPr>
            <p:ph idx="1"/>
          </p:nvPr>
        </p:nvSpPr>
        <p:spPr>
          <a:xfrm>
            <a:off x="457200" y="1676400"/>
            <a:ext cx="8229600" cy="4876800"/>
          </a:xfrm>
        </p:spPr>
        <p:txBody>
          <a:bodyPr>
            <a:normAutofit/>
          </a:bodyPr>
          <a:lstStyle/>
          <a:p>
            <a:r>
              <a:rPr lang="en-US" sz="2400" dirty="0"/>
              <a:t>Beneficiary Financial Counseling</a:t>
            </a:r>
          </a:p>
          <a:p>
            <a:r>
              <a:rPr lang="en-US" sz="2400" dirty="0"/>
              <a:t>Legal, Financial, and Grief Services</a:t>
            </a:r>
          </a:p>
          <a:p>
            <a:r>
              <a:rPr lang="en-US" sz="2400" dirty="0"/>
              <a:t>Legacy Planning Services</a:t>
            </a:r>
          </a:p>
          <a:p>
            <a:r>
              <a:rPr lang="en-US" sz="2400" dirty="0"/>
              <a:t>Accelerated death benefit</a:t>
            </a:r>
          </a:p>
          <a:p>
            <a:pPr lvl="1"/>
            <a:r>
              <a:rPr lang="en-US" sz="2000" dirty="0"/>
              <a:t>Pays up to 100% of life insurance if terminally ill with less than twelve months to live</a:t>
            </a:r>
            <a:br>
              <a:rPr lang="en-US" sz="2000" dirty="0"/>
            </a:br>
            <a:endParaRPr lang="en-US" sz="2000" dirty="0"/>
          </a:p>
          <a:p>
            <a:r>
              <a:rPr lang="en-US" sz="2400" dirty="0"/>
              <a:t>Coverage can be continued after employment ends</a:t>
            </a:r>
          </a:p>
          <a:p>
            <a:pPr lvl="1"/>
            <a:r>
              <a:rPr lang="en-US" sz="2000" dirty="0"/>
              <a:t>Portability-coverage ends at age 70</a:t>
            </a:r>
          </a:p>
          <a:p>
            <a:pPr lvl="1"/>
            <a:r>
              <a:rPr lang="en-US" sz="2000" dirty="0"/>
              <a:t>Conversion-coverage converts to an individual life insurance policy (Premiums may be higher than those paid by active employees)</a:t>
            </a:r>
          </a:p>
          <a:p>
            <a:pPr>
              <a:buNone/>
            </a:pPr>
            <a:endParaRPr lang="en-US" sz="2000" dirty="0"/>
          </a:p>
          <a:p>
            <a:pPr algn="ctr">
              <a:buNone/>
            </a:pPr>
            <a:r>
              <a:rPr lang="en-US" sz="2000" dirty="0"/>
              <a:t>*(1-866-883-3514)</a:t>
            </a:r>
          </a:p>
        </p:txBody>
      </p:sp>
    </p:spTree>
    <p:extLst>
      <p:ext uri="{BB962C8B-B14F-4D97-AF65-F5344CB8AC3E}">
        <p14:creationId xmlns:p14="http://schemas.microsoft.com/office/powerpoint/2010/main" val="1981649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SU-Logo_Yllw-Flame-Blk-Text.jpg"/>
          <p:cNvPicPr>
            <a:picLocks noChangeAspect="1"/>
          </p:cNvPicPr>
          <p:nvPr/>
        </p:nvPicPr>
        <p:blipFill>
          <a:blip r:embed="rId3" cstate="print"/>
          <a:stretch>
            <a:fillRect/>
          </a:stretch>
        </p:blipFill>
        <p:spPr>
          <a:xfrm>
            <a:off x="7696200" y="5562600"/>
            <a:ext cx="1200150" cy="1080135"/>
          </a:xfrm>
          <a:prstGeom prst="rect">
            <a:avLst/>
          </a:prstGeom>
        </p:spPr>
      </p:pic>
      <p:sp>
        <p:nvSpPr>
          <p:cNvPr id="2" name="Title 1"/>
          <p:cNvSpPr>
            <a:spLocks noGrp="1"/>
          </p:cNvSpPr>
          <p:nvPr>
            <p:ph type="title"/>
          </p:nvPr>
        </p:nvSpPr>
        <p:spPr/>
        <p:txBody>
          <a:bodyPr/>
          <a:lstStyle/>
          <a:p>
            <a:pPr algn="ctr"/>
            <a:r>
              <a:rPr lang="en-US" dirty="0"/>
              <a:t>AD&amp; D Insurance</a:t>
            </a:r>
          </a:p>
        </p:txBody>
      </p:sp>
      <p:sp>
        <p:nvSpPr>
          <p:cNvPr id="3" name="Content Placeholder 2"/>
          <p:cNvSpPr>
            <a:spLocks noGrp="1"/>
          </p:cNvSpPr>
          <p:nvPr>
            <p:ph idx="1"/>
          </p:nvPr>
        </p:nvSpPr>
        <p:spPr>
          <a:xfrm>
            <a:off x="228600" y="1676398"/>
            <a:ext cx="8229600" cy="4495801"/>
          </a:xfrm>
        </p:spPr>
        <p:txBody>
          <a:bodyPr>
            <a:normAutofit fontScale="92500" lnSpcReduction="20000"/>
          </a:bodyPr>
          <a:lstStyle/>
          <a:p>
            <a:pPr marL="118872" indent="0">
              <a:buNone/>
            </a:pPr>
            <a:r>
              <a:rPr lang="en-US" sz="2500" dirty="0"/>
              <a:t>AD&amp;D insurance provides beneficiaries with additional financial protection if an insured’s death is due to a </a:t>
            </a:r>
            <a:r>
              <a:rPr lang="en-US" sz="2500" i="1" dirty="0"/>
              <a:t>covered accident</a:t>
            </a:r>
            <a:r>
              <a:rPr lang="en-US" sz="2500" dirty="0"/>
              <a:t>, whether it occurs at work or elsewhere</a:t>
            </a:r>
          </a:p>
          <a:p>
            <a:pPr marL="118872" indent="0">
              <a:buNone/>
            </a:pPr>
            <a:r>
              <a:rPr lang="en-US" sz="2500" dirty="0"/>
              <a:t>	- car accidents</a:t>
            </a:r>
          </a:p>
          <a:p>
            <a:pPr marL="118872" indent="0">
              <a:buNone/>
            </a:pPr>
            <a:r>
              <a:rPr lang="en-US" sz="2500" dirty="0"/>
              <a:t>	- murders</a:t>
            </a:r>
            <a:br>
              <a:rPr lang="en-US" sz="2500" dirty="0"/>
            </a:br>
            <a:endParaRPr lang="en-US" sz="2500" dirty="0"/>
          </a:p>
          <a:p>
            <a:r>
              <a:rPr lang="en-US" sz="2600" dirty="0"/>
              <a:t>Employees may purchase coverage in amounts of</a:t>
            </a:r>
          </a:p>
          <a:p>
            <a:pPr lvl="1"/>
            <a:r>
              <a:rPr lang="en-US" sz="2200" dirty="0"/>
              <a:t>$100,000</a:t>
            </a:r>
          </a:p>
          <a:p>
            <a:pPr lvl="1"/>
            <a:r>
              <a:rPr lang="en-US" sz="2200" dirty="0"/>
              <a:t>$200,000 or</a:t>
            </a:r>
          </a:p>
          <a:p>
            <a:pPr lvl="1"/>
            <a:r>
              <a:rPr lang="en-US" sz="2200" dirty="0"/>
              <a:t>$300,000</a:t>
            </a:r>
            <a:br>
              <a:rPr lang="en-US" sz="2200" dirty="0"/>
            </a:br>
            <a:endParaRPr lang="en-US" sz="2200" dirty="0"/>
          </a:p>
          <a:p>
            <a:r>
              <a:rPr lang="en-US" sz="2600" dirty="0"/>
              <a:t>May  choose either individual or family coverage</a:t>
            </a:r>
          </a:p>
          <a:p>
            <a:r>
              <a:rPr lang="en-US" sz="2600" dirty="0"/>
              <a:t>Family coverage pays benefits on a percentage of the whole amount based on the number of dependents</a:t>
            </a:r>
          </a:p>
        </p:txBody>
      </p:sp>
    </p:spTree>
    <p:extLst>
      <p:ext uri="{BB962C8B-B14F-4D97-AF65-F5344CB8AC3E}">
        <p14:creationId xmlns:p14="http://schemas.microsoft.com/office/powerpoint/2010/main" val="2128896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err="1"/>
              <a:t>Metlife</a:t>
            </a:r>
            <a:r>
              <a:rPr lang="en-US" dirty="0"/>
              <a:t> Optional Term Life Insurance (University)</a:t>
            </a:r>
          </a:p>
        </p:txBody>
      </p:sp>
      <p:sp>
        <p:nvSpPr>
          <p:cNvPr id="3" name="Content Placeholder 2"/>
          <p:cNvSpPr>
            <a:spLocks noGrp="1"/>
          </p:cNvSpPr>
          <p:nvPr>
            <p:ph idx="1"/>
          </p:nvPr>
        </p:nvSpPr>
        <p:spPr/>
        <p:txBody>
          <a:bodyPr/>
          <a:lstStyle/>
          <a:p>
            <a:pPr>
              <a:buNone/>
            </a:pPr>
            <a:r>
              <a:rPr lang="en-US" sz="2600" b="1" dirty="0"/>
              <a:t>Term Life Insurance Plan</a:t>
            </a:r>
          </a:p>
          <a:p>
            <a:pPr>
              <a:buNone/>
            </a:pPr>
            <a:endParaRPr lang="en-US" sz="1400" dirty="0"/>
          </a:p>
          <a:p>
            <a:pPr>
              <a:buNone/>
            </a:pPr>
            <a:r>
              <a:rPr lang="en-US" sz="2800" b="1" i="1" dirty="0"/>
              <a:t>Employee</a:t>
            </a:r>
          </a:p>
          <a:p>
            <a:pPr>
              <a:buNone/>
            </a:pPr>
            <a:endParaRPr lang="en-US" i="1" dirty="0"/>
          </a:p>
          <a:p>
            <a:r>
              <a:rPr lang="en-US" dirty="0"/>
              <a:t>Employee may purchase coverage in $10, 000 increments up to $750,000</a:t>
            </a:r>
            <a:br>
              <a:rPr lang="en-US" dirty="0"/>
            </a:br>
            <a:endParaRPr lang="en-US" dirty="0"/>
          </a:p>
          <a:p>
            <a:r>
              <a:rPr lang="en-US" dirty="0"/>
              <a:t>No medical history needed on amounts up to $100,000</a:t>
            </a:r>
          </a:p>
          <a:p>
            <a:endParaRPr lang="en-US" dirty="0"/>
          </a:p>
        </p:txBody>
      </p:sp>
      <p:pic>
        <p:nvPicPr>
          <p:cNvPr id="4" name="Picture 3" descr="BSU-Logo_Yllw-Flame-Blk-Text.jpg"/>
          <p:cNvPicPr>
            <a:picLocks noChangeAspect="1"/>
          </p:cNvPicPr>
          <p:nvPr/>
        </p:nvPicPr>
        <p:blipFill>
          <a:blip r:embed="rId3" cstate="print"/>
          <a:stretch>
            <a:fillRect/>
          </a:stretch>
        </p:blipFill>
        <p:spPr>
          <a:xfrm>
            <a:off x="7486650" y="5410200"/>
            <a:ext cx="1200150" cy="1080135"/>
          </a:xfrm>
          <a:prstGeom prst="rect">
            <a:avLst/>
          </a:prstGeom>
        </p:spPr>
      </p:pic>
    </p:spTree>
    <p:extLst>
      <p:ext uri="{BB962C8B-B14F-4D97-AF65-F5344CB8AC3E}">
        <p14:creationId xmlns:p14="http://schemas.microsoft.com/office/powerpoint/2010/main" val="2759964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err="1"/>
              <a:t>Metlife</a:t>
            </a:r>
            <a:r>
              <a:rPr lang="en-US" dirty="0"/>
              <a:t> Optional Term Life Insurance (University)</a:t>
            </a:r>
          </a:p>
        </p:txBody>
      </p:sp>
      <p:sp>
        <p:nvSpPr>
          <p:cNvPr id="3" name="Content Placeholder 2"/>
          <p:cNvSpPr>
            <a:spLocks noGrp="1"/>
          </p:cNvSpPr>
          <p:nvPr>
            <p:ph idx="1"/>
          </p:nvPr>
        </p:nvSpPr>
        <p:spPr>
          <a:xfrm>
            <a:off x="342900" y="1295399"/>
            <a:ext cx="8458200" cy="5194935"/>
          </a:xfrm>
        </p:spPr>
        <p:txBody>
          <a:bodyPr>
            <a:normAutofit fontScale="92500" lnSpcReduction="10000"/>
          </a:bodyPr>
          <a:lstStyle/>
          <a:p>
            <a:pPr>
              <a:buNone/>
            </a:pPr>
            <a:endParaRPr lang="en-US" dirty="0"/>
          </a:p>
          <a:p>
            <a:pPr>
              <a:buNone/>
            </a:pPr>
            <a:r>
              <a:rPr lang="en-US" b="1" dirty="0"/>
              <a:t>Dependents</a:t>
            </a:r>
            <a:r>
              <a:rPr lang="en-US" b="1" i="1" dirty="0"/>
              <a:t> </a:t>
            </a:r>
            <a:r>
              <a:rPr lang="en-US" i="1" dirty="0"/>
              <a:t> - Spouse/ Eligible children</a:t>
            </a:r>
            <a:r>
              <a:rPr lang="en-US" dirty="0"/>
              <a:t/>
            </a:r>
            <a:br>
              <a:rPr lang="en-US" dirty="0"/>
            </a:br>
            <a:endParaRPr lang="en-US" dirty="0"/>
          </a:p>
          <a:p>
            <a:r>
              <a:rPr lang="en-US" b="1" dirty="0"/>
              <a:t>Spouse:  </a:t>
            </a:r>
            <a:r>
              <a:rPr lang="en-US" dirty="0"/>
              <a:t>Employees may purchase coverage in $10,000 increments not to exceed $150,000</a:t>
            </a:r>
            <a:br>
              <a:rPr lang="en-US" dirty="0"/>
            </a:br>
            <a:endParaRPr lang="en-US" dirty="0"/>
          </a:p>
          <a:p>
            <a:r>
              <a:rPr lang="en-US" b="1" dirty="0"/>
              <a:t>Children: </a:t>
            </a:r>
            <a:r>
              <a:rPr lang="en-US" dirty="0"/>
              <a:t>Employees may purchase coverage based on the child’s age in the amounts of</a:t>
            </a:r>
          </a:p>
          <a:p>
            <a:pPr lvl="1"/>
            <a:r>
              <a:rPr lang="en-US" dirty="0"/>
              <a:t>Birth to 6 months: $1000</a:t>
            </a:r>
          </a:p>
          <a:p>
            <a:pPr lvl="1"/>
            <a:r>
              <a:rPr lang="en-US" dirty="0"/>
              <a:t>6 months to age 26 years: 10,000</a:t>
            </a:r>
            <a:br>
              <a:rPr lang="en-US" dirty="0"/>
            </a:br>
            <a:endParaRPr lang="en-US" dirty="0"/>
          </a:p>
          <a:p>
            <a:pPr marL="457200" lvl="1" indent="0" algn="ctr">
              <a:buNone/>
            </a:pPr>
            <a:r>
              <a:rPr lang="en-US" dirty="0">
                <a:hlinkClick r:id="rId3"/>
              </a:rPr>
              <a:t>www.metlife.com/USMD</a:t>
            </a:r>
            <a:endParaRPr lang="en-US" dirty="0"/>
          </a:p>
          <a:p>
            <a:pPr lvl="1"/>
            <a:endParaRPr lang="en-US" dirty="0"/>
          </a:p>
          <a:p>
            <a:pPr marL="118872" indent="0">
              <a:buNone/>
            </a:pPr>
            <a:endParaRPr lang="en-US" dirty="0"/>
          </a:p>
        </p:txBody>
      </p:sp>
      <p:pic>
        <p:nvPicPr>
          <p:cNvPr id="4" name="Picture 3" descr="BSU-Logo_Yllw-Flame-Blk-Text.jpg"/>
          <p:cNvPicPr>
            <a:picLocks noChangeAspect="1"/>
          </p:cNvPicPr>
          <p:nvPr/>
        </p:nvPicPr>
        <p:blipFill>
          <a:blip r:embed="rId4" cstate="print"/>
          <a:stretch>
            <a:fillRect/>
          </a:stretch>
        </p:blipFill>
        <p:spPr>
          <a:xfrm>
            <a:off x="7486650" y="5410200"/>
            <a:ext cx="1200150" cy="1080135"/>
          </a:xfrm>
          <a:prstGeom prst="rect">
            <a:avLst/>
          </a:prstGeom>
        </p:spPr>
      </p:pic>
    </p:spTree>
    <p:extLst>
      <p:ext uri="{BB962C8B-B14F-4D97-AF65-F5344CB8AC3E}">
        <p14:creationId xmlns:p14="http://schemas.microsoft.com/office/powerpoint/2010/main" val="993947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7086600" cy="1252728"/>
          </a:xfrm>
        </p:spPr>
        <p:txBody>
          <a:bodyPr>
            <a:normAutofit fontScale="90000"/>
          </a:bodyPr>
          <a:lstStyle/>
          <a:p>
            <a:pPr algn="ctr"/>
            <a:r>
              <a:rPr lang="en-US" dirty="0"/>
              <a:t>Maryland State Retirement and Pension System (MSRP)</a:t>
            </a:r>
          </a:p>
        </p:txBody>
      </p:sp>
      <p:sp>
        <p:nvSpPr>
          <p:cNvPr id="3" name="Content Placeholder 2"/>
          <p:cNvSpPr>
            <a:spLocks noGrp="1"/>
          </p:cNvSpPr>
          <p:nvPr>
            <p:ph idx="1"/>
          </p:nvPr>
        </p:nvSpPr>
        <p:spPr>
          <a:xfrm>
            <a:off x="494780" y="1922915"/>
            <a:ext cx="8229600" cy="4625609"/>
          </a:xfrm>
        </p:spPr>
        <p:txBody>
          <a:bodyPr>
            <a:normAutofit/>
          </a:bodyPr>
          <a:lstStyle/>
          <a:p>
            <a:r>
              <a:rPr lang="en-US" sz="2600" dirty="0"/>
              <a:t>Mandatory employee 7% contribution</a:t>
            </a:r>
          </a:p>
          <a:p>
            <a:r>
              <a:rPr lang="en-US" sz="2600" dirty="0"/>
              <a:t>Invested by MSRP Board of Trustees</a:t>
            </a:r>
          </a:p>
          <a:p>
            <a:r>
              <a:rPr lang="en-US" sz="2600" dirty="0"/>
              <a:t>Defined Benefit Plan:</a:t>
            </a:r>
          </a:p>
          <a:p>
            <a:pPr marL="118872" indent="0">
              <a:buNone/>
            </a:pPr>
            <a:r>
              <a:rPr lang="en-US" sz="2600" dirty="0"/>
              <a:t>      Ordinary disability and Accidental disability, Death   </a:t>
            </a:r>
          </a:p>
          <a:p>
            <a:pPr marL="118872" indent="0">
              <a:buNone/>
            </a:pPr>
            <a:r>
              <a:rPr lang="en-US" sz="2600" dirty="0"/>
              <a:t>      benefits, Cost of Living Increases periodically</a:t>
            </a:r>
          </a:p>
          <a:p>
            <a:r>
              <a:rPr lang="en-US" sz="2600" dirty="0"/>
              <a:t>Must be here 10 years to be fully vested, unless prior state service before 7/1/2011</a:t>
            </a:r>
          </a:p>
          <a:p>
            <a:r>
              <a:rPr lang="en-US" sz="2600" dirty="0"/>
              <a:t>Limited portability among certain governmental agencies within the State of Maryland</a:t>
            </a:r>
          </a:p>
        </p:txBody>
      </p:sp>
      <p:pic>
        <p:nvPicPr>
          <p:cNvPr id="4" name="Picture 3" descr="BSU-Logo_Yllw-Flame-Blk-Text.jpg"/>
          <p:cNvPicPr>
            <a:picLocks noChangeAspect="1"/>
          </p:cNvPicPr>
          <p:nvPr/>
        </p:nvPicPr>
        <p:blipFill>
          <a:blip r:embed="rId3" cstate="print"/>
          <a:stretch>
            <a:fillRect/>
          </a:stretch>
        </p:blipFill>
        <p:spPr>
          <a:xfrm>
            <a:off x="7553325" y="5486400"/>
            <a:ext cx="1200150" cy="1080135"/>
          </a:xfrm>
          <a:prstGeom prst="rect">
            <a:avLst/>
          </a:prstGeom>
        </p:spPr>
      </p:pic>
    </p:spTree>
    <p:extLst>
      <p:ext uri="{BB962C8B-B14F-4D97-AF65-F5344CB8AC3E}">
        <p14:creationId xmlns:p14="http://schemas.microsoft.com/office/powerpoint/2010/main" val="1250051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err="1"/>
              <a:t>Metlife</a:t>
            </a:r>
            <a:r>
              <a:rPr lang="en-US" dirty="0"/>
              <a:t> Optional Term Life Insurance (University)</a:t>
            </a:r>
          </a:p>
        </p:txBody>
      </p:sp>
      <p:sp>
        <p:nvSpPr>
          <p:cNvPr id="3" name="Content Placeholder 2"/>
          <p:cNvSpPr>
            <a:spLocks noGrp="1"/>
          </p:cNvSpPr>
          <p:nvPr>
            <p:ph idx="1"/>
          </p:nvPr>
        </p:nvSpPr>
        <p:spPr/>
        <p:txBody>
          <a:bodyPr/>
          <a:lstStyle/>
          <a:p>
            <a:pPr algn="ctr">
              <a:buNone/>
            </a:pPr>
            <a:r>
              <a:rPr lang="en-US" b="1" dirty="0"/>
              <a:t>Long Term Disability Plan</a:t>
            </a:r>
            <a:br>
              <a:rPr lang="en-US" b="1" dirty="0"/>
            </a:br>
            <a:endParaRPr lang="en-US" b="1" dirty="0"/>
          </a:p>
          <a:p>
            <a:r>
              <a:rPr lang="en-US" dirty="0"/>
              <a:t>Provides a monthly benefit whether your disability prevents you from working at all or limits your ability to work</a:t>
            </a:r>
            <a:br>
              <a:rPr lang="en-US" dirty="0"/>
            </a:br>
            <a:endParaRPr lang="en-US" dirty="0"/>
          </a:p>
          <a:p>
            <a:r>
              <a:rPr lang="en-US" dirty="0"/>
              <a:t>60% of your monthly earnings to a maximum of $10,000</a:t>
            </a:r>
          </a:p>
        </p:txBody>
      </p:sp>
      <p:pic>
        <p:nvPicPr>
          <p:cNvPr id="4" name="Picture 3" descr="BSU-Logo_Yllw-Flame-Blk-Text.jpg"/>
          <p:cNvPicPr>
            <a:picLocks noChangeAspect="1"/>
          </p:cNvPicPr>
          <p:nvPr/>
        </p:nvPicPr>
        <p:blipFill>
          <a:blip r:embed="rId3" cstate="print"/>
          <a:stretch>
            <a:fillRect/>
          </a:stretch>
        </p:blipFill>
        <p:spPr>
          <a:xfrm>
            <a:off x="7620000" y="5486400"/>
            <a:ext cx="1200150" cy="1080135"/>
          </a:xfrm>
          <a:prstGeom prst="rect">
            <a:avLst/>
          </a:prstGeom>
        </p:spPr>
      </p:pic>
    </p:spTree>
    <p:extLst>
      <p:ext uri="{BB962C8B-B14F-4D97-AF65-F5344CB8AC3E}">
        <p14:creationId xmlns:p14="http://schemas.microsoft.com/office/powerpoint/2010/main" val="2017123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Tuition Remission</a:t>
            </a:r>
          </a:p>
        </p:txBody>
      </p:sp>
      <p:sp>
        <p:nvSpPr>
          <p:cNvPr id="3" name="Content Placeholder 2"/>
          <p:cNvSpPr>
            <a:spLocks noGrp="1"/>
          </p:cNvSpPr>
          <p:nvPr>
            <p:ph idx="1"/>
          </p:nvPr>
        </p:nvSpPr>
        <p:spPr>
          <a:xfrm>
            <a:off x="457200" y="1775191"/>
            <a:ext cx="8382000" cy="4930409"/>
          </a:xfrm>
        </p:spPr>
        <p:txBody>
          <a:bodyPr>
            <a:normAutofit fontScale="77500" lnSpcReduction="20000"/>
          </a:bodyPr>
          <a:lstStyle/>
          <a:p>
            <a:r>
              <a:rPr lang="en-US" b="1" dirty="0"/>
              <a:t>All Employees</a:t>
            </a:r>
          </a:p>
          <a:p>
            <a:pPr lvl="1"/>
            <a:r>
              <a:rPr lang="en-US" dirty="0"/>
              <a:t>Up to 8 credits per semester</a:t>
            </a:r>
          </a:p>
          <a:p>
            <a:pPr lvl="1"/>
            <a:r>
              <a:rPr lang="en-US" dirty="0"/>
              <a:t>Classes are offered at participating University System of Maryland Schools</a:t>
            </a:r>
            <a:br>
              <a:rPr lang="en-US" dirty="0"/>
            </a:br>
            <a:endParaRPr lang="en-US" dirty="0"/>
          </a:p>
          <a:p>
            <a:r>
              <a:rPr lang="en-US" b="1" dirty="0"/>
              <a:t>Regular Employees and Long-term Contractual Faculty </a:t>
            </a:r>
          </a:p>
          <a:p>
            <a:pPr lvl="1"/>
            <a:r>
              <a:rPr lang="en-US" dirty="0"/>
              <a:t>Dependents and spouses are covered after 2 years of employment</a:t>
            </a:r>
          </a:p>
          <a:p>
            <a:pPr lvl="1"/>
            <a:r>
              <a:rPr lang="en-US" dirty="0"/>
              <a:t>For their first earned undergraduate degree</a:t>
            </a:r>
            <a:br>
              <a:rPr lang="en-US" dirty="0"/>
            </a:br>
            <a:endParaRPr lang="en-US" dirty="0"/>
          </a:p>
          <a:p>
            <a:r>
              <a:rPr lang="en-US" b="1" dirty="0"/>
              <a:t>Contingent II Employees </a:t>
            </a:r>
            <a:r>
              <a:rPr lang="en-US" dirty="0"/>
              <a:t>only at the home institution (BSU)</a:t>
            </a:r>
          </a:p>
          <a:p>
            <a:pPr lvl="1"/>
            <a:r>
              <a:rPr lang="en-US" dirty="0"/>
              <a:t>Dependents and spouses are not covered</a:t>
            </a:r>
          </a:p>
          <a:p>
            <a:pPr marL="457200" lvl="1" indent="0">
              <a:buNone/>
            </a:pPr>
            <a:endParaRPr lang="en-US" dirty="0"/>
          </a:p>
          <a:p>
            <a:pPr marL="457200" lvl="1" indent="0">
              <a:buNone/>
            </a:pPr>
            <a:r>
              <a:rPr lang="en-US" sz="3200" dirty="0"/>
              <a:t>*$5,250 IRS limit for graduate courses/per year</a:t>
            </a:r>
          </a:p>
          <a:p>
            <a:pPr lvl="1"/>
            <a:endParaRPr lang="en-US" dirty="0"/>
          </a:p>
          <a:p>
            <a:endParaRPr lang="en-US" dirty="0"/>
          </a:p>
        </p:txBody>
      </p:sp>
      <p:pic>
        <p:nvPicPr>
          <p:cNvPr id="4" name="Picture 3" descr="BSU-Logo_Yllw-Flame-Blk-Text.jpg"/>
          <p:cNvPicPr>
            <a:picLocks noChangeAspect="1"/>
          </p:cNvPicPr>
          <p:nvPr/>
        </p:nvPicPr>
        <p:blipFill>
          <a:blip r:embed="rId2" cstate="print"/>
          <a:stretch>
            <a:fillRect/>
          </a:stretch>
        </p:blipFill>
        <p:spPr>
          <a:xfrm>
            <a:off x="7620000" y="5486400"/>
            <a:ext cx="1200150" cy="1080135"/>
          </a:xfrm>
          <a:prstGeom prst="rect">
            <a:avLst/>
          </a:prstGeom>
        </p:spPr>
      </p:pic>
    </p:spTree>
    <p:extLst>
      <p:ext uri="{BB962C8B-B14F-4D97-AF65-F5344CB8AC3E}">
        <p14:creationId xmlns:p14="http://schemas.microsoft.com/office/powerpoint/2010/main" val="866791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dirty="0"/>
              <a:t>Forms that need to be completed TODAY </a:t>
            </a:r>
            <a:r>
              <a:rPr lang="en-US" dirty="0"/>
              <a:t/>
            </a:r>
            <a:br>
              <a:rPr lang="en-US" dirty="0"/>
            </a:br>
            <a:r>
              <a:rPr lang="en-US" dirty="0"/>
              <a:t>ORP Retirement Plan</a:t>
            </a:r>
          </a:p>
        </p:txBody>
      </p:sp>
      <p:pic>
        <p:nvPicPr>
          <p:cNvPr id="5" name="Content Placeholder 4"/>
          <p:cNvPicPr>
            <a:picLocks noGrp="1" noChangeAspect="1"/>
          </p:cNvPicPr>
          <p:nvPr>
            <p:ph sz="half" idx="1"/>
          </p:nvPr>
        </p:nvPicPr>
        <p:blipFill>
          <a:blip r:embed="rId2"/>
          <a:stretch>
            <a:fillRect/>
          </a:stretch>
        </p:blipFill>
        <p:spPr>
          <a:xfrm>
            <a:off x="674293" y="1773238"/>
            <a:ext cx="3604414" cy="4624387"/>
          </a:xfrm>
          <a:prstGeom prst="rect">
            <a:avLst/>
          </a:prstGeom>
        </p:spPr>
      </p:pic>
      <p:pic>
        <p:nvPicPr>
          <p:cNvPr id="6" name="Content Placeholder 5"/>
          <p:cNvPicPr>
            <a:picLocks noGrp="1" noChangeAspect="1"/>
          </p:cNvPicPr>
          <p:nvPr>
            <p:ph sz="half" idx="2"/>
          </p:nvPr>
        </p:nvPicPr>
        <p:blipFill>
          <a:blip r:embed="rId3"/>
          <a:stretch>
            <a:fillRect/>
          </a:stretch>
        </p:blipFill>
        <p:spPr>
          <a:xfrm>
            <a:off x="4872105" y="1773238"/>
            <a:ext cx="3590790" cy="4624387"/>
          </a:xfrm>
          <a:prstGeom prst="rect">
            <a:avLst/>
          </a:prstGeom>
        </p:spPr>
      </p:pic>
    </p:spTree>
    <p:extLst>
      <p:ext uri="{BB962C8B-B14F-4D97-AF65-F5344CB8AC3E}">
        <p14:creationId xmlns:p14="http://schemas.microsoft.com/office/powerpoint/2010/main" val="3701336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Forms that need to be completed TODAY</a:t>
            </a:r>
            <a:r>
              <a:rPr lang="en-US" dirty="0"/>
              <a:t/>
            </a:r>
            <a:br>
              <a:rPr lang="en-US" dirty="0"/>
            </a:br>
            <a:r>
              <a:rPr lang="en-US" dirty="0"/>
              <a:t>Maryland State Pension Plan</a:t>
            </a:r>
          </a:p>
        </p:txBody>
      </p:sp>
      <p:pic>
        <p:nvPicPr>
          <p:cNvPr id="7" name="Content Placeholder 6"/>
          <p:cNvPicPr>
            <a:picLocks noGrp="1" noChangeAspect="1"/>
          </p:cNvPicPr>
          <p:nvPr>
            <p:ph sz="half" idx="1"/>
          </p:nvPr>
        </p:nvPicPr>
        <p:blipFill>
          <a:blip r:embed="rId2"/>
          <a:stretch>
            <a:fillRect/>
          </a:stretch>
        </p:blipFill>
        <p:spPr>
          <a:xfrm>
            <a:off x="678981" y="1773238"/>
            <a:ext cx="3595038" cy="4624387"/>
          </a:xfrm>
          <a:prstGeom prst="rect">
            <a:avLst/>
          </a:prstGeom>
        </p:spPr>
      </p:pic>
      <p:pic>
        <p:nvPicPr>
          <p:cNvPr id="8" name="Content Placeholder 7"/>
          <p:cNvPicPr>
            <a:picLocks noGrp="1" noChangeAspect="1"/>
          </p:cNvPicPr>
          <p:nvPr>
            <p:ph sz="half" idx="2"/>
          </p:nvPr>
        </p:nvPicPr>
        <p:blipFill>
          <a:blip r:embed="rId3"/>
          <a:stretch>
            <a:fillRect/>
          </a:stretch>
        </p:blipFill>
        <p:spPr>
          <a:xfrm>
            <a:off x="4859295" y="1773238"/>
            <a:ext cx="3616409" cy="4624387"/>
          </a:xfrm>
          <a:prstGeom prst="rect">
            <a:avLst/>
          </a:prstGeom>
        </p:spPr>
      </p:pic>
    </p:spTree>
    <p:extLst>
      <p:ext uri="{BB962C8B-B14F-4D97-AF65-F5344CB8AC3E}">
        <p14:creationId xmlns:p14="http://schemas.microsoft.com/office/powerpoint/2010/main" val="39544116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Forms that need to be completed</a:t>
            </a:r>
            <a:br>
              <a:rPr lang="en-US" dirty="0"/>
            </a:br>
            <a:endParaRPr lang="en-US" dirty="0"/>
          </a:p>
        </p:txBody>
      </p:sp>
      <p:sp>
        <p:nvSpPr>
          <p:cNvPr id="3" name="Content Placeholder 2"/>
          <p:cNvSpPr>
            <a:spLocks noGrp="1"/>
          </p:cNvSpPr>
          <p:nvPr>
            <p:ph sz="half" idx="1"/>
          </p:nvPr>
        </p:nvSpPr>
        <p:spPr>
          <a:xfrm>
            <a:off x="4495800" y="1676400"/>
            <a:ext cx="4038600" cy="3788664"/>
          </a:xfrm>
        </p:spPr>
        <p:txBody>
          <a:bodyPr>
            <a:noAutofit/>
          </a:bodyPr>
          <a:lstStyle/>
          <a:p>
            <a:pPr marL="576072" indent="-457200">
              <a:buFont typeface="+mj-lt"/>
              <a:buAutoNum type="arabicPeriod"/>
            </a:pPr>
            <a:r>
              <a:rPr lang="en-US" sz="2200" dirty="0"/>
              <a:t>Retirement Paperwork</a:t>
            </a:r>
          </a:p>
          <a:p>
            <a:pPr marL="576072" indent="-457200">
              <a:buFont typeface="+mj-lt"/>
              <a:buAutoNum type="arabicPeriod"/>
            </a:pPr>
            <a:r>
              <a:rPr lang="en-US" sz="2200" dirty="0"/>
              <a:t>Direct Deposit Form</a:t>
            </a:r>
          </a:p>
          <a:p>
            <a:pPr marL="576072" indent="-457200">
              <a:buFont typeface="+mj-lt"/>
              <a:buAutoNum type="arabicPeriod"/>
            </a:pPr>
            <a:r>
              <a:rPr lang="en-US" sz="2200" dirty="0"/>
              <a:t>Federal W4</a:t>
            </a:r>
          </a:p>
          <a:p>
            <a:pPr marL="576072" indent="-457200">
              <a:buFont typeface="+mj-lt"/>
              <a:buAutoNum type="arabicPeriod"/>
            </a:pPr>
            <a:r>
              <a:rPr lang="en-US" sz="2200" dirty="0"/>
              <a:t>State W4</a:t>
            </a:r>
          </a:p>
          <a:p>
            <a:pPr marL="576072" indent="-457200">
              <a:buFont typeface="+mj-lt"/>
              <a:buAutoNum type="arabicPeriod"/>
            </a:pPr>
            <a:r>
              <a:rPr lang="en-US" sz="2200" dirty="0"/>
              <a:t>Employee Data Sheet</a:t>
            </a:r>
          </a:p>
          <a:p>
            <a:pPr marL="576072" indent="-457200">
              <a:buFont typeface="+mj-lt"/>
              <a:buAutoNum type="arabicPeriod"/>
            </a:pPr>
            <a:r>
              <a:rPr lang="en-US" sz="2200" dirty="0"/>
              <a:t>Maryland Registry Form</a:t>
            </a:r>
          </a:p>
          <a:p>
            <a:pPr marL="576072" indent="-457200">
              <a:buFont typeface="+mj-lt"/>
              <a:buAutoNum type="arabicPeriod"/>
            </a:pPr>
            <a:r>
              <a:rPr lang="en-US" sz="2200" dirty="0"/>
              <a:t>I9 with proper ID(s)</a:t>
            </a:r>
          </a:p>
          <a:p>
            <a:pPr marL="576072" indent="-457200">
              <a:buFont typeface="+mj-lt"/>
              <a:buAutoNum type="arabicPeriod"/>
            </a:pPr>
            <a:r>
              <a:rPr lang="en-US" sz="2200" dirty="0"/>
              <a:t>EEO, Sexual harassment, Substance abuse policy sign off sheets</a:t>
            </a:r>
          </a:p>
          <a:p>
            <a:pPr marL="576072" indent="-457200">
              <a:buFont typeface="+mj-lt"/>
              <a:buAutoNum type="arabicPeriod"/>
            </a:pPr>
            <a:r>
              <a:rPr lang="en-US" sz="2200" dirty="0"/>
              <a:t>Confidential employee data form</a:t>
            </a:r>
          </a:p>
          <a:p>
            <a:pPr marL="576072" indent="-457200">
              <a:buFont typeface="+mj-lt"/>
              <a:buAutoNum type="arabicPeriod"/>
            </a:pPr>
            <a:r>
              <a:rPr lang="en-US" sz="2200" dirty="0"/>
              <a:t>Voluntary disability form</a:t>
            </a:r>
          </a:p>
          <a:p>
            <a:pPr marL="118872" indent="0">
              <a:buNone/>
            </a:pPr>
            <a:endParaRPr lang="en-US" sz="2200" dirty="0"/>
          </a:p>
          <a:p>
            <a:endParaRPr lang="en-US" sz="2200" dirty="0"/>
          </a:p>
        </p:txBody>
      </p:sp>
      <p:sp>
        <p:nvSpPr>
          <p:cNvPr id="4" name="Content Placeholder 3"/>
          <p:cNvSpPr>
            <a:spLocks noGrp="1"/>
          </p:cNvSpPr>
          <p:nvPr>
            <p:ph sz="half" idx="2"/>
          </p:nvPr>
        </p:nvSpPr>
        <p:spPr>
          <a:xfrm>
            <a:off x="354330" y="3200400"/>
            <a:ext cx="3886200" cy="2438400"/>
          </a:xfrm>
        </p:spPr>
        <p:txBody>
          <a:bodyPr>
            <a:noAutofit/>
          </a:bodyPr>
          <a:lstStyle/>
          <a:p>
            <a:pPr marL="118872" indent="0">
              <a:buNone/>
            </a:pPr>
            <a:r>
              <a:rPr lang="en-US" sz="2400" b="1" dirty="0"/>
              <a:t>Agency Code: 360223</a:t>
            </a:r>
            <a:br>
              <a:rPr lang="en-US" sz="2400" b="1" dirty="0"/>
            </a:br>
            <a:endParaRPr lang="en-US" sz="2400" b="1" dirty="0"/>
          </a:p>
          <a:p>
            <a:r>
              <a:rPr lang="en-US" sz="2000" dirty="0"/>
              <a:t>Payroll System: </a:t>
            </a:r>
          </a:p>
          <a:p>
            <a:pPr lvl="1">
              <a:buClrTx/>
            </a:pPr>
            <a:r>
              <a:rPr lang="en-US" sz="1800" dirty="0"/>
              <a:t>RG for regular employees</a:t>
            </a:r>
          </a:p>
          <a:p>
            <a:pPr lvl="1">
              <a:buClrTx/>
            </a:pPr>
            <a:r>
              <a:rPr lang="en-US" sz="1800" dirty="0"/>
              <a:t>CT for regular employee</a:t>
            </a:r>
          </a:p>
          <a:p>
            <a:pPr marL="457200" lvl="1" indent="0">
              <a:buClrTx/>
              <a:buNone/>
            </a:pPr>
            <a:endParaRPr lang="en-US" sz="1800" dirty="0"/>
          </a:p>
        </p:txBody>
      </p:sp>
      <p:sp>
        <p:nvSpPr>
          <p:cNvPr id="5" name="Rectangle 4"/>
          <p:cNvSpPr/>
          <p:nvPr/>
        </p:nvSpPr>
        <p:spPr>
          <a:xfrm>
            <a:off x="845820" y="777931"/>
            <a:ext cx="7848600" cy="584775"/>
          </a:xfrm>
          <a:prstGeom prst="rect">
            <a:avLst/>
          </a:prstGeom>
        </p:spPr>
        <p:txBody>
          <a:bodyPr wrap="square">
            <a:spAutoFit/>
          </a:bodyPr>
          <a:lstStyle/>
          <a:p>
            <a:pPr algn="ctr"/>
            <a:r>
              <a:rPr lang="en-US" sz="1600" b="1" dirty="0">
                <a:solidFill>
                  <a:schemeClr val="bg1"/>
                </a:solidFill>
              </a:rPr>
              <a:t>Any </a:t>
            </a:r>
            <a:r>
              <a:rPr lang="en-US" sz="1600" b="1" dirty="0">
                <a:solidFill>
                  <a:srgbClr val="FFC000"/>
                </a:solidFill>
              </a:rPr>
              <a:t>delay</a:t>
            </a:r>
            <a:r>
              <a:rPr lang="en-US" sz="1600" b="1" dirty="0">
                <a:solidFill>
                  <a:schemeClr val="bg1"/>
                </a:solidFill>
              </a:rPr>
              <a:t> in providing paperwork to the HR office </a:t>
            </a:r>
            <a:r>
              <a:rPr lang="en-US" sz="1600" b="1" u="sng" dirty="0">
                <a:solidFill>
                  <a:srgbClr val="FFC000"/>
                </a:solidFill>
              </a:rPr>
              <a:t>within the week </a:t>
            </a:r>
            <a:r>
              <a:rPr lang="en-US" sz="1600" b="1" dirty="0">
                <a:solidFill>
                  <a:srgbClr val="FFC000"/>
                </a:solidFill>
              </a:rPr>
              <a:t>of being hired </a:t>
            </a:r>
            <a:r>
              <a:rPr lang="en-US" sz="1600" b="1" dirty="0">
                <a:solidFill>
                  <a:schemeClr val="bg1"/>
                </a:solidFill>
              </a:rPr>
              <a:t>may </a:t>
            </a:r>
            <a:r>
              <a:rPr lang="en-US" sz="1600" b="1" u="sng" dirty="0">
                <a:solidFill>
                  <a:schemeClr val="bg1"/>
                </a:solidFill>
              </a:rPr>
              <a:t>delay in your first paycheck from being processed.</a:t>
            </a:r>
          </a:p>
        </p:txBody>
      </p:sp>
      <p:pic>
        <p:nvPicPr>
          <p:cNvPr id="6" name="Picture 5" descr="BSU-Logo_Yllw-Flame-Blk-Text.jpg"/>
          <p:cNvPicPr>
            <a:picLocks noChangeAspect="1"/>
          </p:cNvPicPr>
          <p:nvPr/>
        </p:nvPicPr>
        <p:blipFill>
          <a:blip r:embed="rId2" cstate="print"/>
          <a:stretch>
            <a:fillRect/>
          </a:stretch>
        </p:blipFill>
        <p:spPr>
          <a:xfrm>
            <a:off x="1295400" y="1779270"/>
            <a:ext cx="1409700" cy="1268730"/>
          </a:xfrm>
          <a:prstGeom prst="rect">
            <a:avLst/>
          </a:prstGeom>
        </p:spPr>
      </p:pic>
    </p:spTree>
    <p:extLst>
      <p:ext uri="{BB962C8B-B14F-4D97-AF65-F5344CB8AC3E}">
        <p14:creationId xmlns:p14="http://schemas.microsoft.com/office/powerpoint/2010/main" val="428660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124200"/>
            <a:ext cx="8458200" cy="2057400"/>
          </a:xfrm>
        </p:spPr>
        <p:txBody>
          <a:bodyPr>
            <a:normAutofit fontScale="90000"/>
          </a:bodyPr>
          <a:lstStyle/>
          <a:p>
            <a:pPr algn="ctr"/>
            <a:r>
              <a:rPr lang="en-US" sz="3600" dirty="0"/>
              <a:t> </a:t>
            </a:r>
            <a:br>
              <a:rPr lang="en-US" sz="3600" dirty="0"/>
            </a:br>
            <a:r>
              <a:rPr lang="en-US" sz="5300" dirty="0"/>
              <a:t>Resources to Get You Started</a:t>
            </a:r>
            <a:r>
              <a:rPr lang="en-US" sz="3600" dirty="0"/>
              <a:t/>
            </a:r>
            <a:br>
              <a:rPr lang="en-US" sz="3600" dirty="0"/>
            </a:br>
            <a:r>
              <a:rPr lang="en-US" sz="3600" dirty="0"/>
              <a:t/>
            </a:r>
            <a:br>
              <a:rPr lang="en-US" sz="3600" dirty="0"/>
            </a:br>
            <a:endParaRPr lang="en-US" dirty="0"/>
          </a:p>
        </p:txBody>
      </p:sp>
      <p:pic>
        <p:nvPicPr>
          <p:cNvPr id="4" name="Picture 3" descr="BSU-Logo_Yllw-Flame-Blk-Text.jpg"/>
          <p:cNvPicPr>
            <a:picLocks noChangeAspect="1"/>
          </p:cNvPicPr>
          <p:nvPr/>
        </p:nvPicPr>
        <p:blipFill>
          <a:blip r:embed="rId3" cstate="print"/>
          <a:stretch>
            <a:fillRect/>
          </a:stretch>
        </p:blipFill>
        <p:spPr>
          <a:xfrm>
            <a:off x="3548062" y="685800"/>
            <a:ext cx="1971675" cy="1774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lide Number Placeholder 4"/>
          <p:cNvSpPr>
            <a:spLocks noGrp="1"/>
          </p:cNvSpPr>
          <p:nvPr>
            <p:ph type="sldNum" sz="quarter" idx="12"/>
          </p:nvPr>
        </p:nvSpPr>
        <p:spPr/>
        <p:txBody>
          <a:bodyPr/>
          <a:lstStyle/>
          <a:p>
            <a:fld id="{07ED158E-8ED2-4F41-8B5A-0E284FB0BA67}" type="slidenum">
              <a:rPr lang="en-US" smtClean="0"/>
              <a:pPr/>
              <a:t>45</a:t>
            </a:fld>
            <a:endParaRPr lang="en-US"/>
          </a:p>
        </p:txBody>
      </p:sp>
    </p:spTree>
    <p:extLst>
      <p:ext uri="{BB962C8B-B14F-4D97-AF65-F5344CB8AC3E}">
        <p14:creationId xmlns:p14="http://schemas.microsoft.com/office/powerpoint/2010/main" val="1330175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7086600" cy="1252728"/>
          </a:xfrm>
        </p:spPr>
        <p:txBody>
          <a:bodyPr>
            <a:normAutofit fontScale="90000"/>
          </a:bodyPr>
          <a:lstStyle/>
          <a:p>
            <a:r>
              <a:rPr lang="en-US" dirty="0"/>
              <a:t>Bowie Points of Pride </a:t>
            </a:r>
            <a:r>
              <a:rPr lang="en-US" dirty="0">
                <a:solidFill>
                  <a:schemeClr val="bg1"/>
                </a:solidFill>
              </a:rPr>
              <a:t>Brochure</a:t>
            </a:r>
          </a:p>
        </p:txBody>
      </p:sp>
      <p:pic>
        <p:nvPicPr>
          <p:cNvPr id="3" name="Picture 2"/>
          <p:cNvPicPr>
            <a:picLocks noChangeAspect="1"/>
          </p:cNvPicPr>
          <p:nvPr/>
        </p:nvPicPr>
        <p:blipFill>
          <a:blip r:embed="rId3"/>
          <a:stretch>
            <a:fillRect/>
          </a:stretch>
        </p:blipFill>
        <p:spPr>
          <a:xfrm>
            <a:off x="533400" y="1551508"/>
            <a:ext cx="8153400" cy="5291252"/>
          </a:xfrm>
          <a:prstGeom prst="rect">
            <a:avLst/>
          </a:prstGeom>
        </p:spPr>
      </p:pic>
      <p:sp>
        <p:nvSpPr>
          <p:cNvPr id="5" name="Slide Number Placeholder 4"/>
          <p:cNvSpPr>
            <a:spLocks noGrp="1"/>
          </p:cNvSpPr>
          <p:nvPr>
            <p:ph type="sldNum" sz="quarter" idx="12"/>
          </p:nvPr>
        </p:nvSpPr>
        <p:spPr/>
        <p:txBody>
          <a:bodyPr/>
          <a:lstStyle/>
          <a:p>
            <a:fld id="{07ED158E-8ED2-4F41-8B5A-0E284FB0BA67}" type="slidenum">
              <a:rPr lang="en-US" smtClean="0"/>
              <a:pPr/>
              <a:t>46</a:t>
            </a:fld>
            <a:endParaRPr lang="en-US"/>
          </a:p>
        </p:txBody>
      </p:sp>
    </p:spTree>
    <p:extLst>
      <p:ext uri="{BB962C8B-B14F-4D97-AF65-F5344CB8AC3E}">
        <p14:creationId xmlns:p14="http://schemas.microsoft.com/office/powerpoint/2010/main" val="3369917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371600"/>
            <a:ext cx="9144000" cy="5486400"/>
          </a:xfrm>
          <a:prstGeom prst="rect">
            <a:avLst/>
          </a:prstGeom>
        </p:spPr>
      </p:pic>
      <p:sp>
        <p:nvSpPr>
          <p:cNvPr id="2" name="Title 1"/>
          <p:cNvSpPr>
            <a:spLocks noGrp="1"/>
          </p:cNvSpPr>
          <p:nvPr>
            <p:ph type="title"/>
          </p:nvPr>
        </p:nvSpPr>
        <p:spPr>
          <a:xfrm>
            <a:off x="2667000" y="76200"/>
            <a:ext cx="4038600" cy="1252728"/>
          </a:xfrm>
        </p:spPr>
        <p:txBody>
          <a:bodyPr/>
          <a:lstStyle/>
          <a:p>
            <a:r>
              <a:rPr lang="en-US" dirty="0"/>
              <a:t>Campus Map</a:t>
            </a:r>
          </a:p>
        </p:txBody>
      </p:sp>
      <p:sp>
        <p:nvSpPr>
          <p:cNvPr id="6" name="Rectangle 5"/>
          <p:cNvSpPr/>
          <p:nvPr/>
        </p:nvSpPr>
        <p:spPr>
          <a:xfrm>
            <a:off x="3200400" y="5562600"/>
            <a:ext cx="533400" cy="457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10" name="Rectangle 9"/>
          <p:cNvSpPr/>
          <p:nvPr/>
        </p:nvSpPr>
        <p:spPr>
          <a:xfrm>
            <a:off x="3886200" y="4800600"/>
            <a:ext cx="533400" cy="6096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13" name="Rectangle 12"/>
          <p:cNvSpPr/>
          <p:nvPr/>
        </p:nvSpPr>
        <p:spPr>
          <a:xfrm>
            <a:off x="7620000" y="3505200"/>
            <a:ext cx="1371600" cy="457200"/>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14" name="Rectangle 13"/>
          <p:cNvSpPr/>
          <p:nvPr/>
        </p:nvSpPr>
        <p:spPr>
          <a:xfrm>
            <a:off x="7620000" y="4267200"/>
            <a:ext cx="1371600" cy="533400"/>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07ED158E-8ED2-4F41-8B5A-0E284FB0BA67}" type="slidenum">
              <a:rPr lang="en-US" smtClean="0"/>
              <a:pPr/>
              <a:t>47</a:t>
            </a:fld>
            <a:endParaRPr lang="en-US"/>
          </a:p>
        </p:txBody>
      </p:sp>
    </p:spTree>
    <p:extLst>
      <p:ext uri="{BB962C8B-B14F-4D97-AF65-F5344CB8AC3E}">
        <p14:creationId xmlns:p14="http://schemas.microsoft.com/office/powerpoint/2010/main" val="10113991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7640" y="5181600"/>
            <a:ext cx="1646360" cy="16002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44" y="1143000"/>
            <a:ext cx="3124200" cy="3124200"/>
          </a:xfrm>
          <a:prstGeom prst="rect">
            <a:avLst/>
          </a:prstGeom>
        </p:spPr>
      </p:pic>
      <p:sp>
        <p:nvSpPr>
          <p:cNvPr id="2" name="Title 1"/>
          <p:cNvSpPr>
            <a:spLocks noGrp="1"/>
          </p:cNvSpPr>
          <p:nvPr>
            <p:ph type="title"/>
          </p:nvPr>
        </p:nvSpPr>
        <p:spPr>
          <a:xfrm>
            <a:off x="266700" y="16042"/>
            <a:ext cx="8610600" cy="1252728"/>
          </a:xfrm>
        </p:spPr>
        <p:txBody>
          <a:bodyPr>
            <a:normAutofit fontScale="90000"/>
          </a:bodyPr>
          <a:lstStyle/>
          <a:p>
            <a:pPr algn="ctr"/>
            <a:r>
              <a:rPr lang="en-US" dirty="0">
                <a:latin typeface="Myriad Pro" panose="020B0503030403020204" pitchFamily="34" charset="0"/>
              </a:rPr>
              <a:t>B.E.E.S. </a:t>
            </a:r>
            <a:r>
              <a:rPr lang="en-US" sz="3300" b="0" dirty="0">
                <a:latin typeface="Myriad Pro" panose="020B0503030403020204" pitchFamily="34" charset="0"/>
              </a:rPr>
              <a:t>(Bowie Electronic Emergency System)</a:t>
            </a:r>
          </a:p>
        </p:txBody>
      </p:sp>
      <p:sp>
        <p:nvSpPr>
          <p:cNvPr id="3" name="Content Placeholder 2"/>
          <p:cNvSpPr>
            <a:spLocks noGrp="1"/>
          </p:cNvSpPr>
          <p:nvPr>
            <p:ph idx="1"/>
          </p:nvPr>
        </p:nvSpPr>
        <p:spPr>
          <a:xfrm>
            <a:off x="3352864" y="2070869"/>
            <a:ext cx="5334000" cy="3101495"/>
          </a:xfrm>
        </p:spPr>
        <p:txBody>
          <a:bodyPr>
            <a:noAutofit/>
          </a:bodyPr>
          <a:lstStyle/>
          <a:p>
            <a:r>
              <a:rPr lang="en-US" sz="1600" dirty="0"/>
              <a:t>The </a:t>
            </a:r>
            <a:r>
              <a:rPr lang="en-US" sz="1600" b="1" dirty="0">
                <a:solidFill>
                  <a:schemeClr val="accent1">
                    <a:lumMod val="75000"/>
                  </a:schemeClr>
                </a:solidFill>
              </a:rPr>
              <a:t>Police </a:t>
            </a:r>
            <a:r>
              <a:rPr lang="en-US" sz="1600" dirty="0"/>
              <a:t>and</a:t>
            </a:r>
            <a:r>
              <a:rPr lang="en-US" sz="1600" b="1" dirty="0"/>
              <a:t> </a:t>
            </a:r>
            <a:r>
              <a:rPr lang="en-US" sz="1600" b="1" dirty="0">
                <a:solidFill>
                  <a:schemeClr val="accent1">
                    <a:lumMod val="75000"/>
                  </a:schemeClr>
                </a:solidFill>
              </a:rPr>
              <a:t>Department of Public Safety </a:t>
            </a:r>
            <a:r>
              <a:rPr lang="en-US" sz="1600" dirty="0"/>
              <a:t>encourages all employees to register with </a:t>
            </a:r>
            <a:r>
              <a:rPr lang="en-US" sz="1600" b="1" dirty="0">
                <a:solidFill>
                  <a:srgbClr val="FFC000"/>
                </a:solidFill>
              </a:rPr>
              <a:t>BEES</a:t>
            </a:r>
            <a:r>
              <a:rPr lang="en-US" sz="1600" b="1" dirty="0"/>
              <a:t> to enhance your awareness and add an extra layer of safety </a:t>
            </a:r>
          </a:p>
          <a:p>
            <a:endParaRPr lang="en-US" sz="1100" b="1" dirty="0"/>
          </a:p>
          <a:p>
            <a:r>
              <a:rPr lang="en-US" sz="1600" b="1" dirty="0"/>
              <a:t>BEES</a:t>
            </a:r>
            <a:r>
              <a:rPr lang="en-US" sz="1600" dirty="0"/>
              <a:t> is an </a:t>
            </a:r>
            <a:r>
              <a:rPr lang="en-US" sz="1600" u="sng" dirty="0">
                <a:solidFill>
                  <a:schemeClr val="accent1">
                    <a:lumMod val="75000"/>
                  </a:schemeClr>
                </a:solidFill>
              </a:rPr>
              <a:t>electronic alert system </a:t>
            </a:r>
            <a:r>
              <a:rPr lang="en-US" sz="1600" dirty="0"/>
              <a:t>that allows the university to </a:t>
            </a:r>
            <a:r>
              <a:rPr lang="en-US" sz="1600" i="1" dirty="0"/>
              <a:t>send instant alerts via text and email </a:t>
            </a:r>
            <a:r>
              <a:rPr lang="en-US" sz="1600" dirty="0"/>
              <a:t>advising of weather alerts, emergency or exigent occurrences which affect the campus community</a:t>
            </a:r>
            <a:endParaRPr lang="en-US" sz="1600" i="1" dirty="0"/>
          </a:p>
          <a:p>
            <a:endParaRPr lang="en-US" sz="1100" b="1" dirty="0"/>
          </a:p>
          <a:p>
            <a:r>
              <a:rPr lang="en-US" sz="1600" dirty="0"/>
              <a:t>Sign up to receive instant alerts </a:t>
            </a:r>
            <a:r>
              <a:rPr lang="en-US" sz="1600" i="1" dirty="0"/>
              <a:t>to stay safe during inclement weather and other campus emergencies.</a:t>
            </a:r>
          </a:p>
          <a:p>
            <a:pPr marL="118872" indent="0">
              <a:buNone/>
            </a:pPr>
            <a:r>
              <a:rPr lang="en-US" sz="1800" dirty="0"/>
              <a:t/>
            </a:r>
            <a:br>
              <a:rPr lang="en-US" sz="1800" dirty="0"/>
            </a:br>
            <a:endParaRPr lang="en-US" sz="18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1973580"/>
            <a:ext cx="855134" cy="769620"/>
          </a:xfrm>
          <a:prstGeom prst="rect">
            <a:avLst/>
          </a:prstGeom>
        </p:spPr>
      </p:pic>
      <p:sp>
        <p:nvSpPr>
          <p:cNvPr id="7" name="Content Placeholder 2"/>
          <p:cNvSpPr txBox="1">
            <a:spLocks/>
          </p:cNvSpPr>
          <p:nvPr/>
        </p:nvSpPr>
        <p:spPr>
          <a:xfrm>
            <a:off x="381000" y="5509105"/>
            <a:ext cx="2674184" cy="835853"/>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buNone/>
            </a:pPr>
            <a:r>
              <a:rPr lang="en-US" sz="1400" b="1" i="1" dirty="0"/>
              <a:t>Contact: </a:t>
            </a:r>
            <a:r>
              <a:rPr lang="en-US" sz="1400" dirty="0" err="1"/>
              <a:t>Lavel</a:t>
            </a:r>
            <a:r>
              <a:rPr lang="en-US" sz="1400" dirty="0"/>
              <a:t> Jones, </a:t>
            </a:r>
          </a:p>
          <a:p>
            <a:pPr marL="118872" indent="0">
              <a:buFont typeface="Wingdings 2"/>
              <a:buNone/>
            </a:pPr>
            <a:r>
              <a:rPr lang="en-US" sz="1400" i="1" dirty="0"/>
              <a:t>Program Management Specialist,        </a:t>
            </a:r>
          </a:p>
          <a:p>
            <a:pPr marL="118872" indent="0">
              <a:buFont typeface="Wingdings 2"/>
              <a:buNone/>
            </a:pPr>
            <a:r>
              <a:rPr lang="en-US" sz="1400" i="1" dirty="0"/>
              <a:t>(301) 860-4050</a:t>
            </a:r>
          </a:p>
        </p:txBody>
      </p:sp>
      <p:sp>
        <p:nvSpPr>
          <p:cNvPr id="5" name="Slide Number Placeholder 4"/>
          <p:cNvSpPr>
            <a:spLocks noGrp="1"/>
          </p:cNvSpPr>
          <p:nvPr>
            <p:ph type="sldNum" sz="quarter" idx="12"/>
          </p:nvPr>
        </p:nvSpPr>
        <p:spPr/>
        <p:txBody>
          <a:bodyPr/>
          <a:lstStyle/>
          <a:p>
            <a:fld id="{07ED158E-8ED2-4F41-8B5A-0E284FB0BA67}" type="slidenum">
              <a:rPr lang="en-US" smtClean="0"/>
              <a:pPr/>
              <a:t>48</a:t>
            </a:fld>
            <a:endParaRPr lang="en-US"/>
          </a:p>
        </p:txBody>
      </p:sp>
    </p:spTree>
    <p:extLst>
      <p:ext uri="{BB962C8B-B14F-4D97-AF65-F5344CB8AC3E}">
        <p14:creationId xmlns:p14="http://schemas.microsoft.com/office/powerpoint/2010/main" val="24472985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4917"/>
            <a:ext cx="2921001" cy="2190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304800" y="152400"/>
            <a:ext cx="8763000" cy="1252728"/>
          </a:xfrm>
        </p:spPr>
        <p:txBody>
          <a:bodyPr>
            <a:normAutofit/>
          </a:bodyPr>
          <a:lstStyle/>
          <a:p>
            <a:pPr algn="ctr"/>
            <a:r>
              <a:rPr lang="en-US" sz="4000" dirty="0">
                <a:latin typeface="Myriad Pro" panose="020B0503030403020204" pitchFamily="34" charset="0"/>
              </a:rPr>
              <a:t>New Hire Checklist</a:t>
            </a:r>
            <a:endParaRPr lang="en-US" sz="4000" b="0" dirty="0">
              <a:latin typeface="Myriad Pro" panose="020B0503030403020204" pitchFamily="34" charset="0"/>
            </a:endParaRPr>
          </a:p>
        </p:txBody>
      </p:sp>
      <p:sp>
        <p:nvSpPr>
          <p:cNvPr id="3" name="Content Placeholder 2"/>
          <p:cNvSpPr>
            <a:spLocks noGrp="1"/>
          </p:cNvSpPr>
          <p:nvPr>
            <p:ph idx="1"/>
          </p:nvPr>
        </p:nvSpPr>
        <p:spPr>
          <a:xfrm>
            <a:off x="2152650" y="2184510"/>
            <a:ext cx="6991350" cy="3952547"/>
          </a:xfrm>
        </p:spPr>
        <p:txBody>
          <a:bodyPr>
            <a:normAutofit fontScale="77500" lnSpcReduction="20000"/>
          </a:bodyPr>
          <a:lstStyle/>
          <a:p>
            <a:r>
              <a:rPr lang="en-US" sz="2300" b="1" dirty="0"/>
              <a:t>Employee/Network ID </a:t>
            </a:r>
            <a:r>
              <a:rPr lang="en-US" sz="2000" i="1" dirty="0"/>
              <a:t>(provided today</a:t>
            </a:r>
            <a:r>
              <a:rPr lang="en-US" sz="2000" i="1" dirty="0" smtClean="0"/>
              <a:t>)</a:t>
            </a:r>
          </a:p>
          <a:p>
            <a:pPr marL="457200" lvl="1" indent="0">
              <a:buNone/>
            </a:pPr>
            <a:r>
              <a:rPr lang="en-US" sz="1700" dirty="0" smtClean="0"/>
              <a:t>Your EMPLID </a:t>
            </a:r>
            <a:r>
              <a:rPr lang="en-US" sz="1700" dirty="0"/>
              <a:t>provides access to your office computer and many web-based applications</a:t>
            </a:r>
            <a:r>
              <a:rPr lang="en-US" sz="1700" dirty="0" smtClean="0"/>
              <a:t>, and university services </a:t>
            </a:r>
            <a:r>
              <a:rPr lang="en-US" sz="1700" dirty="0"/>
              <a:t>including:</a:t>
            </a:r>
          </a:p>
          <a:p>
            <a:pPr lvl="1"/>
            <a:r>
              <a:rPr lang="en-US" sz="1700" dirty="0"/>
              <a:t>PeopleSoft </a:t>
            </a:r>
            <a:r>
              <a:rPr lang="en-US" sz="1700" dirty="0" smtClean="0"/>
              <a:t>(Bowie </a:t>
            </a:r>
            <a:r>
              <a:rPr lang="en-US" sz="1700" dirty="0"/>
              <a:t>Online Services)</a:t>
            </a:r>
          </a:p>
          <a:p>
            <a:pPr lvl="1"/>
            <a:r>
              <a:rPr lang="en-US" sz="1700" dirty="0" smtClean="0"/>
              <a:t>E-mail, Calendar, and contact management (Outlook</a:t>
            </a:r>
            <a:r>
              <a:rPr lang="en-US" sz="1700" dirty="0"/>
              <a:t>), OneDrive, SharePoint</a:t>
            </a:r>
          </a:p>
          <a:p>
            <a:pPr lvl="1"/>
            <a:r>
              <a:rPr lang="en-US" sz="1700" dirty="0"/>
              <a:t>Timesheets</a:t>
            </a:r>
          </a:p>
          <a:p>
            <a:pPr lvl="1"/>
            <a:r>
              <a:rPr lang="en-US" sz="1700" dirty="0" smtClean="0"/>
              <a:t>Blackboard (online learning system)</a:t>
            </a:r>
          </a:p>
          <a:p>
            <a:pPr lvl="1"/>
            <a:r>
              <a:rPr lang="en-US" sz="1700" dirty="0" smtClean="0"/>
              <a:t>Network file storage drives</a:t>
            </a:r>
            <a:endParaRPr lang="en-US" sz="1700" dirty="0"/>
          </a:p>
          <a:p>
            <a:pPr lvl="1"/>
            <a:endParaRPr lang="en-US" sz="1600" i="1" dirty="0"/>
          </a:p>
          <a:p>
            <a:r>
              <a:rPr lang="en-US" sz="2300" b="1" dirty="0"/>
              <a:t>Bowie card </a:t>
            </a:r>
            <a:r>
              <a:rPr lang="en-US" sz="2000" i="1" dirty="0"/>
              <a:t>(Bulldog Card Office – Student Center)</a:t>
            </a:r>
            <a:endParaRPr lang="en-US" sz="2300" i="1" dirty="0"/>
          </a:p>
          <a:p>
            <a:r>
              <a:rPr lang="en-US" sz="2300" b="1" dirty="0"/>
              <a:t>Email/Intranet use </a:t>
            </a:r>
            <a:r>
              <a:rPr lang="en-US" sz="2000" i="1" dirty="0"/>
              <a:t>(campus log-in, password)</a:t>
            </a:r>
            <a:endParaRPr lang="en-US" sz="2300" i="1" dirty="0"/>
          </a:p>
          <a:p>
            <a:pPr lvl="1">
              <a:buClrTx/>
            </a:pPr>
            <a:r>
              <a:rPr lang="en-US" sz="1900" dirty="0"/>
              <a:t>HR sends info to </a:t>
            </a:r>
            <a:r>
              <a:rPr lang="en-US" sz="1900" dirty="0" err="1"/>
              <a:t>DoIT</a:t>
            </a:r>
            <a:endParaRPr lang="en-US" sz="1900" dirty="0"/>
          </a:p>
          <a:p>
            <a:pPr lvl="1">
              <a:buClrTx/>
            </a:pPr>
            <a:r>
              <a:rPr lang="en-US" sz="1900" dirty="0"/>
              <a:t>Access is granted through your department</a:t>
            </a:r>
            <a:br>
              <a:rPr lang="en-US" sz="1900" dirty="0"/>
            </a:br>
            <a:endParaRPr lang="en-US" sz="1900" dirty="0"/>
          </a:p>
          <a:p>
            <a:r>
              <a:rPr lang="en-US" sz="2300" b="1" dirty="0"/>
              <a:t>Campus news </a:t>
            </a:r>
            <a:r>
              <a:rPr lang="en-US" sz="2000" i="1" dirty="0"/>
              <a:t>(Automatically enrolled)</a:t>
            </a:r>
          </a:p>
          <a:p>
            <a:pPr marL="925830" lvl="1" indent="-514350">
              <a:buClr>
                <a:schemeClr val="tx1"/>
              </a:buClr>
              <a:buFont typeface="Wingdings" panose="05000000000000000000" pitchFamily="2" charset="2"/>
              <a:buChar char="§"/>
            </a:pPr>
            <a:r>
              <a:rPr lang="en-US" sz="2200" dirty="0"/>
              <a:t>Broadcast emails</a:t>
            </a:r>
          </a:p>
          <a:p>
            <a:pPr marL="925830" lvl="1" indent="-514350">
              <a:buClr>
                <a:schemeClr val="tx1"/>
              </a:buClr>
              <a:buFont typeface="Wingdings" panose="05000000000000000000" pitchFamily="2" charset="2"/>
              <a:buChar char="§"/>
            </a:pPr>
            <a:r>
              <a:rPr lang="en-US" sz="2200" dirty="0"/>
              <a:t>BSYOU e-Newsletter</a:t>
            </a:r>
          </a:p>
          <a:p>
            <a:endParaRPr lang="en-US" dirty="0"/>
          </a:p>
        </p:txBody>
      </p:sp>
      <p:pic>
        <p:nvPicPr>
          <p:cNvPr id="4" name="Picture 3" descr="BSU-Logo_Yllw-Flame-Blk-Text.jpg"/>
          <p:cNvPicPr>
            <a:picLocks noChangeAspect="1"/>
          </p:cNvPicPr>
          <p:nvPr/>
        </p:nvPicPr>
        <p:blipFill>
          <a:blip r:embed="rId4" cstate="print"/>
          <a:stretch>
            <a:fillRect/>
          </a:stretch>
        </p:blipFill>
        <p:spPr>
          <a:xfrm>
            <a:off x="7315200" y="5667599"/>
            <a:ext cx="1200150" cy="1080135"/>
          </a:xfrm>
          <a:prstGeom prst="rect">
            <a:avLst/>
          </a:prstGeom>
        </p:spPr>
      </p:pic>
      <p:sp>
        <p:nvSpPr>
          <p:cNvPr id="7" name="Slide Number Placeholder 6"/>
          <p:cNvSpPr>
            <a:spLocks noGrp="1"/>
          </p:cNvSpPr>
          <p:nvPr>
            <p:ph type="sldNum" sz="quarter" idx="12"/>
          </p:nvPr>
        </p:nvSpPr>
        <p:spPr/>
        <p:txBody>
          <a:bodyPr/>
          <a:lstStyle/>
          <a:p>
            <a:fld id="{07ED158E-8ED2-4F41-8B5A-0E284FB0BA67}" type="slidenum">
              <a:rPr lang="en-US" smtClean="0"/>
              <a:pPr/>
              <a:t>49</a:t>
            </a:fld>
            <a:endParaRPr lang="en-US"/>
          </a:p>
        </p:txBody>
      </p:sp>
    </p:spTree>
    <p:extLst>
      <p:ext uri="{BB962C8B-B14F-4D97-AF65-F5344CB8AC3E}">
        <p14:creationId xmlns:p14="http://schemas.microsoft.com/office/powerpoint/2010/main" val="2464916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6934200" cy="1252728"/>
          </a:xfrm>
        </p:spPr>
        <p:txBody>
          <a:bodyPr>
            <a:normAutofit fontScale="90000"/>
          </a:bodyPr>
          <a:lstStyle/>
          <a:p>
            <a:pPr algn="ctr"/>
            <a:r>
              <a:rPr lang="en-US" dirty="0"/>
              <a:t>Maryland State Retirement and Pension System (MSRP)</a:t>
            </a:r>
          </a:p>
        </p:txBody>
      </p:sp>
      <p:sp>
        <p:nvSpPr>
          <p:cNvPr id="3" name="Content Placeholder 2"/>
          <p:cNvSpPr>
            <a:spLocks noGrp="1"/>
          </p:cNvSpPr>
          <p:nvPr>
            <p:ph idx="1"/>
          </p:nvPr>
        </p:nvSpPr>
        <p:spPr/>
        <p:txBody>
          <a:bodyPr>
            <a:normAutofit/>
          </a:bodyPr>
          <a:lstStyle/>
          <a:p>
            <a:r>
              <a:rPr lang="en-US" sz="2600" b="1" dirty="0"/>
              <a:t>Ordinary Disability Retirement</a:t>
            </a:r>
          </a:p>
          <a:p>
            <a:pPr>
              <a:buNone/>
            </a:pPr>
            <a:r>
              <a:rPr lang="en-US" sz="2600" dirty="0"/>
              <a:t>	-Must be permanently disabled and have 5 or more years of eligible service</a:t>
            </a:r>
          </a:p>
          <a:p>
            <a:pPr>
              <a:buNone/>
            </a:pPr>
            <a:endParaRPr lang="en-US" sz="2600" dirty="0"/>
          </a:p>
          <a:p>
            <a:r>
              <a:rPr lang="en-US" sz="2600" b="1" dirty="0"/>
              <a:t>Accidental Disability Retirement</a:t>
            </a:r>
          </a:p>
          <a:p>
            <a:pPr lvl="1">
              <a:buNone/>
            </a:pPr>
            <a:r>
              <a:rPr lang="en-US" sz="2600" dirty="0"/>
              <a:t>-Must be permanently and totally disabled as a direct</a:t>
            </a:r>
          </a:p>
          <a:p>
            <a:pPr lvl="1">
              <a:buNone/>
            </a:pPr>
            <a:r>
              <a:rPr lang="en-US" sz="2600" dirty="0"/>
              <a:t>  result of a job related injury</a:t>
            </a:r>
          </a:p>
        </p:txBody>
      </p:sp>
      <p:pic>
        <p:nvPicPr>
          <p:cNvPr id="4" name="Picture 3" descr="BSU-Logo_Yllw-Flame-Blk-Text.jpg"/>
          <p:cNvPicPr>
            <a:picLocks noChangeAspect="1"/>
          </p:cNvPicPr>
          <p:nvPr/>
        </p:nvPicPr>
        <p:blipFill>
          <a:blip r:embed="rId3" cstate="print"/>
          <a:stretch>
            <a:fillRect/>
          </a:stretch>
        </p:blipFill>
        <p:spPr>
          <a:xfrm>
            <a:off x="7239000" y="5410200"/>
            <a:ext cx="1200150" cy="1080135"/>
          </a:xfrm>
          <a:prstGeom prst="rect">
            <a:avLst/>
          </a:prstGeom>
        </p:spPr>
      </p:pic>
    </p:spTree>
    <p:extLst>
      <p:ext uri="{BB962C8B-B14F-4D97-AF65-F5344CB8AC3E}">
        <p14:creationId xmlns:p14="http://schemas.microsoft.com/office/powerpoint/2010/main" val="29703172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763000" cy="1252728"/>
          </a:xfrm>
        </p:spPr>
        <p:txBody>
          <a:bodyPr>
            <a:normAutofit/>
          </a:bodyPr>
          <a:lstStyle/>
          <a:p>
            <a:pPr algn="ctr"/>
            <a:r>
              <a:rPr lang="en-US" sz="4000" dirty="0">
                <a:latin typeface="Myriad Pro" panose="020B0503030403020204" pitchFamily="34" charset="0"/>
              </a:rPr>
              <a:t>Quick Reference Guide</a:t>
            </a:r>
            <a:endParaRPr lang="en-US" sz="4000" b="0" dirty="0">
              <a:latin typeface="Myriad Pro" panose="020B0503030403020204" pitchFamily="34" charset="0"/>
            </a:endParaRPr>
          </a:p>
        </p:txBody>
      </p:sp>
      <p:sp>
        <p:nvSpPr>
          <p:cNvPr id="3" name="Content Placeholder 2"/>
          <p:cNvSpPr>
            <a:spLocks noGrp="1"/>
          </p:cNvSpPr>
          <p:nvPr>
            <p:ph idx="1"/>
          </p:nvPr>
        </p:nvSpPr>
        <p:spPr>
          <a:xfrm>
            <a:off x="1219200" y="1752600"/>
            <a:ext cx="7162800" cy="4581428"/>
          </a:xfrm>
        </p:spPr>
        <p:txBody>
          <a:bodyPr>
            <a:noAutofit/>
          </a:bodyPr>
          <a:lstStyle/>
          <a:p>
            <a:pPr marL="118872" indent="0">
              <a:buNone/>
            </a:pPr>
            <a:r>
              <a:rPr lang="en-US" sz="1200" b="1" dirty="0"/>
              <a:t>Parking: The Office of Public Safety </a:t>
            </a:r>
            <a:r>
              <a:rPr lang="en-US" sz="1200" dirty="0"/>
              <a:t>*o</a:t>
            </a:r>
            <a:r>
              <a:rPr lang="en-US" sz="1200" i="1" dirty="0"/>
              <a:t>perates 24 hours a day</a:t>
            </a:r>
            <a:r>
              <a:rPr lang="en-US" sz="1200" dirty="0"/>
              <a:t> 	</a:t>
            </a:r>
          </a:p>
          <a:p>
            <a:pPr marL="118872" indent="0">
              <a:buNone/>
            </a:pPr>
            <a:r>
              <a:rPr lang="en-US" sz="1200" dirty="0"/>
              <a:t>Campus Safety: 			</a:t>
            </a:r>
            <a:r>
              <a:rPr lang="en-US" sz="1200" dirty="0" err="1"/>
              <a:t>LaVel</a:t>
            </a:r>
            <a:r>
              <a:rPr lang="en-US" sz="1200" dirty="0"/>
              <a:t> Jones		2-4050</a:t>
            </a:r>
          </a:p>
          <a:p>
            <a:pPr marL="118872" indent="0">
              <a:buNone/>
            </a:pPr>
            <a:r>
              <a:rPr lang="en-US" sz="600" dirty="0"/>
              <a:t> </a:t>
            </a:r>
            <a:endParaRPr lang="en-US" sz="800" dirty="0"/>
          </a:p>
          <a:p>
            <a:pPr marL="118872" indent="0">
              <a:buNone/>
            </a:pPr>
            <a:r>
              <a:rPr lang="en-US" sz="1200" b="1" dirty="0"/>
              <a:t>Payroll: </a:t>
            </a:r>
            <a:br>
              <a:rPr lang="en-US" sz="1200" b="1" dirty="0"/>
            </a:br>
            <a:r>
              <a:rPr lang="en-US" sz="1200" dirty="0"/>
              <a:t>Web time 				Sandra Lockett	2-3483</a:t>
            </a:r>
            <a:br>
              <a:rPr lang="en-US" sz="1200" dirty="0"/>
            </a:br>
            <a:endParaRPr lang="en-US" sz="600" dirty="0"/>
          </a:p>
          <a:p>
            <a:pPr marL="118872" indent="0">
              <a:buNone/>
            </a:pPr>
            <a:r>
              <a:rPr lang="en-US" sz="1200" b="1" dirty="0"/>
              <a:t>Equity Compliance:</a:t>
            </a:r>
            <a:r>
              <a:rPr lang="en-US" sz="1200" dirty="0"/>
              <a:t>	</a:t>
            </a:r>
          </a:p>
          <a:p>
            <a:pPr marL="118872" indent="0">
              <a:buNone/>
            </a:pPr>
            <a:r>
              <a:rPr lang="en-US" sz="1200" dirty="0"/>
              <a:t>Sexual Harassment/Title IX: 		Adonna Green 	2-3442</a:t>
            </a:r>
            <a:br>
              <a:rPr lang="en-US" sz="1200" dirty="0"/>
            </a:br>
            <a:r>
              <a:rPr lang="en-US" sz="1200" dirty="0"/>
              <a:t>	</a:t>
            </a:r>
          </a:p>
          <a:p>
            <a:pPr marL="118872" indent="0">
              <a:buNone/>
            </a:pPr>
            <a:r>
              <a:rPr lang="en-US" sz="1200" b="1" dirty="0"/>
              <a:t>Labor &amp; Employee Relations: </a:t>
            </a:r>
            <a:r>
              <a:rPr lang="en-US" sz="1200" dirty="0"/>
              <a:t>		Robert Enderle 	2-3459</a:t>
            </a:r>
            <a:br>
              <a:rPr lang="en-US" sz="1200" dirty="0"/>
            </a:br>
            <a:r>
              <a:rPr lang="en-US" sz="1200" dirty="0"/>
              <a:t/>
            </a:r>
            <a:br>
              <a:rPr lang="en-US" sz="1200" dirty="0"/>
            </a:br>
            <a:endParaRPr lang="en-US" sz="600" dirty="0"/>
          </a:p>
          <a:p>
            <a:pPr marL="118872" indent="0">
              <a:buNone/>
            </a:pPr>
            <a:r>
              <a:rPr lang="en-US" sz="1200" b="1" dirty="0"/>
              <a:t>Department of Information Technology (</a:t>
            </a:r>
            <a:r>
              <a:rPr lang="en-US" sz="1200" b="1" dirty="0" err="1"/>
              <a:t>DoIT</a:t>
            </a:r>
            <a:r>
              <a:rPr lang="en-US" sz="1200" b="1" dirty="0"/>
              <a:t>): 	</a:t>
            </a:r>
            <a:r>
              <a:rPr lang="en-US" sz="1200" u="sng" dirty="0" smtClean="0">
                <a:hlinkClick r:id="rId3"/>
              </a:rPr>
              <a:t>helpdesk@bowiestate.edu</a:t>
            </a:r>
            <a:r>
              <a:rPr lang="en-US" sz="1200" dirty="0" smtClean="0"/>
              <a:t> </a:t>
            </a:r>
            <a:r>
              <a:rPr lang="en-US" sz="1200" dirty="0"/>
              <a:t>	</a:t>
            </a:r>
            <a:r>
              <a:rPr lang="en-US" sz="1200" dirty="0" smtClean="0"/>
              <a:t>2-4357</a:t>
            </a:r>
            <a:endParaRPr lang="en-US" sz="1200" dirty="0"/>
          </a:p>
          <a:p>
            <a:pPr marL="118872" indent="0">
              <a:buNone/>
            </a:pPr>
            <a:r>
              <a:rPr lang="en-US" sz="1200" dirty="0"/>
              <a:t>Help Desk</a:t>
            </a:r>
            <a:br>
              <a:rPr lang="en-US" sz="1200" dirty="0"/>
            </a:br>
            <a:endParaRPr lang="en-US" sz="1200" dirty="0" smtClean="0"/>
          </a:p>
          <a:p>
            <a:pPr marL="118872" indent="0">
              <a:buNone/>
            </a:pPr>
            <a:endParaRPr lang="en-US" sz="600" dirty="0"/>
          </a:p>
          <a:p>
            <a:pPr marL="118872" indent="0">
              <a:buNone/>
            </a:pPr>
            <a:r>
              <a:rPr lang="en-US" sz="1200" b="1" dirty="0"/>
              <a:t>Telecommunication:  </a:t>
            </a:r>
            <a:r>
              <a:rPr lang="en-US" sz="1200" dirty="0"/>
              <a:t>				</a:t>
            </a:r>
          </a:p>
          <a:p>
            <a:pPr marL="118872" indent="0">
              <a:buNone/>
            </a:pPr>
            <a:r>
              <a:rPr lang="en-US" sz="1200" dirty="0"/>
              <a:t>Telephone:				</a:t>
            </a:r>
            <a:r>
              <a:rPr lang="en-US" sz="1200" dirty="0" err="1"/>
              <a:t>Alona</a:t>
            </a:r>
            <a:r>
              <a:rPr lang="en-US" sz="1200" dirty="0"/>
              <a:t> Turner		2-4106</a:t>
            </a:r>
            <a:br>
              <a:rPr lang="en-US" sz="1200" dirty="0"/>
            </a:br>
            <a:r>
              <a:rPr lang="en-US" sz="1200" dirty="0"/>
              <a:t/>
            </a:r>
            <a:br>
              <a:rPr lang="en-US" sz="1200" dirty="0"/>
            </a:br>
            <a:endParaRPr lang="en-US" sz="600" dirty="0"/>
          </a:p>
          <a:p>
            <a:pPr marL="118872" indent="0">
              <a:buNone/>
            </a:pPr>
            <a:r>
              <a:rPr lang="en-US" sz="1200" b="1" dirty="0"/>
              <a:t>Operational: </a:t>
            </a:r>
            <a:r>
              <a:rPr lang="en-US" sz="1200" dirty="0"/>
              <a:t>Conference Services, Procurement, Facilities Management, Student Center </a:t>
            </a:r>
            <a:r>
              <a:rPr lang="en-US" sz="1200" i="1" dirty="0"/>
              <a:t>(respectively)</a:t>
            </a:r>
            <a:br>
              <a:rPr lang="en-US" sz="1200" i="1" dirty="0"/>
            </a:br>
            <a:r>
              <a:rPr lang="en-US" sz="1200" b="1" dirty="0"/>
              <a:t/>
            </a:r>
            <a:br>
              <a:rPr lang="en-US" sz="1200" b="1" dirty="0"/>
            </a:br>
            <a:r>
              <a:rPr lang="en-US" sz="1200" dirty="0"/>
              <a:t>Booking a Conference Room: 		</a:t>
            </a:r>
            <a:r>
              <a:rPr lang="en-US" sz="1200" dirty="0" smtClean="0"/>
              <a:t>Annette Wedderburn</a:t>
            </a:r>
            <a:r>
              <a:rPr lang="en-US" sz="1200" dirty="0"/>
              <a:t>	</a:t>
            </a:r>
            <a:r>
              <a:rPr lang="en-US" sz="1200" dirty="0" smtClean="0"/>
              <a:t>2-3839</a:t>
            </a:r>
            <a:r>
              <a:rPr lang="en-US" sz="1200" dirty="0"/>
              <a:t/>
            </a:r>
            <a:br>
              <a:rPr lang="en-US" sz="1200" dirty="0"/>
            </a:br>
            <a:r>
              <a:rPr lang="en-US" sz="1200" dirty="0"/>
              <a:t>Using a BSU Vehicle 			Robert Chiles		2-4215</a:t>
            </a:r>
            <a:br>
              <a:rPr lang="en-US" sz="1200" dirty="0"/>
            </a:br>
            <a:r>
              <a:rPr lang="en-US" sz="1200" dirty="0"/>
              <a:t>Keys 				</a:t>
            </a:r>
            <a:r>
              <a:rPr lang="en-US" sz="1200" dirty="0" err="1" smtClean="0"/>
              <a:t>Facima</a:t>
            </a:r>
            <a:r>
              <a:rPr lang="en-US" sz="1200" dirty="0" smtClean="0"/>
              <a:t> </a:t>
            </a:r>
            <a:r>
              <a:rPr lang="en-US" sz="1200" dirty="0" err="1" smtClean="0"/>
              <a:t>Cardosogendreau</a:t>
            </a:r>
            <a:r>
              <a:rPr lang="en-US" sz="1200" dirty="0"/>
              <a:t>	</a:t>
            </a:r>
            <a:r>
              <a:rPr lang="en-US" sz="1200" dirty="0" smtClean="0"/>
              <a:t>2-4190</a:t>
            </a:r>
            <a:r>
              <a:rPr lang="en-US" sz="1200" dirty="0"/>
              <a:t/>
            </a:r>
            <a:br>
              <a:rPr lang="en-US" sz="1200" dirty="0"/>
            </a:br>
            <a:r>
              <a:rPr lang="en-US" sz="1200" dirty="0"/>
              <a:t>Bulldog Card 			Jatina Cooke		</a:t>
            </a:r>
            <a:r>
              <a:rPr lang="en-US" sz="1200" dirty="0" smtClean="0"/>
              <a:t>2-3793</a:t>
            </a:r>
          </a:p>
          <a:p>
            <a:pPr marL="118872" indent="0">
              <a:buNone/>
            </a:pPr>
            <a:r>
              <a:rPr lang="en-US" sz="1200" dirty="0" smtClean="0"/>
              <a:t>Bookstore				Joshua Gunn		2-4350</a:t>
            </a:r>
            <a:endParaRPr lang="en-US" sz="1200" dirty="0"/>
          </a:p>
        </p:txBody>
      </p:sp>
      <p:sp>
        <p:nvSpPr>
          <p:cNvPr id="5" name="Slide Number Placeholder 4"/>
          <p:cNvSpPr>
            <a:spLocks noGrp="1"/>
          </p:cNvSpPr>
          <p:nvPr>
            <p:ph type="sldNum" sz="quarter" idx="12"/>
          </p:nvPr>
        </p:nvSpPr>
        <p:spPr/>
        <p:txBody>
          <a:bodyPr/>
          <a:lstStyle/>
          <a:p>
            <a:fld id="{07ED158E-8ED2-4F41-8B5A-0E284FB0BA67}" type="slidenum">
              <a:rPr lang="en-US" smtClean="0"/>
              <a:pPr/>
              <a:t>50</a:t>
            </a:fld>
            <a:endParaRPr lang="en-US"/>
          </a:p>
        </p:txBody>
      </p:sp>
    </p:spTree>
    <p:extLst>
      <p:ext uri="{BB962C8B-B14F-4D97-AF65-F5344CB8AC3E}">
        <p14:creationId xmlns:p14="http://schemas.microsoft.com/office/powerpoint/2010/main" val="15817785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161"/>
            <a:ext cx="8001000" cy="1252728"/>
          </a:xfrm>
        </p:spPr>
        <p:txBody>
          <a:bodyPr>
            <a:normAutofit/>
          </a:bodyPr>
          <a:lstStyle/>
          <a:p>
            <a:pPr algn="ctr"/>
            <a:r>
              <a:rPr lang="en-US" sz="4000" dirty="0">
                <a:latin typeface="Myriad Pro" panose="020B0503030403020204" pitchFamily="34" charset="0"/>
              </a:rPr>
              <a:t>Bulldog Card</a:t>
            </a:r>
          </a:p>
        </p:txBody>
      </p:sp>
      <p:sp>
        <p:nvSpPr>
          <p:cNvPr id="3" name="Content Placeholder 2"/>
          <p:cNvSpPr>
            <a:spLocks noGrp="1"/>
          </p:cNvSpPr>
          <p:nvPr>
            <p:ph idx="1"/>
          </p:nvPr>
        </p:nvSpPr>
        <p:spPr>
          <a:xfrm>
            <a:off x="3810000" y="1976899"/>
            <a:ext cx="5257800" cy="4267200"/>
          </a:xfrm>
        </p:spPr>
        <p:txBody>
          <a:bodyPr vert="horz" lIns="54864" tIns="91440" rIns="91440" bIns="45720" rtlCol="0" anchor="t">
            <a:normAutofit/>
          </a:bodyPr>
          <a:lstStyle/>
          <a:p>
            <a:pPr marL="438785"/>
            <a:r>
              <a:rPr lang="en-US" sz="2300" dirty="0"/>
              <a:t>The Bowie State University </a:t>
            </a:r>
            <a:r>
              <a:rPr lang="en-US" sz="2300" b="1" dirty="0"/>
              <a:t>Bulldog Card </a:t>
            </a:r>
            <a:r>
              <a:rPr lang="en-US" sz="2300" dirty="0"/>
              <a:t>is the official </a:t>
            </a:r>
            <a:r>
              <a:rPr lang="en-US" sz="2300" b="1" dirty="0">
                <a:solidFill>
                  <a:schemeClr val="accent1">
                    <a:lumMod val="75000"/>
                  </a:schemeClr>
                </a:solidFill>
              </a:rPr>
              <a:t>campus identification card </a:t>
            </a:r>
            <a:r>
              <a:rPr lang="en-US" sz="2300" dirty="0"/>
              <a:t>for Faculty and Staff.</a:t>
            </a:r>
            <a:br>
              <a:rPr lang="en-US" sz="2300" dirty="0"/>
            </a:br>
            <a:endParaRPr lang="en-US" sz="2300" dirty="0"/>
          </a:p>
          <a:p>
            <a:pPr marL="438785"/>
            <a:r>
              <a:rPr lang="en-US" sz="2300" dirty="0"/>
              <a:t>It can be used to…</a:t>
            </a:r>
            <a:endParaRPr lang="en-US" sz="2300" i="1" dirty="0"/>
          </a:p>
          <a:p>
            <a:pPr marL="925830" lvl="1" indent="-514350">
              <a:buClrTx/>
              <a:buFont typeface="Wingdings" panose="05000000000000000000" pitchFamily="2" charset="2"/>
              <a:buChar char="§"/>
            </a:pPr>
            <a:r>
              <a:rPr lang="en-US" sz="2200" dirty="0"/>
              <a:t>Print/check-out library books</a:t>
            </a:r>
          </a:p>
          <a:p>
            <a:pPr marL="925830" lvl="1" indent="-514350">
              <a:buClrTx/>
              <a:buFont typeface="Wingdings" panose="05000000000000000000" pitchFamily="2" charset="2"/>
              <a:buChar char="§"/>
            </a:pPr>
            <a:r>
              <a:rPr lang="en-US" sz="2200" dirty="0"/>
              <a:t>Load money for use on campus</a:t>
            </a:r>
          </a:p>
          <a:p>
            <a:pPr marL="925830" lvl="1" indent="-514350">
              <a:buFont typeface="+mj-lt"/>
              <a:buAutoNum type="arabicPeriod"/>
            </a:pPr>
            <a:endParaRPr lang="en-US" sz="2200" dirty="0"/>
          </a:p>
          <a:p>
            <a:pPr marL="438785"/>
            <a:endParaRPr lang="en-US" dirty="0"/>
          </a:p>
        </p:txBody>
      </p:sp>
      <p:pic>
        <p:nvPicPr>
          <p:cNvPr id="4" name="Picture 3" descr="BSU-Logo_Yllw-Flame-Blk-Text.jpg"/>
          <p:cNvPicPr>
            <a:picLocks noChangeAspect="1"/>
          </p:cNvPicPr>
          <p:nvPr/>
        </p:nvPicPr>
        <p:blipFill>
          <a:blip r:embed="rId3" cstate="print"/>
          <a:stretch>
            <a:fillRect/>
          </a:stretch>
        </p:blipFill>
        <p:spPr>
          <a:xfrm>
            <a:off x="8153400" y="5905500"/>
            <a:ext cx="819150" cy="737235"/>
          </a:xfrm>
          <a:prstGeom prst="rect">
            <a:avLst/>
          </a:prstGeom>
        </p:spPr>
      </p:pic>
      <p:pic>
        <p:nvPicPr>
          <p:cNvPr id="7" name="Picture 2">
            <a:extLst>
              <a:ext uri="{FF2B5EF4-FFF2-40B4-BE49-F238E27FC236}">
                <a16:creationId xmlns:a16="http://schemas.microsoft.com/office/drawing/2014/main" id="{ADEDBD3A-63C3-4418-99F8-2ABA76CFDD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866207"/>
            <a:ext cx="2999872" cy="17099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20C632-2C91-46AA-BA6B-0BA7F82F660D}"/>
              </a:ext>
            </a:extLst>
          </p:cNvPr>
          <p:cNvSpPr txBox="1"/>
          <p:nvPr/>
        </p:nvSpPr>
        <p:spPr>
          <a:xfrm>
            <a:off x="533400" y="4093453"/>
            <a:ext cx="3715754"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a:ea typeface="+mn-ea"/>
                <a:cs typeface="+mn-cs"/>
              </a:rPr>
              <a:t>Contact: </a:t>
            </a:r>
            <a:r>
              <a:rPr kumimoji="0" lang="en-US" sz="1600" b="0" i="1" u="none" strike="noStrike" kern="1200" cap="none" spc="0" normalizeH="0" baseline="0" noProof="0" dirty="0">
                <a:ln>
                  <a:noFill/>
                </a:ln>
                <a:solidFill>
                  <a:prstClr val="black"/>
                </a:solidFill>
                <a:effectLst/>
                <a:uLnTx/>
                <a:uFillTx/>
                <a:latin typeface="Corbel"/>
                <a:ea typeface="+mn-ea"/>
                <a:cs typeface="+mn-cs"/>
              </a:rPr>
              <a:t>Auxiliary Services</a:t>
            </a:r>
            <a:br>
              <a:rPr kumimoji="0" lang="en-US" sz="1600" b="0" i="1" u="none" strike="noStrike" kern="1200" cap="none" spc="0" normalizeH="0" baseline="0" noProof="0" dirty="0">
                <a:ln>
                  <a:noFill/>
                </a:ln>
                <a:solidFill>
                  <a:prstClr val="black"/>
                </a:solidFill>
                <a:effectLst/>
                <a:uLnTx/>
                <a:uFillTx/>
                <a:latin typeface="Corbel"/>
                <a:ea typeface="+mn-ea"/>
                <a:cs typeface="+mn-cs"/>
              </a:rPr>
            </a:br>
            <a:r>
              <a:rPr kumimoji="0" lang="en-US" sz="1600" b="0" i="1" u="none" strike="noStrike" kern="1200" cap="none" spc="0" normalizeH="0" baseline="0" noProof="0" dirty="0">
                <a:ln>
                  <a:noFill/>
                </a:ln>
                <a:solidFill>
                  <a:prstClr val="black"/>
                </a:solidFill>
                <a:effectLst/>
                <a:uLnTx/>
                <a:uFillTx/>
                <a:latin typeface="Corbel"/>
                <a:ea typeface="+mn-ea"/>
                <a:cs typeface="+mn-cs"/>
              </a:rPr>
              <a:t>Jatina Cooke, Student Center Manager</a:t>
            </a:r>
            <a:br>
              <a:rPr kumimoji="0" lang="en-US" sz="1600" b="0" i="1" u="none" strike="noStrike" kern="1200" cap="none" spc="0" normalizeH="0" baseline="0" noProof="0" dirty="0">
                <a:ln>
                  <a:noFill/>
                </a:ln>
                <a:solidFill>
                  <a:prstClr val="black"/>
                </a:solidFill>
                <a:effectLst/>
                <a:uLnTx/>
                <a:uFillTx/>
                <a:latin typeface="Corbel"/>
                <a:ea typeface="+mn-ea"/>
                <a:cs typeface="+mn-cs"/>
              </a:rPr>
            </a:br>
            <a:r>
              <a:rPr kumimoji="0" lang="en-US" sz="1600" b="0" i="1" u="none" strike="noStrike" kern="1200" cap="none" spc="0" normalizeH="0" baseline="0" noProof="0" dirty="0">
                <a:ln>
                  <a:noFill/>
                </a:ln>
                <a:solidFill>
                  <a:prstClr val="black"/>
                </a:solidFill>
                <a:effectLst/>
                <a:uLnTx/>
                <a:uFillTx/>
                <a:latin typeface="Corbel"/>
                <a:ea typeface="+mn-ea"/>
                <a:cs typeface="+mn-cs"/>
              </a:rPr>
              <a:t>jcooke@bowiestate.edu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a:ea typeface="+mn-ea"/>
                <a:cs typeface="+mn-cs"/>
              </a:rPr>
              <a:t>Student Center, STE 1025</a:t>
            </a:r>
            <a:br>
              <a:rPr kumimoji="0" lang="en-US" sz="1600" b="0" i="0" u="none" strike="noStrike" kern="1200" cap="none" spc="0" normalizeH="0" baseline="0" noProof="0" dirty="0">
                <a:ln>
                  <a:noFill/>
                </a:ln>
                <a:solidFill>
                  <a:prstClr val="black"/>
                </a:solidFill>
                <a:effectLst/>
                <a:uLnTx/>
                <a:uFillTx/>
                <a:latin typeface="Corbel"/>
                <a:ea typeface="+mn-ea"/>
                <a:cs typeface="+mn-cs"/>
              </a:rPr>
            </a:br>
            <a:r>
              <a:rPr kumimoji="0" lang="en-US" sz="1400" b="0" i="1" u="none" strike="noStrike" kern="1200" cap="none" spc="0" normalizeH="0" baseline="0" noProof="0" dirty="0">
                <a:ln>
                  <a:noFill/>
                </a:ln>
                <a:solidFill>
                  <a:prstClr val="black"/>
                </a:solidFill>
                <a:effectLst/>
                <a:uLnTx/>
                <a:uFillTx/>
                <a:latin typeface="Corbel"/>
                <a:ea typeface="+mn-ea"/>
                <a:cs typeface="+mn-cs"/>
              </a:rPr>
              <a:t>(#20 on the map)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orbel"/>
                <a:ea typeface="+mn-ea"/>
                <a:cs typeface="+mn-cs"/>
              </a:rPr>
              <a:t>(301) 860-3792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orbel"/>
                <a:ea typeface="+mn-ea"/>
                <a:cs typeface="+mn-cs"/>
              </a:rPr>
              <a:t>bulldogcard@bowiestate.edu</a:t>
            </a:r>
            <a:endParaRPr kumimoji="0" lang="en-US" sz="1600" b="0" i="1" u="none" strike="noStrike" kern="1200" cap="none" spc="0" normalizeH="0" baseline="0" noProof="0" dirty="0">
              <a:ln>
                <a:noFill/>
              </a:ln>
              <a:solidFill>
                <a:prstClr val="black"/>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black"/>
              </a:solidFill>
              <a:effectLst/>
              <a:uLnTx/>
              <a:uFillTx/>
              <a:latin typeface="Corbel"/>
              <a:ea typeface="+mn-ea"/>
              <a:cs typeface="+mn-cs"/>
            </a:endParaRPr>
          </a:p>
        </p:txBody>
      </p:sp>
      <p:sp>
        <p:nvSpPr>
          <p:cNvPr id="6" name="Slide Number Placeholder 5"/>
          <p:cNvSpPr>
            <a:spLocks noGrp="1"/>
          </p:cNvSpPr>
          <p:nvPr>
            <p:ph type="sldNum" sz="quarter" idx="12"/>
          </p:nvPr>
        </p:nvSpPr>
        <p:spPr/>
        <p:txBody>
          <a:bodyPr/>
          <a:lstStyle/>
          <a:p>
            <a:fld id="{07ED158E-8ED2-4F41-8B5A-0E284FB0BA67}" type="slidenum">
              <a:rPr lang="en-US" smtClean="0"/>
              <a:pPr/>
              <a:t>51</a:t>
            </a:fld>
            <a:endParaRPr lang="en-US"/>
          </a:p>
        </p:txBody>
      </p:sp>
    </p:spTree>
    <p:extLst>
      <p:ext uri="{BB962C8B-B14F-4D97-AF65-F5344CB8AC3E}">
        <p14:creationId xmlns:p14="http://schemas.microsoft.com/office/powerpoint/2010/main" val="1184569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161"/>
            <a:ext cx="8001000" cy="1252728"/>
          </a:xfrm>
        </p:spPr>
        <p:txBody>
          <a:bodyPr>
            <a:normAutofit/>
          </a:bodyPr>
          <a:lstStyle/>
          <a:p>
            <a:pPr algn="ctr"/>
            <a:r>
              <a:rPr lang="en-US" sz="4000" dirty="0">
                <a:latin typeface="Myriad Pro" panose="020B0503030403020204" pitchFamily="34" charset="0"/>
              </a:rPr>
              <a:t>Bulldog Card</a:t>
            </a:r>
            <a:endParaRPr lang="en-US" sz="4000" b="0" i="1" dirty="0">
              <a:latin typeface="Myriad Pro" panose="020B0503030403020204" pitchFamily="34" charset="0"/>
            </a:endParaRPr>
          </a:p>
        </p:txBody>
      </p:sp>
      <p:sp>
        <p:nvSpPr>
          <p:cNvPr id="3" name="Content Placeholder 2"/>
          <p:cNvSpPr>
            <a:spLocks noGrp="1"/>
          </p:cNvSpPr>
          <p:nvPr>
            <p:ph idx="1"/>
          </p:nvPr>
        </p:nvSpPr>
        <p:spPr>
          <a:xfrm>
            <a:off x="3886200" y="1767642"/>
            <a:ext cx="5086350" cy="4349591"/>
          </a:xfrm>
        </p:spPr>
        <p:txBody>
          <a:bodyPr>
            <a:normAutofit fontScale="47500" lnSpcReduction="20000"/>
          </a:bodyPr>
          <a:lstStyle/>
          <a:p>
            <a:pPr marL="118872" indent="0">
              <a:buNone/>
            </a:pPr>
            <a:r>
              <a:rPr lang="en-US" sz="3800" b="1" dirty="0"/>
              <a:t>All faculty, staff and students are required to </a:t>
            </a:r>
            <a:r>
              <a:rPr lang="en-US" sz="3800" b="1" dirty="0">
                <a:solidFill>
                  <a:schemeClr val="accent1">
                    <a:lumMod val="75000"/>
                  </a:schemeClr>
                </a:solidFill>
              </a:rPr>
              <a:t>display</a:t>
            </a:r>
            <a:r>
              <a:rPr lang="en-US" sz="3800" b="1" dirty="0"/>
              <a:t> their BSU ID while on campus. </a:t>
            </a:r>
          </a:p>
          <a:p>
            <a:pPr marL="118872" indent="0">
              <a:buNone/>
            </a:pPr>
            <a:r>
              <a:rPr lang="en-US" b="1" dirty="0"/>
              <a:t> </a:t>
            </a:r>
          </a:p>
          <a:p>
            <a:pPr marL="118872" indent="0">
              <a:buNone/>
            </a:pPr>
            <a:endParaRPr lang="en-US" b="1" dirty="0"/>
          </a:p>
          <a:p>
            <a:pPr marL="118872" indent="0">
              <a:buNone/>
            </a:pPr>
            <a:r>
              <a:rPr lang="en-US" sz="3400" b="1" dirty="0"/>
              <a:t>The process to receive a BSU ID card:</a:t>
            </a:r>
          </a:p>
          <a:p>
            <a:pPr marL="118872" indent="0">
              <a:buNone/>
            </a:pPr>
            <a:endParaRPr lang="en-US" b="1" dirty="0"/>
          </a:p>
          <a:p>
            <a:pPr marL="633222" indent="-514350">
              <a:buFont typeface="+mj-lt"/>
              <a:buAutoNum type="arabicParenR"/>
            </a:pPr>
            <a:r>
              <a:rPr lang="en-US" dirty="0"/>
              <a:t>Email your headshot photo </a:t>
            </a:r>
            <a:r>
              <a:rPr lang="en-US" i="1" u="sng" dirty="0">
                <a:hlinkClick r:id="rId3"/>
              </a:rPr>
              <a:t>bulldogcard@bowiestate.edu</a:t>
            </a:r>
            <a:endParaRPr lang="en-US" i="1" dirty="0"/>
          </a:p>
          <a:p>
            <a:pPr marL="633222" indent="-514350">
              <a:buFont typeface="+mj-lt"/>
              <a:buAutoNum type="arabicParenR"/>
            </a:pPr>
            <a:endParaRPr lang="en-US" dirty="0"/>
          </a:p>
          <a:p>
            <a:pPr marL="633222" indent="-514350">
              <a:buFont typeface="+mj-lt"/>
              <a:buAutoNum type="arabicParenR"/>
            </a:pPr>
            <a:r>
              <a:rPr lang="en-US" dirty="0"/>
              <a:t>Submit a color photo </a:t>
            </a:r>
            <a:r>
              <a:rPr lang="en-US" sz="2900" i="1" dirty="0"/>
              <a:t>(taken within the last 6 months)</a:t>
            </a:r>
          </a:p>
          <a:p>
            <a:pPr marL="411480" lvl="1" indent="0">
              <a:buNone/>
            </a:pPr>
            <a:r>
              <a:rPr lang="en-US" sz="1100" i="1" dirty="0"/>
              <a:t> </a:t>
            </a:r>
          </a:p>
          <a:p>
            <a:pPr lvl="2">
              <a:buClrTx/>
            </a:pPr>
            <a:r>
              <a:rPr lang="en-US" sz="2500" dirty="0"/>
              <a:t>Use a clear image of your face. Do not use any filters </a:t>
            </a:r>
          </a:p>
          <a:p>
            <a:pPr lvl="2">
              <a:buClrTx/>
            </a:pPr>
            <a:r>
              <a:rPr lang="en-US" sz="2500" dirty="0"/>
              <a:t>Have someone else take your photo (</a:t>
            </a:r>
            <a:r>
              <a:rPr lang="en-US" sz="2500" i="1" dirty="0"/>
              <a:t>No selfies)</a:t>
            </a:r>
          </a:p>
          <a:p>
            <a:pPr lvl="2">
              <a:buClrTx/>
            </a:pPr>
            <a:r>
              <a:rPr lang="en-US" sz="2500" dirty="0"/>
              <a:t>Remove eyeglasses for your photo</a:t>
            </a:r>
          </a:p>
          <a:p>
            <a:pPr lvl="2">
              <a:buClrTx/>
            </a:pPr>
            <a:r>
              <a:rPr lang="en-US" sz="2500" dirty="0"/>
              <a:t>U</a:t>
            </a:r>
            <a:r>
              <a:rPr lang="en-US" dirty="0"/>
              <a:t>se a plain white or off-white background.</a:t>
            </a:r>
          </a:p>
          <a:p>
            <a:endParaRPr lang="en-US" dirty="0"/>
          </a:p>
          <a:p>
            <a:pPr marL="633222" indent="-514350">
              <a:buFont typeface="+mj-lt"/>
              <a:buAutoNum type="arabicParenR" startAt="3"/>
            </a:pPr>
            <a:r>
              <a:rPr lang="en-US" dirty="0"/>
              <a:t>You will receive an email once your BSU ID card is ready for pick-up from the Bulldog Card Box Office. </a:t>
            </a:r>
          </a:p>
          <a:p>
            <a:endParaRPr lang="en-US" dirty="0"/>
          </a:p>
          <a:p>
            <a:pPr marL="118872" indent="0">
              <a:buNone/>
            </a:pPr>
            <a:endParaRPr lang="en-US" dirty="0"/>
          </a:p>
          <a:p>
            <a:pPr marL="118872" indent="0">
              <a:buNone/>
            </a:pPr>
            <a:r>
              <a:rPr lang="en-US" dirty="0"/>
              <a:t>The office is located on the 1</a:t>
            </a:r>
            <a:r>
              <a:rPr lang="en-US" baseline="30000" dirty="0"/>
              <a:t>st</a:t>
            </a:r>
            <a:r>
              <a:rPr lang="en-US" dirty="0"/>
              <a:t> floor of the Student Center </a:t>
            </a:r>
          </a:p>
          <a:p>
            <a:pPr marL="118872" indent="0">
              <a:buNone/>
            </a:pPr>
            <a:r>
              <a:rPr lang="en-US" dirty="0"/>
              <a:t>Open from 8:30 am -4:30 pm, Monday - Friday. </a:t>
            </a:r>
          </a:p>
          <a:p>
            <a:pPr marL="925830" lvl="1" indent="-514350">
              <a:buFont typeface="+mj-lt"/>
              <a:buAutoNum type="arabicPeriod"/>
            </a:pPr>
            <a:endParaRPr lang="en-US" sz="2200" dirty="0"/>
          </a:p>
          <a:p>
            <a:endParaRPr lang="en-US" dirty="0"/>
          </a:p>
        </p:txBody>
      </p:sp>
      <p:pic>
        <p:nvPicPr>
          <p:cNvPr id="4" name="Picture 3" descr="BSU-Logo_Yllw-Flame-Blk-Text.jpg"/>
          <p:cNvPicPr>
            <a:picLocks noChangeAspect="1"/>
          </p:cNvPicPr>
          <p:nvPr/>
        </p:nvPicPr>
        <p:blipFill>
          <a:blip r:embed="rId4" cstate="print"/>
          <a:stretch>
            <a:fillRect/>
          </a:stretch>
        </p:blipFill>
        <p:spPr>
          <a:xfrm>
            <a:off x="8153400" y="5905500"/>
            <a:ext cx="819150" cy="737235"/>
          </a:xfrm>
          <a:prstGeom prst="rect">
            <a:avLst/>
          </a:prstGeom>
        </p:spPr>
      </p:pic>
      <p:sp>
        <p:nvSpPr>
          <p:cNvPr id="8" name="TextBox 7">
            <a:extLst>
              <a:ext uri="{FF2B5EF4-FFF2-40B4-BE49-F238E27FC236}">
                <a16:creationId xmlns:a16="http://schemas.microsoft.com/office/drawing/2014/main" id="{EF20C632-2C91-46AA-BA6B-0BA7F82F660D}"/>
              </a:ext>
            </a:extLst>
          </p:cNvPr>
          <p:cNvSpPr txBox="1"/>
          <p:nvPr/>
        </p:nvSpPr>
        <p:spPr>
          <a:xfrm>
            <a:off x="349541" y="4114800"/>
            <a:ext cx="3715754" cy="19697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rbel"/>
                <a:ea typeface="+mn-ea"/>
                <a:cs typeface="+mn-cs"/>
              </a:rPr>
              <a:t>Contact: </a:t>
            </a:r>
            <a:r>
              <a:rPr kumimoji="0" lang="en-US" sz="1400" b="0" i="1" u="none" strike="noStrike" kern="1200" cap="none" spc="0" normalizeH="0" baseline="0" noProof="0" dirty="0">
                <a:ln>
                  <a:noFill/>
                </a:ln>
                <a:solidFill>
                  <a:prstClr val="black"/>
                </a:solidFill>
                <a:effectLst/>
                <a:uLnTx/>
                <a:uFillTx/>
                <a:latin typeface="Corbel"/>
                <a:ea typeface="+mn-ea"/>
                <a:cs typeface="+mn-cs"/>
              </a:rPr>
              <a:t>Auxiliary Services</a:t>
            </a:r>
            <a:br>
              <a:rPr kumimoji="0" lang="en-US" sz="1400" b="0" i="1" u="none" strike="noStrike" kern="1200" cap="none" spc="0" normalizeH="0" baseline="0" noProof="0" dirty="0">
                <a:ln>
                  <a:noFill/>
                </a:ln>
                <a:solidFill>
                  <a:prstClr val="black"/>
                </a:solidFill>
                <a:effectLst/>
                <a:uLnTx/>
                <a:uFillTx/>
                <a:latin typeface="Corbel"/>
                <a:ea typeface="+mn-ea"/>
                <a:cs typeface="+mn-cs"/>
              </a:rPr>
            </a:br>
            <a:r>
              <a:rPr kumimoji="0" lang="en-US" sz="1400" b="0" i="1" u="none" strike="noStrike" kern="1200" cap="none" spc="0" normalizeH="0" baseline="0" noProof="0" dirty="0">
                <a:ln>
                  <a:noFill/>
                </a:ln>
                <a:solidFill>
                  <a:prstClr val="black"/>
                </a:solidFill>
                <a:effectLst/>
                <a:uLnTx/>
                <a:uFillTx/>
                <a:latin typeface="Corbel"/>
                <a:ea typeface="+mn-ea"/>
                <a:cs typeface="+mn-cs"/>
              </a:rPr>
              <a:t>Jatina Cooke, Student Center Manager</a:t>
            </a:r>
            <a:br>
              <a:rPr kumimoji="0" lang="en-US" sz="1400" b="0" i="1" u="none" strike="noStrike" kern="1200" cap="none" spc="0" normalizeH="0" baseline="0" noProof="0" dirty="0">
                <a:ln>
                  <a:noFill/>
                </a:ln>
                <a:solidFill>
                  <a:prstClr val="black"/>
                </a:solidFill>
                <a:effectLst/>
                <a:uLnTx/>
                <a:uFillTx/>
                <a:latin typeface="Corbel"/>
                <a:ea typeface="+mn-ea"/>
                <a:cs typeface="+mn-cs"/>
              </a:rPr>
            </a:br>
            <a:r>
              <a:rPr kumimoji="0" lang="en-US" sz="1400" b="0" i="1" u="none" strike="noStrike" kern="1200" cap="none" spc="0" normalizeH="0" baseline="0" noProof="0" dirty="0">
                <a:ln>
                  <a:noFill/>
                </a:ln>
                <a:solidFill>
                  <a:prstClr val="black"/>
                </a:solidFill>
                <a:effectLst/>
                <a:uLnTx/>
                <a:uFillTx/>
                <a:latin typeface="Corbel"/>
                <a:ea typeface="+mn-ea"/>
                <a:cs typeface="+mn-cs"/>
              </a:rPr>
              <a:t>jcooke@bowiestate.edu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a:ea typeface="+mn-ea"/>
                <a:cs typeface="+mn-cs"/>
              </a:rPr>
              <a:t>Student Center, STE 1025</a:t>
            </a:r>
            <a:br>
              <a:rPr kumimoji="0" lang="en-US" sz="1400" b="0" i="0" u="none" strike="noStrike" kern="1200" cap="none" spc="0" normalizeH="0" baseline="0" noProof="0" dirty="0">
                <a:ln>
                  <a:noFill/>
                </a:ln>
                <a:solidFill>
                  <a:prstClr val="black"/>
                </a:solidFill>
                <a:effectLst/>
                <a:uLnTx/>
                <a:uFillTx/>
                <a:latin typeface="Corbel"/>
                <a:ea typeface="+mn-ea"/>
                <a:cs typeface="+mn-cs"/>
              </a:rPr>
            </a:br>
            <a:r>
              <a:rPr kumimoji="0" lang="en-US" sz="1200" b="0" i="1" u="none" strike="noStrike" kern="1200" cap="none" spc="0" normalizeH="0" baseline="0" noProof="0" dirty="0">
                <a:ln>
                  <a:noFill/>
                </a:ln>
                <a:solidFill>
                  <a:prstClr val="black"/>
                </a:solidFill>
                <a:effectLst/>
                <a:uLnTx/>
                <a:uFillTx/>
                <a:latin typeface="Corbel"/>
                <a:ea typeface="+mn-ea"/>
                <a:cs typeface="+mn-cs"/>
              </a:rPr>
              <a:t>(#20 on the map)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orbel"/>
                <a:ea typeface="+mn-ea"/>
                <a:cs typeface="+mn-cs"/>
              </a:rPr>
              <a:t>(301) 860-3792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orbel"/>
                <a:ea typeface="+mn-ea"/>
                <a:cs typeface="+mn-cs"/>
              </a:rPr>
              <a:t>bulldogcard@bowiestate.edu</a:t>
            </a:r>
            <a:endParaRPr kumimoji="0" lang="en-US" sz="1400" b="0" i="1" u="none" strike="noStrike" kern="1200" cap="none" spc="0" normalizeH="0" baseline="0" noProof="0" dirty="0">
              <a:ln>
                <a:noFill/>
              </a:ln>
              <a:solidFill>
                <a:prstClr val="black"/>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black"/>
              </a:solidFill>
              <a:effectLst/>
              <a:uLnTx/>
              <a:uFillTx/>
              <a:latin typeface="Corbel"/>
              <a:ea typeface="+mn-ea"/>
              <a:cs typeface="+mn-cs"/>
            </a:endParaRPr>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5000" contrast="3000"/>
                    </a14:imgEffect>
                  </a14:imgLayer>
                </a14:imgProps>
              </a:ext>
              <a:ext uri="{28A0092B-C50C-407E-A947-70E740481C1C}">
                <a14:useLocalDpi xmlns:a14="http://schemas.microsoft.com/office/drawing/2010/main" val="0"/>
              </a:ext>
            </a:extLst>
          </a:blip>
          <a:srcRect l="7427" t="17569" r="5607" b="8641"/>
          <a:stretch/>
        </p:blipFill>
        <p:spPr>
          <a:xfrm>
            <a:off x="381000" y="1844685"/>
            <a:ext cx="3146861" cy="2002548"/>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2514599" y="3601230"/>
            <a:ext cx="1013261" cy="2087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07ED158E-8ED2-4F41-8B5A-0E284FB0BA67}" type="slidenum">
              <a:rPr lang="en-US" smtClean="0"/>
              <a:pPr/>
              <a:t>52</a:t>
            </a:fld>
            <a:endParaRPr lang="en-US"/>
          </a:p>
        </p:txBody>
      </p:sp>
    </p:spTree>
    <p:extLst>
      <p:ext uri="{BB962C8B-B14F-4D97-AF65-F5344CB8AC3E}">
        <p14:creationId xmlns:p14="http://schemas.microsoft.com/office/powerpoint/2010/main" val="42381785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229600" cy="1252728"/>
          </a:xfrm>
        </p:spPr>
        <p:txBody>
          <a:bodyPr>
            <a:normAutofit/>
          </a:bodyPr>
          <a:lstStyle/>
          <a:p>
            <a:pPr algn="ctr"/>
            <a:r>
              <a:rPr lang="en-US" dirty="0">
                <a:latin typeface="Myriad Pro" panose="020B0503030403020204" pitchFamily="34" charset="0"/>
              </a:rPr>
              <a:t>Required Training</a:t>
            </a:r>
            <a:endParaRPr lang="en-US" sz="3300" b="0" dirty="0">
              <a:latin typeface="Myriad Pro" panose="020B0503030403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99380153"/>
              </p:ext>
            </p:extLst>
          </p:nvPr>
        </p:nvGraphicFramePr>
        <p:xfrm>
          <a:off x="558784" y="2057400"/>
          <a:ext cx="8000999" cy="4005595"/>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3980387124"/>
                    </a:ext>
                  </a:extLst>
                </a:gridCol>
                <a:gridCol w="2057400">
                  <a:extLst>
                    <a:ext uri="{9D8B030D-6E8A-4147-A177-3AD203B41FA5}">
                      <a16:colId xmlns:a16="http://schemas.microsoft.com/office/drawing/2014/main" val="3617070992"/>
                    </a:ext>
                  </a:extLst>
                </a:gridCol>
                <a:gridCol w="2209800">
                  <a:extLst>
                    <a:ext uri="{9D8B030D-6E8A-4147-A177-3AD203B41FA5}">
                      <a16:colId xmlns:a16="http://schemas.microsoft.com/office/drawing/2014/main" val="1594450474"/>
                    </a:ext>
                  </a:extLst>
                </a:gridCol>
                <a:gridCol w="1219199">
                  <a:extLst>
                    <a:ext uri="{9D8B030D-6E8A-4147-A177-3AD203B41FA5}">
                      <a16:colId xmlns:a16="http://schemas.microsoft.com/office/drawing/2014/main" val="2763642135"/>
                    </a:ext>
                  </a:extLst>
                </a:gridCol>
              </a:tblGrid>
              <a:tr h="0">
                <a:tc>
                  <a:txBody>
                    <a:bodyPr/>
                    <a:lstStyle/>
                    <a:p>
                      <a:pPr marL="0" marR="0" algn="l">
                        <a:lnSpc>
                          <a:spcPct val="107000"/>
                        </a:lnSpc>
                        <a:spcBef>
                          <a:spcPts val="0"/>
                        </a:spcBef>
                        <a:spcAft>
                          <a:spcPts val="800"/>
                        </a:spcAft>
                      </a:pPr>
                      <a:r>
                        <a:rPr lang="en-US" sz="1400" dirty="0">
                          <a:effectLst/>
                        </a:rPr>
                        <a:t>Topic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tc>
                  <a:txBody>
                    <a:bodyPr/>
                    <a:lstStyle/>
                    <a:p>
                      <a:pPr marL="0" marR="0" algn="l">
                        <a:lnSpc>
                          <a:spcPct val="107000"/>
                        </a:lnSpc>
                        <a:spcBef>
                          <a:spcPts val="0"/>
                        </a:spcBef>
                        <a:spcAft>
                          <a:spcPts val="800"/>
                        </a:spcAft>
                      </a:pPr>
                      <a:r>
                        <a:rPr lang="en-US" sz="1400">
                          <a:effectLst/>
                        </a:rPr>
                        <a:t>Audience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gn="l">
                        <a:lnSpc>
                          <a:spcPct val="107000"/>
                        </a:lnSpc>
                        <a:spcBef>
                          <a:spcPts val="0"/>
                        </a:spcBef>
                        <a:spcAft>
                          <a:spcPts val="800"/>
                        </a:spcAft>
                      </a:pPr>
                      <a:r>
                        <a:rPr lang="en-US" sz="1400">
                          <a:effectLst/>
                        </a:rPr>
                        <a:t>Contact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tc>
                  <a:txBody>
                    <a:bodyPr/>
                    <a:lstStyle/>
                    <a:p>
                      <a:pPr marL="0" marR="0" algn="l">
                        <a:lnSpc>
                          <a:spcPct val="107000"/>
                        </a:lnSpc>
                        <a:spcBef>
                          <a:spcPts val="0"/>
                        </a:spcBef>
                        <a:spcAft>
                          <a:spcPts val="800"/>
                        </a:spcAft>
                      </a:pPr>
                      <a:r>
                        <a:rPr lang="en-US" sz="1400" dirty="0">
                          <a:effectLst/>
                        </a:rPr>
                        <a:t>Timeline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extLst>
                  <a:ext uri="{0D108BD9-81ED-4DB2-BD59-A6C34878D82A}">
                    <a16:rowId xmlns:a16="http://schemas.microsoft.com/office/drawing/2014/main" val="3333819231"/>
                  </a:ext>
                </a:extLst>
              </a:tr>
              <a:tr h="367255">
                <a:tc>
                  <a:txBody>
                    <a:bodyPr/>
                    <a:lstStyle/>
                    <a:p>
                      <a:pPr marL="0" marR="0" algn="l">
                        <a:lnSpc>
                          <a:spcPct val="107000"/>
                        </a:lnSpc>
                        <a:spcBef>
                          <a:spcPts val="0"/>
                        </a:spcBef>
                        <a:spcAft>
                          <a:spcPts val="800"/>
                        </a:spcAft>
                      </a:pPr>
                      <a:r>
                        <a:rPr lang="en-US" sz="1000" b="1" dirty="0">
                          <a:effectLst/>
                        </a:rPr>
                        <a:t>Financial Disclosure Report (completed and submitted)</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tc>
                  <a:txBody>
                    <a:bodyPr/>
                    <a:lstStyle/>
                    <a:p>
                      <a:pPr marL="0" marR="0" algn="l">
                        <a:lnSpc>
                          <a:spcPct val="107000"/>
                        </a:lnSpc>
                        <a:spcBef>
                          <a:spcPts val="0"/>
                        </a:spcBef>
                        <a:spcAft>
                          <a:spcPts val="800"/>
                        </a:spcAft>
                      </a:pPr>
                      <a:r>
                        <a:rPr lang="en-US" sz="1000">
                          <a:effectLst/>
                        </a:rPr>
                        <a:t>Directors and above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gn="l">
                        <a:lnSpc>
                          <a:spcPct val="107000"/>
                        </a:lnSpc>
                        <a:spcBef>
                          <a:spcPts val="0"/>
                        </a:spcBef>
                        <a:spcAft>
                          <a:spcPts val="800"/>
                        </a:spcAft>
                      </a:pPr>
                      <a:r>
                        <a:rPr lang="en-US" sz="900" dirty="0" smtClean="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tc>
                  <a:txBody>
                    <a:bodyPr/>
                    <a:lstStyle/>
                    <a:p>
                      <a:pPr marL="0" marR="0" algn="l">
                        <a:lnSpc>
                          <a:spcPct val="107000"/>
                        </a:lnSpc>
                        <a:spcBef>
                          <a:spcPts val="0"/>
                        </a:spcBef>
                        <a:spcAft>
                          <a:spcPts val="800"/>
                        </a:spcAft>
                      </a:pPr>
                      <a:r>
                        <a:rPr lang="en-US" sz="1000" dirty="0">
                          <a:effectLst/>
                        </a:rPr>
                        <a:t>By April of each year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extLst>
                  <a:ext uri="{0D108BD9-81ED-4DB2-BD59-A6C34878D82A}">
                    <a16:rowId xmlns:a16="http://schemas.microsoft.com/office/drawing/2014/main" val="2474680100"/>
                  </a:ext>
                </a:extLst>
              </a:tr>
              <a:tr h="367255">
                <a:tc>
                  <a:txBody>
                    <a:bodyPr/>
                    <a:lstStyle/>
                    <a:p>
                      <a:pPr marL="0" marR="0" algn="l">
                        <a:lnSpc>
                          <a:spcPct val="107000"/>
                        </a:lnSpc>
                        <a:spcBef>
                          <a:spcPts val="0"/>
                        </a:spcBef>
                        <a:spcAft>
                          <a:spcPts val="800"/>
                        </a:spcAft>
                      </a:pPr>
                      <a:r>
                        <a:rPr lang="en-US" sz="1000" b="1" dirty="0">
                          <a:effectLst/>
                        </a:rPr>
                        <a:t>Maryland Public Ethics Law</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tc>
                  <a:txBody>
                    <a:bodyPr/>
                    <a:lstStyle/>
                    <a:p>
                      <a:pPr marL="0" marR="0" algn="l">
                        <a:lnSpc>
                          <a:spcPct val="107000"/>
                        </a:lnSpc>
                        <a:spcBef>
                          <a:spcPts val="0"/>
                        </a:spcBef>
                        <a:spcAft>
                          <a:spcPts val="800"/>
                        </a:spcAft>
                      </a:pPr>
                      <a:r>
                        <a:rPr lang="en-US" sz="1000" dirty="0">
                          <a:effectLst/>
                        </a:rPr>
                        <a:t>Public </a:t>
                      </a:r>
                      <a:r>
                        <a:rPr lang="en-US" sz="1000" dirty="0" smtClean="0">
                          <a:effectLst/>
                        </a:rPr>
                        <a:t>Steward</a:t>
                      </a:r>
                      <a:br>
                        <a:rPr lang="en-US" sz="1000" dirty="0" smtClean="0">
                          <a:effectLst/>
                        </a:rPr>
                      </a:br>
                      <a:r>
                        <a:rPr lang="en-US" sz="1000" dirty="0" smtClean="0">
                          <a:effectLst/>
                        </a:rPr>
                        <a:t>(</a:t>
                      </a:r>
                      <a:r>
                        <a:rPr lang="en-US" sz="1000" dirty="0">
                          <a:effectLst/>
                        </a:rPr>
                        <a:t>VP, AVP, Directors…)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900" b="1" dirty="0">
                          <a:effectLst/>
                        </a:rPr>
                        <a:t>BSU-HR/State Ethics Commission </a:t>
                      </a:r>
                      <a:r>
                        <a:rPr lang="en-US" sz="900" dirty="0">
                          <a:effectLst/>
                        </a:rPr>
                        <a:t/>
                      </a:r>
                      <a:br>
                        <a:rPr lang="en-US" sz="900" dirty="0">
                          <a:effectLst/>
                        </a:rPr>
                      </a:br>
                      <a:r>
                        <a:rPr lang="en-US" sz="900" dirty="0">
                          <a:effectLst/>
                        </a:rPr>
                        <a:t>Mary Ogan, </a:t>
                      </a:r>
                      <a:r>
                        <a:rPr lang="en-US" sz="900" u="sng" dirty="0">
                          <a:effectLst/>
                          <a:hlinkClick r:id="rId3"/>
                        </a:rPr>
                        <a:t>mogan@bowiestate.edu</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tc>
                  <a:txBody>
                    <a:bodyPr/>
                    <a:lstStyle/>
                    <a:p>
                      <a:pPr marL="0" marR="0" algn="l">
                        <a:lnSpc>
                          <a:spcPct val="107000"/>
                        </a:lnSpc>
                        <a:spcBef>
                          <a:spcPts val="0"/>
                        </a:spcBef>
                        <a:spcAft>
                          <a:spcPts val="800"/>
                        </a:spcAft>
                      </a:pPr>
                      <a:r>
                        <a:rPr lang="en-US" sz="1000">
                          <a:effectLst/>
                        </a:rPr>
                        <a:t>6 months of hire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extLst>
                  <a:ext uri="{0D108BD9-81ED-4DB2-BD59-A6C34878D82A}">
                    <a16:rowId xmlns:a16="http://schemas.microsoft.com/office/drawing/2014/main" val="2835307872"/>
                  </a:ext>
                </a:extLst>
              </a:tr>
              <a:tr h="519269">
                <a:tc>
                  <a:txBody>
                    <a:bodyPr/>
                    <a:lstStyle/>
                    <a:p>
                      <a:pPr marL="0" marR="0" algn="l">
                        <a:lnSpc>
                          <a:spcPct val="107000"/>
                        </a:lnSpc>
                        <a:spcBef>
                          <a:spcPts val="0"/>
                        </a:spcBef>
                        <a:spcAft>
                          <a:spcPts val="800"/>
                        </a:spcAft>
                      </a:pPr>
                      <a:r>
                        <a:rPr lang="en-US" sz="1000" b="1" dirty="0">
                          <a:effectLst/>
                        </a:rPr>
                        <a:t>How to Conduct a Successful Performance Management Process, (PMP) Review</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tc>
                  <a:txBody>
                    <a:bodyPr/>
                    <a:lstStyle/>
                    <a:p>
                      <a:pPr marL="0" marR="0" algn="l">
                        <a:lnSpc>
                          <a:spcPct val="107000"/>
                        </a:lnSpc>
                        <a:spcBef>
                          <a:spcPts val="0"/>
                        </a:spcBef>
                        <a:spcAft>
                          <a:spcPts val="800"/>
                        </a:spcAft>
                      </a:pPr>
                      <a:r>
                        <a:rPr lang="en-US" sz="1000" dirty="0">
                          <a:effectLst/>
                        </a:rPr>
                        <a:t>Managers and Supervisors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900" dirty="0">
                          <a:effectLst/>
                        </a:rPr>
                        <a:t>Office of Human Resources</a:t>
                      </a:r>
                      <a:br>
                        <a:rPr lang="en-US" sz="900" dirty="0">
                          <a:effectLst/>
                        </a:rPr>
                      </a:br>
                      <a:r>
                        <a:rPr lang="en-US" sz="900" dirty="0">
                          <a:effectLst/>
                        </a:rPr>
                        <a:t>Mary Ogan, </a:t>
                      </a:r>
                      <a:r>
                        <a:rPr lang="en-US" sz="900" u="sng" dirty="0">
                          <a:effectLst/>
                          <a:hlinkClick r:id="rId3"/>
                        </a:rPr>
                        <a:t>mogan@bowiestate.edu</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tc>
                  <a:txBody>
                    <a:bodyPr/>
                    <a:lstStyle/>
                    <a:p>
                      <a:pPr marL="0" marR="0" algn="l">
                        <a:lnSpc>
                          <a:spcPct val="107000"/>
                        </a:lnSpc>
                        <a:spcBef>
                          <a:spcPts val="0"/>
                        </a:spcBef>
                        <a:spcAft>
                          <a:spcPts val="800"/>
                        </a:spcAft>
                      </a:pPr>
                      <a:r>
                        <a:rPr lang="en-US" sz="1000" dirty="0">
                          <a:effectLst/>
                        </a:rPr>
                        <a:t>Start of PMP cycle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extLst>
                  <a:ext uri="{0D108BD9-81ED-4DB2-BD59-A6C34878D82A}">
                    <a16:rowId xmlns:a16="http://schemas.microsoft.com/office/drawing/2014/main" val="2958376976"/>
                  </a:ext>
                </a:extLst>
              </a:tr>
              <a:tr h="367255">
                <a:tc>
                  <a:txBody>
                    <a:bodyPr/>
                    <a:lstStyle/>
                    <a:p>
                      <a:pPr marL="0" marR="0" algn="l">
                        <a:lnSpc>
                          <a:spcPct val="107000"/>
                        </a:lnSpc>
                        <a:spcBef>
                          <a:spcPts val="0"/>
                        </a:spcBef>
                        <a:spcAft>
                          <a:spcPts val="800"/>
                        </a:spcAft>
                      </a:pPr>
                      <a:r>
                        <a:rPr lang="en-US" sz="1000" b="1" dirty="0">
                          <a:effectLst/>
                        </a:rPr>
                        <a:t>Information Security Awareness</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tc>
                  <a:txBody>
                    <a:bodyPr/>
                    <a:lstStyle/>
                    <a:p>
                      <a:pPr marL="0" marR="0" algn="l">
                        <a:lnSpc>
                          <a:spcPct val="107000"/>
                        </a:lnSpc>
                        <a:spcBef>
                          <a:spcPts val="0"/>
                        </a:spcBef>
                        <a:spcAft>
                          <a:spcPts val="800"/>
                        </a:spcAft>
                      </a:pPr>
                      <a:r>
                        <a:rPr lang="en-US" sz="1000">
                          <a:effectLst/>
                        </a:rPr>
                        <a:t>All employees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gn="l">
                        <a:lnSpc>
                          <a:spcPct val="107000"/>
                        </a:lnSpc>
                        <a:spcBef>
                          <a:spcPts val="0"/>
                        </a:spcBef>
                        <a:spcAft>
                          <a:spcPts val="800"/>
                        </a:spcAft>
                      </a:pPr>
                      <a:r>
                        <a:rPr lang="en-US" sz="900">
                          <a:effectLst/>
                        </a:rPr>
                        <a:t>Division of Information Technology, (DoIT)</a:t>
                      </a:r>
                      <a:br>
                        <a:rPr lang="en-US" sz="900">
                          <a:effectLst/>
                        </a:rPr>
                      </a:br>
                      <a:r>
                        <a:rPr lang="en-US" sz="900" u="sng">
                          <a:effectLst/>
                          <a:hlinkClick r:id="rId4"/>
                        </a:rPr>
                        <a:t>helpdesk@bowiestate.edu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tc>
                  <a:txBody>
                    <a:bodyPr/>
                    <a:lstStyle/>
                    <a:p>
                      <a:pPr marL="0" marR="0" algn="l">
                        <a:lnSpc>
                          <a:spcPct val="107000"/>
                        </a:lnSpc>
                        <a:spcBef>
                          <a:spcPts val="0"/>
                        </a:spcBef>
                        <a:spcAft>
                          <a:spcPts val="800"/>
                        </a:spcAft>
                      </a:pPr>
                      <a:r>
                        <a:rPr lang="en-US" sz="1000">
                          <a:effectLst/>
                        </a:rPr>
                        <a:t>6 months of hire and  as requested by DoIT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extLst>
                  <a:ext uri="{0D108BD9-81ED-4DB2-BD59-A6C34878D82A}">
                    <a16:rowId xmlns:a16="http://schemas.microsoft.com/office/drawing/2014/main" val="2581788683"/>
                  </a:ext>
                </a:extLst>
              </a:tr>
              <a:tr h="519269">
                <a:tc>
                  <a:txBody>
                    <a:bodyPr/>
                    <a:lstStyle/>
                    <a:p>
                      <a:pPr marL="0" marR="0" algn="l">
                        <a:lnSpc>
                          <a:spcPct val="107000"/>
                        </a:lnSpc>
                        <a:spcBef>
                          <a:spcPts val="0"/>
                        </a:spcBef>
                        <a:spcAft>
                          <a:spcPts val="800"/>
                        </a:spcAft>
                      </a:pPr>
                      <a:r>
                        <a:rPr lang="en-US" sz="1000" b="1" dirty="0">
                          <a:effectLst/>
                        </a:rPr>
                        <a:t>New Employee Orientation</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tc>
                  <a:txBody>
                    <a:bodyPr/>
                    <a:lstStyle/>
                    <a:p>
                      <a:pPr marL="0" marR="0" algn="l">
                        <a:lnSpc>
                          <a:spcPct val="107000"/>
                        </a:lnSpc>
                        <a:spcBef>
                          <a:spcPts val="0"/>
                        </a:spcBef>
                        <a:spcAft>
                          <a:spcPts val="800"/>
                        </a:spcAft>
                      </a:pPr>
                      <a:r>
                        <a:rPr lang="en-US" sz="1000">
                          <a:effectLst/>
                        </a:rPr>
                        <a:t>All employees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gn="l">
                        <a:lnSpc>
                          <a:spcPct val="107000"/>
                        </a:lnSpc>
                        <a:spcBef>
                          <a:spcPts val="0"/>
                        </a:spcBef>
                        <a:spcAft>
                          <a:spcPts val="800"/>
                        </a:spcAft>
                      </a:pPr>
                      <a:r>
                        <a:rPr lang="en-US" sz="900" dirty="0">
                          <a:effectLst/>
                        </a:rPr>
                        <a:t>Office of Human Resources</a:t>
                      </a:r>
                      <a:br>
                        <a:rPr lang="en-US" sz="900" dirty="0">
                          <a:effectLst/>
                        </a:rPr>
                      </a:br>
                      <a:r>
                        <a:rPr lang="en-US" sz="900" dirty="0">
                          <a:effectLst/>
                        </a:rPr>
                        <a:t>Anjanette Evans. </a:t>
                      </a:r>
                      <a:r>
                        <a:rPr lang="en-US" sz="900" u="sng" dirty="0">
                          <a:effectLst/>
                          <a:hlinkClick r:id="rId5"/>
                        </a:rPr>
                        <a:t>aevans@bowiestate.edu</a:t>
                      </a:r>
                      <a:r>
                        <a:rPr lang="en-US" sz="900" dirty="0">
                          <a:effectLst/>
                        </a:rPr>
                        <a:t/>
                      </a:r>
                      <a:br>
                        <a:rPr lang="en-US" sz="900" dirty="0">
                          <a:effectLst/>
                        </a:rPr>
                      </a:br>
                      <a:r>
                        <a:rPr lang="en-US" sz="900" dirty="0">
                          <a:effectLst/>
                        </a:rPr>
                        <a:t>Mary Ogan, </a:t>
                      </a:r>
                      <a:r>
                        <a:rPr lang="en-US" sz="900" u="sng" dirty="0">
                          <a:effectLst/>
                          <a:hlinkClick r:id="rId3"/>
                        </a:rPr>
                        <a:t>mogan@bowiestate.edu</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tc>
                  <a:txBody>
                    <a:bodyPr/>
                    <a:lstStyle/>
                    <a:p>
                      <a:pPr marL="0" marR="0" algn="l">
                        <a:lnSpc>
                          <a:spcPct val="107000"/>
                        </a:lnSpc>
                        <a:spcBef>
                          <a:spcPts val="0"/>
                        </a:spcBef>
                        <a:spcAft>
                          <a:spcPts val="800"/>
                        </a:spcAft>
                      </a:pPr>
                      <a:r>
                        <a:rPr lang="en-US" sz="1000" dirty="0">
                          <a:effectLst/>
                        </a:rPr>
                        <a:t>1</a:t>
                      </a:r>
                      <a:r>
                        <a:rPr lang="en-US" sz="1000" baseline="30000" dirty="0">
                          <a:effectLst/>
                        </a:rPr>
                        <a:t>st</a:t>
                      </a:r>
                      <a:r>
                        <a:rPr lang="en-US" sz="1000" dirty="0">
                          <a:effectLst/>
                        </a:rPr>
                        <a:t> day of hire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extLst>
                  <a:ext uri="{0D108BD9-81ED-4DB2-BD59-A6C34878D82A}">
                    <a16:rowId xmlns:a16="http://schemas.microsoft.com/office/drawing/2014/main" val="3227826393"/>
                  </a:ext>
                </a:extLst>
              </a:tr>
              <a:tr h="608057">
                <a:tc>
                  <a:txBody>
                    <a:bodyPr/>
                    <a:lstStyle/>
                    <a:p>
                      <a:pPr marL="0" marR="0" algn="l">
                        <a:lnSpc>
                          <a:spcPct val="107000"/>
                        </a:lnSpc>
                        <a:spcBef>
                          <a:spcPts val="0"/>
                        </a:spcBef>
                        <a:spcAft>
                          <a:spcPts val="800"/>
                        </a:spcAft>
                      </a:pPr>
                      <a:r>
                        <a:rPr lang="en-US" sz="1000" b="1" dirty="0">
                          <a:effectLst/>
                        </a:rPr>
                        <a:t>Requisitions and Purchase Order Training</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tc>
                  <a:txBody>
                    <a:bodyPr/>
                    <a:lstStyle/>
                    <a:p>
                      <a:pPr marL="0" marR="0" algn="l">
                        <a:lnSpc>
                          <a:spcPct val="107000"/>
                        </a:lnSpc>
                        <a:spcBef>
                          <a:spcPts val="0"/>
                        </a:spcBef>
                        <a:spcAft>
                          <a:spcPts val="800"/>
                        </a:spcAft>
                      </a:pPr>
                      <a:r>
                        <a:rPr lang="en-US" sz="1000" dirty="0">
                          <a:effectLst/>
                        </a:rPr>
                        <a:t>Administrative Assistants, Clerical Staff, Staff Assistant and others as appropriate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gn="l">
                        <a:lnSpc>
                          <a:spcPct val="107000"/>
                        </a:lnSpc>
                        <a:spcBef>
                          <a:spcPts val="0"/>
                        </a:spcBef>
                        <a:spcAft>
                          <a:spcPts val="800"/>
                        </a:spcAft>
                      </a:pPr>
                      <a:r>
                        <a:rPr lang="en-US" sz="900" dirty="0">
                          <a:effectLst/>
                        </a:rPr>
                        <a:t>Office of Procurement</a:t>
                      </a:r>
                      <a:br>
                        <a:rPr lang="en-US" sz="900" dirty="0">
                          <a:effectLst/>
                        </a:rPr>
                      </a:br>
                      <a:r>
                        <a:rPr lang="en-US" sz="900" dirty="0" err="1" smtClean="0">
                          <a:effectLst/>
                        </a:rPr>
                        <a:t>Joi</a:t>
                      </a:r>
                      <a:r>
                        <a:rPr lang="en-US" sz="900" dirty="0" smtClean="0">
                          <a:effectLst/>
                        </a:rPr>
                        <a:t> </a:t>
                      </a:r>
                      <a:r>
                        <a:rPr lang="en-US" sz="900" dirty="0" err="1">
                          <a:effectLst/>
                        </a:rPr>
                        <a:t>Schumott</a:t>
                      </a:r>
                      <a:r>
                        <a:rPr lang="en-US" sz="900" dirty="0">
                          <a:effectLst/>
                        </a:rPr>
                        <a:t>, </a:t>
                      </a:r>
                      <a:r>
                        <a:rPr lang="en-US" sz="900" u="sng" dirty="0">
                          <a:effectLst/>
                          <a:hlinkClick r:id="rId6"/>
                        </a:rPr>
                        <a:t>jschumott@bowiestate.edu</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tc>
                  <a:txBody>
                    <a:bodyPr/>
                    <a:lstStyle/>
                    <a:p>
                      <a:pPr marL="0" marR="0" algn="l">
                        <a:lnSpc>
                          <a:spcPct val="107000"/>
                        </a:lnSpc>
                        <a:spcBef>
                          <a:spcPts val="0"/>
                        </a:spcBef>
                        <a:spcAft>
                          <a:spcPts val="800"/>
                        </a:spcAft>
                      </a:pPr>
                      <a:r>
                        <a:rPr lang="en-US" sz="1000" dirty="0">
                          <a:effectLst/>
                        </a:rPr>
                        <a:t>6 months of hire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extLst>
                  <a:ext uri="{0D108BD9-81ED-4DB2-BD59-A6C34878D82A}">
                    <a16:rowId xmlns:a16="http://schemas.microsoft.com/office/drawing/2014/main" val="2599255667"/>
                  </a:ext>
                </a:extLst>
              </a:tr>
              <a:tr h="367255">
                <a:tc>
                  <a:txBody>
                    <a:bodyPr/>
                    <a:lstStyle/>
                    <a:p>
                      <a:pPr marL="0" marR="0" algn="l">
                        <a:lnSpc>
                          <a:spcPct val="107000"/>
                        </a:lnSpc>
                        <a:spcBef>
                          <a:spcPts val="0"/>
                        </a:spcBef>
                        <a:spcAft>
                          <a:spcPts val="800"/>
                        </a:spcAft>
                      </a:pPr>
                      <a:r>
                        <a:rPr lang="en-US" sz="1000" b="1">
                          <a:effectLst/>
                        </a:rPr>
                        <a:t>Sexual Harassment in the Workplace</a:t>
                      </a:r>
                      <a:endParaRPr lang="en-US" sz="1000" b="1">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tc>
                  <a:txBody>
                    <a:bodyPr/>
                    <a:lstStyle/>
                    <a:p>
                      <a:pPr marL="0" marR="0" algn="l">
                        <a:lnSpc>
                          <a:spcPct val="107000"/>
                        </a:lnSpc>
                        <a:spcBef>
                          <a:spcPts val="0"/>
                        </a:spcBef>
                        <a:spcAft>
                          <a:spcPts val="800"/>
                        </a:spcAft>
                      </a:pPr>
                      <a:r>
                        <a:rPr lang="en-US" sz="1000" dirty="0">
                          <a:effectLst/>
                        </a:rPr>
                        <a:t>All employees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gn="l">
                        <a:lnSpc>
                          <a:spcPct val="107000"/>
                        </a:lnSpc>
                        <a:spcBef>
                          <a:spcPts val="0"/>
                        </a:spcBef>
                        <a:spcAft>
                          <a:spcPts val="800"/>
                        </a:spcAft>
                      </a:pPr>
                      <a:r>
                        <a:rPr lang="en-US" sz="900" dirty="0">
                          <a:effectLst/>
                        </a:rPr>
                        <a:t>Office of Equity Compliance</a:t>
                      </a:r>
                      <a:br>
                        <a:rPr lang="en-US" sz="900" dirty="0">
                          <a:effectLst/>
                        </a:rPr>
                      </a:br>
                      <a:r>
                        <a:rPr lang="en-US" sz="900" dirty="0" err="1">
                          <a:effectLst/>
                        </a:rPr>
                        <a:t>Adonna</a:t>
                      </a:r>
                      <a:r>
                        <a:rPr lang="en-US" sz="900" dirty="0">
                          <a:effectLst/>
                        </a:rPr>
                        <a:t> Green </a:t>
                      </a:r>
                      <a:r>
                        <a:rPr lang="en-US" sz="900" u="sng" dirty="0">
                          <a:effectLst/>
                          <a:hlinkClick r:id="rId7"/>
                        </a:rPr>
                        <a:t>agreen@bowiestate.edu</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tc>
                  <a:txBody>
                    <a:bodyPr/>
                    <a:lstStyle/>
                    <a:p>
                      <a:pPr marL="0" marR="0" algn="l">
                        <a:lnSpc>
                          <a:spcPct val="107000"/>
                        </a:lnSpc>
                        <a:spcBef>
                          <a:spcPts val="0"/>
                        </a:spcBef>
                        <a:spcAft>
                          <a:spcPts val="800"/>
                        </a:spcAft>
                      </a:pPr>
                      <a:r>
                        <a:rPr lang="en-US" sz="1000">
                          <a:effectLst/>
                        </a:rPr>
                        <a:t>6 months of hire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extLst>
                  <a:ext uri="{0D108BD9-81ED-4DB2-BD59-A6C34878D82A}">
                    <a16:rowId xmlns:a16="http://schemas.microsoft.com/office/drawing/2014/main" val="3337168674"/>
                  </a:ext>
                </a:extLst>
              </a:tr>
              <a:tr h="367255">
                <a:tc>
                  <a:txBody>
                    <a:bodyPr/>
                    <a:lstStyle/>
                    <a:p>
                      <a:pPr marL="0" marR="0" algn="l">
                        <a:lnSpc>
                          <a:spcPct val="107000"/>
                        </a:lnSpc>
                        <a:spcBef>
                          <a:spcPts val="0"/>
                        </a:spcBef>
                        <a:spcAft>
                          <a:spcPts val="800"/>
                        </a:spcAft>
                      </a:pPr>
                      <a:r>
                        <a:rPr lang="en-US" sz="1000" b="1" dirty="0">
                          <a:effectLst/>
                        </a:rPr>
                        <a:t>Supervisory Development</a:t>
                      </a:r>
                      <a:r>
                        <a:rPr lang="en-US" sz="1000" b="1" baseline="0" dirty="0">
                          <a:effectLst/>
                        </a:rPr>
                        <a:t> Seminar</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tc>
                  <a:txBody>
                    <a:bodyPr/>
                    <a:lstStyle/>
                    <a:p>
                      <a:pPr marL="0" marR="0" algn="l">
                        <a:lnSpc>
                          <a:spcPct val="107000"/>
                        </a:lnSpc>
                        <a:spcBef>
                          <a:spcPts val="0"/>
                        </a:spcBef>
                        <a:spcAft>
                          <a:spcPts val="800"/>
                        </a:spcAft>
                      </a:pPr>
                      <a:r>
                        <a:rPr lang="en-US" sz="1000">
                          <a:effectLst/>
                        </a:rPr>
                        <a:t>Managers and Supervisors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900" dirty="0">
                          <a:effectLst/>
                        </a:rPr>
                        <a:t>Office of Human Resources</a:t>
                      </a:r>
                      <a:br>
                        <a:rPr lang="en-US" sz="900" dirty="0">
                          <a:effectLst/>
                        </a:rPr>
                      </a:br>
                      <a:r>
                        <a:rPr lang="en-US" sz="900" dirty="0">
                          <a:effectLst/>
                        </a:rPr>
                        <a:t>Mary Ogan, </a:t>
                      </a:r>
                      <a:r>
                        <a:rPr lang="en-US" sz="900" u="sng" dirty="0">
                          <a:effectLst/>
                          <a:hlinkClick r:id="rId3"/>
                        </a:rPr>
                        <a:t>mogan@bowiestate.edu</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tc>
                  <a:txBody>
                    <a:bodyPr/>
                    <a:lstStyle/>
                    <a:p>
                      <a:pPr marL="0" marR="0" algn="l">
                        <a:lnSpc>
                          <a:spcPct val="107000"/>
                        </a:lnSpc>
                        <a:spcBef>
                          <a:spcPts val="0"/>
                        </a:spcBef>
                        <a:spcAft>
                          <a:spcPts val="800"/>
                        </a:spcAft>
                      </a:pPr>
                      <a:r>
                        <a:rPr lang="en-US" sz="1000" dirty="0">
                          <a:effectLst/>
                        </a:rPr>
                        <a:t>6 months of hire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71203" marR="71203" marT="35602" marB="35602" anchor="b"/>
                </a:tc>
                <a:extLst>
                  <a:ext uri="{0D108BD9-81ED-4DB2-BD59-A6C34878D82A}">
                    <a16:rowId xmlns:a16="http://schemas.microsoft.com/office/drawing/2014/main" val="510160681"/>
                  </a:ext>
                </a:extLst>
              </a:tr>
            </a:tbl>
          </a:graphicData>
        </a:graphic>
      </p:graphicFrame>
      <p:sp>
        <p:nvSpPr>
          <p:cNvPr id="4" name="Slide Number Placeholder 3"/>
          <p:cNvSpPr>
            <a:spLocks noGrp="1"/>
          </p:cNvSpPr>
          <p:nvPr>
            <p:ph type="sldNum" sz="quarter" idx="12"/>
          </p:nvPr>
        </p:nvSpPr>
        <p:spPr/>
        <p:txBody>
          <a:bodyPr/>
          <a:lstStyle/>
          <a:p>
            <a:fld id="{07ED158E-8ED2-4F41-8B5A-0E284FB0BA67}" type="slidenum">
              <a:rPr lang="en-US" smtClean="0"/>
              <a:pPr/>
              <a:t>53</a:t>
            </a:fld>
            <a:endParaRPr lang="en-US"/>
          </a:p>
        </p:txBody>
      </p:sp>
    </p:spTree>
    <p:extLst>
      <p:ext uri="{BB962C8B-B14F-4D97-AF65-F5344CB8AC3E}">
        <p14:creationId xmlns:p14="http://schemas.microsoft.com/office/powerpoint/2010/main" val="19249364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Myriad Pro" panose="020B0503030403020204" pitchFamily="34" charset="0"/>
              </a:rPr>
              <a:t>Staff </a:t>
            </a:r>
            <a:r>
              <a:rPr lang="en-US" dirty="0" smtClean="0">
                <a:latin typeface="Myriad Pro" panose="020B0503030403020204" pitchFamily="34" charset="0"/>
              </a:rPr>
              <a:t>Council </a:t>
            </a:r>
            <a:r>
              <a:rPr lang="en-US" dirty="0">
                <a:latin typeface="Myriad Pro" panose="020B0503030403020204" pitchFamily="34" charset="0"/>
              </a:rPr>
              <a:t>and You</a:t>
            </a:r>
            <a:endParaRPr lang="en-US" sz="3300" b="0" dirty="0">
              <a:solidFill>
                <a:schemeClr val="bg1"/>
              </a:solidFill>
              <a:latin typeface="Myriad Pro" panose="020B0503030403020204" pitchFamily="34" charset="0"/>
            </a:endParaRPr>
          </a:p>
        </p:txBody>
      </p:sp>
      <p:sp>
        <p:nvSpPr>
          <p:cNvPr id="7" name="Content Placeholder 2"/>
          <p:cNvSpPr txBox="1">
            <a:spLocks/>
          </p:cNvSpPr>
          <p:nvPr/>
        </p:nvSpPr>
        <p:spPr>
          <a:xfrm>
            <a:off x="152400" y="1676400"/>
            <a:ext cx="8686800" cy="5029200"/>
          </a:xfrm>
          <a:prstGeom prst="rect">
            <a:avLst/>
          </a:prstGeom>
        </p:spPr>
        <p:txBody>
          <a:bodyPr vert="horz" lIns="54864" tIns="91440" rtlCol="0">
            <a:normAutofit fontScale="92500" lnSpcReduction="1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marR="0" lvl="0" indent="0" algn="ctr" defTabSz="914400" rtl="0" eaLnBrk="1" fontAlgn="auto" latinLnBrk="0" hangingPunct="1">
              <a:lnSpc>
                <a:spcPct val="100000"/>
              </a:lnSpc>
              <a:spcBef>
                <a:spcPts val="0"/>
              </a:spcBef>
              <a:spcAft>
                <a:spcPts val="0"/>
              </a:spcAft>
              <a:buClr>
                <a:srgbClr val="F0AD00"/>
              </a:buClr>
              <a:buSzPct val="80000"/>
              <a:buFont typeface="Wingdings 2"/>
              <a:buNone/>
              <a:tabLst/>
              <a:defRPr/>
            </a:pPr>
            <a:r>
              <a:rPr kumimoji="0" lang="en-US" sz="2400" b="0" i="0" u="none" strike="noStrike" kern="1200" cap="none" spc="0" normalizeH="0" baseline="0" noProof="0" dirty="0">
                <a:ln>
                  <a:noFill/>
                </a:ln>
                <a:solidFill>
                  <a:prstClr val="black"/>
                </a:solidFill>
                <a:effectLst/>
                <a:uLnTx/>
                <a:uFillTx/>
                <a:latin typeface="Corbel"/>
                <a:ea typeface="+mn-ea"/>
                <a:cs typeface="+mn-cs"/>
              </a:rPr>
              <a:t>Staff </a:t>
            </a:r>
            <a:r>
              <a:rPr kumimoji="0" lang="en-US" sz="2400" b="0" i="0" u="none" strike="noStrike" kern="1200" cap="none" spc="0" normalizeH="0" baseline="0" noProof="0" dirty="0" smtClean="0">
                <a:ln>
                  <a:noFill/>
                </a:ln>
                <a:solidFill>
                  <a:prstClr val="black"/>
                </a:solidFill>
                <a:effectLst/>
                <a:uLnTx/>
                <a:uFillTx/>
                <a:latin typeface="Corbel"/>
                <a:ea typeface="+mn-ea"/>
                <a:cs typeface="+mn-cs"/>
              </a:rPr>
              <a:t>Council </a:t>
            </a:r>
            <a:r>
              <a:rPr kumimoji="0" lang="en-US" sz="2400" b="0" i="0" u="none" strike="noStrike" kern="1200" cap="none" spc="0" normalizeH="0" baseline="0" noProof="0" dirty="0">
                <a:ln>
                  <a:noFill/>
                </a:ln>
                <a:solidFill>
                  <a:prstClr val="black"/>
                </a:solidFill>
                <a:effectLst/>
                <a:uLnTx/>
                <a:uFillTx/>
                <a:latin typeface="Corbel"/>
                <a:ea typeface="+mn-ea"/>
                <a:cs typeface="+mn-cs"/>
              </a:rPr>
              <a:t>is a governance group that collectively represents </a:t>
            </a:r>
          </a:p>
          <a:p>
            <a:pPr marL="118872" marR="0" lvl="0" indent="0" algn="ctr" defTabSz="914400" rtl="0" eaLnBrk="1" fontAlgn="auto" latinLnBrk="0" hangingPunct="1">
              <a:lnSpc>
                <a:spcPct val="100000"/>
              </a:lnSpc>
              <a:spcBef>
                <a:spcPts val="0"/>
              </a:spcBef>
              <a:spcAft>
                <a:spcPts val="0"/>
              </a:spcAft>
              <a:buClr>
                <a:srgbClr val="F0AD00"/>
              </a:buClr>
              <a:buSzPct val="80000"/>
              <a:buFont typeface="Wingdings 2"/>
              <a:buNone/>
              <a:tabLst/>
              <a:defRPr/>
            </a:pPr>
            <a:r>
              <a:rPr kumimoji="0" lang="en-US" sz="2400" b="0" i="1" u="none" strike="noStrike" kern="1200" cap="none" spc="0" normalizeH="0" baseline="0" noProof="0" dirty="0">
                <a:ln>
                  <a:noFill/>
                </a:ln>
                <a:solidFill>
                  <a:prstClr val="black"/>
                </a:solidFill>
                <a:effectLst/>
                <a:uLnTx/>
                <a:uFillTx/>
                <a:latin typeface="Corbel"/>
                <a:ea typeface="+mn-ea"/>
                <a:cs typeface="+mn-cs"/>
              </a:rPr>
              <a:t>(with very few exceptions) </a:t>
            </a:r>
            <a:r>
              <a:rPr kumimoji="0" lang="en-US" sz="2400" b="0" i="0" u="none" strike="noStrike" kern="1200" cap="none" spc="0" normalizeH="0" baseline="0" noProof="0" dirty="0">
                <a:ln>
                  <a:noFill/>
                </a:ln>
                <a:solidFill>
                  <a:prstClr val="black"/>
                </a:solidFill>
                <a:effectLst/>
                <a:uLnTx/>
                <a:uFillTx/>
                <a:latin typeface="Corbel"/>
                <a:ea typeface="+mn-ea"/>
                <a:cs typeface="+mn-cs"/>
              </a:rPr>
              <a:t>employees who are not members of any collective bargaining unit.</a:t>
            </a:r>
          </a:p>
          <a:p>
            <a:pPr marL="118872" marR="0" lvl="0" indent="0" algn="l" defTabSz="914400" rtl="0" eaLnBrk="1" fontAlgn="auto" latinLnBrk="0" hangingPunct="1">
              <a:lnSpc>
                <a:spcPct val="100000"/>
              </a:lnSpc>
              <a:spcBef>
                <a:spcPts val="0"/>
              </a:spcBef>
              <a:spcAft>
                <a:spcPts val="0"/>
              </a:spcAft>
              <a:buClr>
                <a:srgbClr val="F0AD00"/>
              </a:buClr>
              <a:buSzPct val="80000"/>
              <a:buFont typeface="Wingdings 2"/>
              <a:buNone/>
              <a:tabLst/>
              <a:defRPr/>
            </a:pPr>
            <a:endParaRPr kumimoji="0" lang="en-US" sz="1700" b="0" i="0" u="none" strike="noStrike" kern="1200" cap="none" spc="0" normalizeH="0" baseline="0" noProof="0" dirty="0">
              <a:ln>
                <a:noFill/>
              </a:ln>
              <a:solidFill>
                <a:prstClr val="black"/>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200" b="0" i="0" u="none" strike="noStrike" kern="1200" cap="none" spc="0" normalizeH="0" baseline="0" noProof="0" dirty="0">
              <a:ln>
                <a:noFill/>
              </a:ln>
              <a:solidFill>
                <a:prstClr val="black"/>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2000" b="1" i="0" u="none" strike="noStrike" kern="1200" cap="none" spc="0" normalizeH="0" baseline="0" noProof="0" dirty="0">
                <a:ln>
                  <a:noFill/>
                </a:ln>
                <a:solidFill>
                  <a:prstClr val="black"/>
                </a:solidFill>
                <a:effectLst/>
                <a:uLnTx/>
                <a:uFillTx/>
                <a:latin typeface="Corbel"/>
                <a:ea typeface="+mn-ea"/>
                <a:cs typeface="+mn-cs"/>
              </a:rPr>
              <a:t>What they do?</a:t>
            </a:r>
          </a:p>
          <a:p>
            <a:pPr marL="411480" marR="0" lvl="1" indent="0" algn="l" defTabSz="914400" rtl="0" eaLnBrk="1" fontAlgn="auto" latinLnBrk="0" hangingPunct="1">
              <a:lnSpc>
                <a:spcPct val="100000"/>
              </a:lnSpc>
              <a:spcBef>
                <a:spcPct val="20000"/>
              </a:spcBef>
              <a:spcAft>
                <a:spcPts val="0"/>
              </a:spcAft>
              <a:buClr>
                <a:srgbClr val="60B5CC"/>
              </a:buClr>
              <a:buSzPct val="90000"/>
              <a:buFont typeface="Wingdings"/>
              <a:buNone/>
              <a:tabLst/>
              <a:defRPr/>
            </a:pPr>
            <a:r>
              <a:rPr kumimoji="0" lang="en-US" sz="1600" b="0" i="0" u="none" strike="noStrike" kern="1200" cap="none" spc="0" normalizeH="0" baseline="0" noProof="0" dirty="0">
                <a:ln>
                  <a:noFill/>
                </a:ln>
                <a:solidFill>
                  <a:prstClr val="black"/>
                </a:solidFill>
                <a:effectLst/>
                <a:uLnTx/>
                <a:uFillTx/>
                <a:latin typeface="Corbel"/>
                <a:ea typeface="+mn-ea"/>
                <a:cs typeface="+mn-cs"/>
              </a:rPr>
              <a:t>Staff </a:t>
            </a:r>
            <a:r>
              <a:rPr kumimoji="0" lang="en-US" sz="1600" b="0" i="0" u="none" strike="noStrike" kern="1200" cap="none" spc="0" normalizeH="0" baseline="0" noProof="0" dirty="0" smtClean="0">
                <a:ln>
                  <a:noFill/>
                </a:ln>
                <a:solidFill>
                  <a:prstClr val="black"/>
                </a:solidFill>
                <a:effectLst/>
                <a:uLnTx/>
                <a:uFillTx/>
                <a:latin typeface="Corbel"/>
                <a:ea typeface="+mn-ea"/>
                <a:cs typeface="+mn-cs"/>
              </a:rPr>
              <a:t>Council </a:t>
            </a:r>
            <a:r>
              <a:rPr kumimoji="0" lang="en-US" sz="1600" b="0" i="0" u="none" strike="noStrike" kern="1200" cap="none" spc="0" normalizeH="0" baseline="0" noProof="0" dirty="0">
                <a:ln>
                  <a:noFill/>
                </a:ln>
                <a:solidFill>
                  <a:prstClr val="black"/>
                </a:solidFill>
                <a:effectLst/>
                <a:uLnTx/>
                <a:uFillTx/>
                <a:latin typeface="Corbel"/>
                <a:ea typeface="+mn-ea"/>
                <a:cs typeface="+mn-cs"/>
              </a:rPr>
              <a:t>addresses issues concerning working conditions and other matters that pertain to the University staff.</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2000" b="0" i="0" u="none" strike="noStrike" kern="1200" cap="none" spc="0" normalizeH="0" baseline="0" noProof="0" dirty="0">
              <a:ln>
                <a:noFill/>
              </a:ln>
              <a:solidFill>
                <a:prstClr val="black"/>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2000" b="1" i="0" u="none" strike="noStrike" kern="1200" cap="none" spc="0" normalizeH="0" baseline="0" noProof="0" dirty="0">
                <a:ln>
                  <a:noFill/>
                </a:ln>
                <a:solidFill>
                  <a:prstClr val="black"/>
                </a:solidFill>
                <a:effectLst/>
                <a:uLnTx/>
                <a:uFillTx/>
                <a:latin typeface="Corbel"/>
                <a:ea typeface="+mn-ea"/>
                <a:cs typeface="+mn-cs"/>
              </a:rPr>
              <a:t>Meeting Times</a:t>
            </a:r>
            <a:r>
              <a:rPr kumimoji="0" lang="en-US" sz="2000" b="0" i="0" u="none" strike="noStrike" kern="1200" cap="none" spc="0" normalizeH="0" baseline="0" noProof="0" dirty="0">
                <a:ln>
                  <a:noFill/>
                </a:ln>
                <a:solidFill>
                  <a:prstClr val="black"/>
                </a:solidFill>
                <a:effectLst/>
                <a:uLnTx/>
                <a:uFillTx/>
                <a:latin typeface="Corbel"/>
                <a:ea typeface="+mn-ea"/>
                <a:cs typeface="+mn-cs"/>
              </a:rPr>
              <a:t/>
            </a:r>
            <a:br>
              <a:rPr kumimoji="0" lang="en-US" sz="2000" b="0" i="0" u="none" strike="noStrike" kern="1200" cap="none" spc="0" normalizeH="0" baseline="0" noProof="0" dirty="0">
                <a:ln>
                  <a:noFill/>
                </a:ln>
                <a:solidFill>
                  <a:prstClr val="black"/>
                </a:solidFill>
                <a:effectLst/>
                <a:uLnTx/>
                <a:uFillTx/>
                <a:latin typeface="Corbel"/>
                <a:ea typeface="+mn-ea"/>
                <a:cs typeface="+mn-cs"/>
              </a:rPr>
            </a:br>
            <a:r>
              <a:rPr kumimoji="0" lang="en-US" sz="1600" b="0" i="0" u="none" strike="noStrike" kern="1200" cap="none" spc="0" normalizeH="0" baseline="0" noProof="0" dirty="0">
                <a:ln>
                  <a:noFill/>
                </a:ln>
                <a:solidFill>
                  <a:prstClr val="black"/>
                </a:solidFill>
                <a:effectLst/>
                <a:uLnTx/>
                <a:uFillTx/>
                <a:latin typeface="Corbel"/>
                <a:ea typeface="+mn-ea"/>
                <a:cs typeface="+mn-cs"/>
              </a:rPr>
              <a:t>3</a:t>
            </a:r>
            <a:r>
              <a:rPr kumimoji="0" lang="en-US" sz="1600" b="0" i="0" u="none" strike="noStrike" kern="1200" cap="none" spc="0" normalizeH="0" baseline="30000" noProof="0" dirty="0">
                <a:ln>
                  <a:noFill/>
                </a:ln>
                <a:solidFill>
                  <a:prstClr val="black"/>
                </a:solidFill>
                <a:effectLst/>
                <a:uLnTx/>
                <a:uFillTx/>
                <a:latin typeface="Corbel"/>
                <a:ea typeface="+mn-ea"/>
                <a:cs typeface="+mn-cs"/>
              </a:rPr>
              <a:t>rd</a:t>
            </a:r>
            <a:r>
              <a:rPr kumimoji="0" lang="en-US" sz="1600" b="0" i="0" u="none" strike="noStrike" kern="1200" cap="none" spc="0" normalizeH="0" baseline="0" noProof="0" dirty="0">
                <a:ln>
                  <a:noFill/>
                </a:ln>
                <a:solidFill>
                  <a:prstClr val="black"/>
                </a:solidFill>
                <a:effectLst/>
                <a:uLnTx/>
                <a:uFillTx/>
                <a:latin typeface="Corbel"/>
                <a:ea typeface="+mn-ea"/>
                <a:cs typeface="+mn-cs"/>
              </a:rPr>
              <a:t> Thursday of each month </a:t>
            </a:r>
            <a:r>
              <a:rPr kumimoji="0" lang="en-US" sz="1600" b="0" i="1" u="none" strike="noStrike" kern="1200" cap="none" spc="0" normalizeH="0" baseline="0" noProof="0" dirty="0">
                <a:ln>
                  <a:noFill/>
                </a:ln>
                <a:solidFill>
                  <a:prstClr val="black"/>
                </a:solidFill>
                <a:effectLst/>
                <a:uLnTx/>
                <a:uFillTx/>
                <a:latin typeface="Corbel"/>
                <a:ea typeface="+mn-ea"/>
                <a:cs typeface="+mn-cs"/>
              </a:rPr>
              <a:t>(except in the summer)  </a:t>
            </a:r>
            <a:r>
              <a:rPr kumimoji="0" lang="en-US" sz="1600" b="0" i="0" u="none" strike="noStrike" kern="1200" cap="none" spc="0" normalizeH="0" baseline="0" noProof="0" dirty="0">
                <a:ln>
                  <a:noFill/>
                </a:ln>
                <a:solidFill>
                  <a:prstClr val="black"/>
                </a:solidFill>
                <a:effectLst/>
                <a:uLnTx/>
                <a:uFillTx/>
                <a:latin typeface="Corbel"/>
                <a:ea typeface="+mn-ea"/>
                <a:cs typeface="+mn-cs"/>
              </a:rPr>
              <a:t>from 10 am – 11:30 am </a:t>
            </a:r>
            <a:r>
              <a:rPr kumimoji="0" lang="en-US" sz="1600" b="0" i="0" u="none" strike="noStrike" kern="1200" cap="none" spc="0" normalizeH="0" baseline="0" noProof="0" dirty="0">
                <a:ln>
                  <a:noFill/>
                </a:ln>
                <a:solidFill>
                  <a:srgbClr val="000000"/>
                </a:solidFill>
                <a:effectLst/>
                <a:uLnTx/>
                <a:uFillTx/>
                <a:latin typeface="Corbel"/>
                <a:ea typeface="+mn-ea"/>
                <a:cs typeface="+mn-cs"/>
              </a:rPr>
              <a:t>in the </a:t>
            </a:r>
            <a:r>
              <a:rPr kumimoji="0" lang="en-US" sz="1600" b="0" i="0" u="none" strike="noStrike" kern="1200" cap="none" spc="0" normalizeH="0" baseline="0" noProof="0" dirty="0" smtClean="0">
                <a:ln>
                  <a:noFill/>
                </a:ln>
                <a:solidFill>
                  <a:srgbClr val="000000"/>
                </a:solidFill>
                <a:effectLst/>
                <a:uLnTx/>
                <a:uFillTx/>
                <a:latin typeface="Corbel"/>
                <a:ea typeface="+mn-ea"/>
                <a:cs typeface="+mn-cs"/>
              </a:rPr>
              <a:t>Student Center,</a:t>
            </a:r>
            <a:r>
              <a:rPr kumimoji="0" lang="en-US" sz="1600" b="0" i="0" u="none" strike="noStrike" kern="1200" cap="none" spc="0" normalizeH="0" baseline="0" noProof="0" dirty="0">
                <a:ln>
                  <a:noFill/>
                </a:ln>
                <a:solidFill>
                  <a:srgbClr val="000000"/>
                </a:solidFill>
                <a:effectLst/>
                <a:uLnTx/>
                <a:uFillTx/>
                <a:latin typeface="Corbel"/>
                <a:ea typeface="+mn-ea"/>
                <a:cs typeface="+mn-cs"/>
              </a:rPr>
              <a:t> unless otherwise noted.  Attendance is open to University designated BSU Staff </a:t>
            </a:r>
            <a:r>
              <a:rPr kumimoji="0" lang="en-US" sz="1600" b="0" i="0" u="none" strike="noStrike" kern="1200" cap="none" spc="0" normalizeH="0" baseline="0" noProof="0" dirty="0" smtClean="0">
                <a:ln>
                  <a:noFill/>
                </a:ln>
                <a:solidFill>
                  <a:srgbClr val="000000"/>
                </a:solidFill>
                <a:effectLst/>
                <a:uLnTx/>
                <a:uFillTx/>
                <a:latin typeface="Corbel"/>
                <a:ea typeface="+mn-ea"/>
                <a:cs typeface="+mn-cs"/>
              </a:rPr>
              <a:t>Council Members </a:t>
            </a:r>
            <a:r>
              <a:rPr kumimoji="0" lang="en-US" sz="1600" b="0" i="0" u="none" strike="noStrike" kern="1200" cap="none" spc="0" normalizeH="0" baseline="0" noProof="0" dirty="0">
                <a:ln>
                  <a:noFill/>
                </a:ln>
                <a:solidFill>
                  <a:srgbClr val="000000"/>
                </a:solidFill>
                <a:effectLst/>
                <a:uLnTx/>
                <a:uFillTx/>
                <a:latin typeface="Corbel"/>
                <a:ea typeface="+mn-ea"/>
                <a:cs typeface="+mn-cs"/>
              </a:rPr>
              <a:t>Only. </a:t>
            </a:r>
            <a:r>
              <a:rPr kumimoji="0" lang="en-US" sz="1600" b="0" i="0" u="none" strike="noStrike" kern="1200" cap="none" spc="0" normalizeH="0" baseline="0" noProof="0" dirty="0" smtClean="0">
                <a:ln>
                  <a:noFill/>
                </a:ln>
                <a:solidFill>
                  <a:srgbClr val="000000"/>
                </a:solidFill>
                <a:effectLst/>
                <a:uLnTx/>
                <a:uFillTx/>
                <a:latin typeface="Corbel"/>
                <a:ea typeface="+mn-ea"/>
                <a:cs typeface="+mn-cs"/>
              </a:rPr>
              <a:t/>
            </a:r>
            <a:br>
              <a:rPr kumimoji="0" lang="en-US" sz="1600" b="0" i="0" u="none" strike="noStrike" kern="1200" cap="none" spc="0" normalizeH="0" baseline="0" noProof="0" dirty="0" smtClean="0">
                <a:ln>
                  <a:noFill/>
                </a:ln>
                <a:solidFill>
                  <a:srgbClr val="000000"/>
                </a:solidFill>
                <a:effectLst/>
                <a:uLnTx/>
                <a:uFillTx/>
                <a:latin typeface="Corbel"/>
                <a:ea typeface="+mn-ea"/>
                <a:cs typeface="+mn-cs"/>
              </a:rPr>
            </a:br>
            <a:r>
              <a:rPr kumimoji="0" lang="en-US" sz="1600" b="0" i="0" u="none" strike="noStrike" kern="1200" cap="none" spc="0" normalizeH="0" baseline="0" noProof="0" dirty="0" smtClean="0">
                <a:ln>
                  <a:noFill/>
                </a:ln>
                <a:solidFill>
                  <a:srgbClr val="000000"/>
                </a:solidFill>
                <a:effectLst/>
                <a:uLnTx/>
                <a:uFillTx/>
                <a:latin typeface="Corbel"/>
                <a:ea typeface="+mn-ea"/>
                <a:cs typeface="+mn-cs"/>
              </a:rPr>
              <a:t>The </a:t>
            </a:r>
            <a:r>
              <a:rPr kumimoji="0" lang="en-US" sz="1600" b="0" i="0" u="none" strike="noStrike" kern="1200" cap="none" spc="0" normalizeH="0" baseline="0" noProof="0" dirty="0">
                <a:ln>
                  <a:noFill/>
                </a:ln>
                <a:solidFill>
                  <a:srgbClr val="000000"/>
                </a:solidFill>
                <a:effectLst/>
                <a:uLnTx/>
                <a:uFillTx/>
                <a:latin typeface="Corbel"/>
                <a:ea typeface="+mn-ea"/>
                <a:cs typeface="+mn-cs"/>
              </a:rPr>
              <a:t>meeting time is from 10:00 am until 11:30 am.</a:t>
            </a:r>
            <a:br>
              <a:rPr kumimoji="0" lang="en-US" sz="1600" b="0" i="0" u="none" strike="noStrike" kern="1200" cap="none" spc="0" normalizeH="0" baseline="0" noProof="0" dirty="0">
                <a:ln>
                  <a:noFill/>
                </a:ln>
                <a:solidFill>
                  <a:srgbClr val="000000"/>
                </a:solidFill>
                <a:effectLst/>
                <a:uLnTx/>
                <a:uFillTx/>
                <a:latin typeface="Corbel"/>
                <a:ea typeface="+mn-ea"/>
                <a:cs typeface="+mn-cs"/>
              </a:rPr>
            </a:br>
            <a:endParaRPr kumimoji="0" lang="en-US" sz="1600" b="0" i="0" u="none" strike="noStrike" kern="1200" cap="none" spc="0" normalizeH="0" baseline="0" noProof="0" dirty="0">
              <a:ln>
                <a:noFill/>
              </a:ln>
              <a:solidFill>
                <a:prstClr val="black"/>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2000" b="1" i="0" u="none" strike="noStrike" kern="1200" cap="none" spc="0" normalizeH="0" baseline="0" noProof="0" dirty="0">
                <a:ln>
                  <a:noFill/>
                </a:ln>
                <a:solidFill>
                  <a:prstClr val="black"/>
                </a:solidFill>
                <a:effectLst/>
                <a:uLnTx/>
                <a:uFillTx/>
                <a:latin typeface="Corbel"/>
                <a:ea typeface="+mn-ea"/>
                <a:cs typeface="+mn-cs"/>
              </a:rPr>
              <a:t>Contact Person</a:t>
            </a:r>
          </a:p>
          <a:p>
            <a:pPr marL="411480" marR="0" lvl="1" indent="0" algn="l" defTabSz="914400" rtl="0" eaLnBrk="1" fontAlgn="auto" latinLnBrk="0" hangingPunct="1">
              <a:lnSpc>
                <a:spcPct val="100000"/>
              </a:lnSpc>
              <a:spcBef>
                <a:spcPct val="20000"/>
              </a:spcBef>
              <a:spcAft>
                <a:spcPts val="0"/>
              </a:spcAft>
              <a:buClr>
                <a:srgbClr val="60B5CC"/>
              </a:buClr>
              <a:buSzPct val="90000"/>
              <a:buFont typeface="Wingdings"/>
              <a:buNone/>
              <a:tabLst/>
              <a:defRPr/>
            </a:pPr>
            <a:r>
              <a:rPr kumimoji="0" lang="en-US" sz="1600" b="0" i="0" u="none" strike="noStrike" kern="1200" cap="none" spc="0" normalizeH="0" baseline="0" noProof="0" dirty="0">
                <a:ln>
                  <a:noFill/>
                </a:ln>
                <a:solidFill>
                  <a:prstClr val="black"/>
                </a:solidFill>
                <a:effectLst/>
                <a:uLnTx/>
                <a:uFillTx/>
                <a:latin typeface="Corbel"/>
                <a:ea typeface="+mn-ea"/>
                <a:cs typeface="+mn-cs"/>
              </a:rPr>
              <a:t>George Jones, </a:t>
            </a:r>
            <a:r>
              <a:rPr kumimoji="0" lang="en-US" sz="1600" b="0" i="1" u="none" strike="noStrike" kern="1200" cap="none" spc="0" normalizeH="0" baseline="0" noProof="0" dirty="0">
                <a:ln>
                  <a:noFill/>
                </a:ln>
                <a:solidFill>
                  <a:prstClr val="black"/>
                </a:solidFill>
                <a:effectLst/>
                <a:uLnTx/>
                <a:uFillTx/>
                <a:latin typeface="Corbel"/>
                <a:ea typeface="+mn-ea"/>
                <a:cs typeface="+mn-cs"/>
              </a:rPr>
              <a:t>Chair</a:t>
            </a:r>
            <a:r>
              <a:rPr kumimoji="0" lang="en-US" sz="1600" b="0" i="0" u="none" strike="noStrike" kern="1200" cap="none" spc="0" normalizeH="0" baseline="0" noProof="0" dirty="0">
                <a:ln>
                  <a:noFill/>
                </a:ln>
                <a:solidFill>
                  <a:prstClr val="black"/>
                </a:solidFill>
                <a:effectLst/>
                <a:uLnTx/>
                <a:uFillTx/>
                <a:latin typeface="Corbel"/>
                <a:ea typeface="+mn-ea"/>
                <a:cs typeface="+mn-cs"/>
              </a:rPr>
              <a:t> </a:t>
            </a:r>
            <a:br>
              <a:rPr kumimoji="0" lang="en-US" sz="1600" b="0" i="0" u="none" strike="noStrike" kern="1200" cap="none" spc="0" normalizeH="0" baseline="0" noProof="0" dirty="0">
                <a:ln>
                  <a:noFill/>
                </a:ln>
                <a:solidFill>
                  <a:prstClr val="black"/>
                </a:solidFill>
                <a:effectLst/>
                <a:uLnTx/>
                <a:uFillTx/>
                <a:latin typeface="Corbel"/>
                <a:ea typeface="+mn-ea"/>
                <a:cs typeface="+mn-cs"/>
              </a:rPr>
            </a:br>
            <a:r>
              <a:rPr kumimoji="0" lang="en-US" sz="1600" b="0" i="0" u="none" strike="noStrike" kern="1200" cap="none" spc="0" normalizeH="0" baseline="0" noProof="0" dirty="0">
                <a:ln>
                  <a:noFill/>
                </a:ln>
                <a:solidFill>
                  <a:prstClr val="black"/>
                </a:solidFill>
                <a:effectLst/>
                <a:uLnTx/>
                <a:uFillTx/>
                <a:latin typeface="Corbel"/>
                <a:ea typeface="+mn-ea"/>
                <a:cs typeface="+mn-cs"/>
              </a:rPr>
              <a:t>(301) 860-3228</a:t>
            </a:r>
            <a:br>
              <a:rPr kumimoji="0" lang="en-US" sz="1600" b="0" i="0" u="none" strike="noStrike" kern="1200" cap="none" spc="0" normalizeH="0" baseline="0" noProof="0" dirty="0">
                <a:ln>
                  <a:noFill/>
                </a:ln>
                <a:solidFill>
                  <a:prstClr val="black"/>
                </a:solidFill>
                <a:effectLst/>
                <a:uLnTx/>
                <a:uFillTx/>
                <a:latin typeface="Corbel"/>
                <a:ea typeface="+mn-ea"/>
                <a:cs typeface="+mn-cs"/>
              </a:rPr>
            </a:br>
            <a:r>
              <a:rPr kumimoji="0" lang="en-US" sz="1600" b="0" i="0" u="none" strike="noStrike" kern="1200" cap="none" spc="0" normalizeH="0" baseline="0" noProof="0" dirty="0" err="1">
                <a:ln>
                  <a:noFill/>
                </a:ln>
                <a:solidFill>
                  <a:prstClr val="black"/>
                </a:solidFill>
                <a:effectLst/>
                <a:uLnTx/>
                <a:uFillTx/>
                <a:latin typeface="Corbel"/>
                <a:ea typeface="+mn-ea"/>
                <a:cs typeface="+mn-cs"/>
              </a:rPr>
              <a:t>gjonesjr</a:t>
            </a:r>
            <a:r>
              <a:rPr kumimoji="0" lang="en-US" sz="1600" b="0" i="0" u="none" strike="noStrike" kern="1200" cap="none" spc="0" normalizeH="0" baseline="0" noProof="0" dirty="0">
                <a:ln>
                  <a:noFill/>
                </a:ln>
                <a:solidFill>
                  <a:prstClr val="black"/>
                </a:solidFill>
                <a:effectLst/>
                <a:uLnTx/>
                <a:uFillTx/>
                <a:latin typeface="Corbel"/>
                <a:ea typeface="+mn-ea"/>
                <a:cs typeface="+mn-cs"/>
              </a:rPr>
              <a:t>@bowiestate.edu</a:t>
            </a:r>
          </a:p>
          <a:p>
            <a:pPr marL="118872" marR="0" lvl="0" indent="0" algn="ctr" defTabSz="914400" rtl="0" eaLnBrk="1" fontAlgn="auto" latinLnBrk="0" hangingPunct="1">
              <a:lnSpc>
                <a:spcPct val="100000"/>
              </a:lnSpc>
              <a:spcBef>
                <a:spcPts val="0"/>
              </a:spcBef>
              <a:spcAft>
                <a:spcPts val="0"/>
              </a:spcAft>
              <a:buClr>
                <a:srgbClr val="F0AD00"/>
              </a:buClr>
              <a:buSzPct val="80000"/>
              <a:buFont typeface="Wingdings 2"/>
              <a:buNone/>
              <a:tabLst/>
              <a:defRPr/>
            </a:pPr>
            <a:endParaRPr kumimoji="0" lang="en-US" sz="2000" b="0" i="0" u="none" strike="noStrike" kern="1200" cap="none" spc="0" normalizeH="0" baseline="0" noProof="0" dirty="0">
              <a:ln>
                <a:noFill/>
              </a:ln>
              <a:solidFill>
                <a:srgbClr val="F0AD00">
                  <a:lumMod val="75000"/>
                </a:srgbClr>
              </a:solidFill>
              <a:effectLst/>
              <a:uLnTx/>
              <a:uFillTx/>
              <a:latin typeface="Corbel"/>
              <a:ea typeface="+mn-ea"/>
              <a:cs typeface="+mn-cs"/>
            </a:endParaRPr>
          </a:p>
          <a:p>
            <a:pPr marL="118872" marR="0" lvl="0" indent="0" algn="ctr" defTabSz="914400" rtl="0" eaLnBrk="1" fontAlgn="auto" latinLnBrk="0" hangingPunct="1">
              <a:lnSpc>
                <a:spcPct val="100000"/>
              </a:lnSpc>
              <a:spcBef>
                <a:spcPts val="0"/>
              </a:spcBef>
              <a:spcAft>
                <a:spcPts val="0"/>
              </a:spcAft>
              <a:buClr>
                <a:srgbClr val="F0AD00"/>
              </a:buClr>
              <a:buSzPct val="80000"/>
              <a:buFont typeface="Wingdings 2"/>
              <a:buNone/>
              <a:tabLst/>
              <a:defRPr/>
            </a:pPr>
            <a:r>
              <a:rPr kumimoji="0" lang="en-US" sz="2000" b="0" i="0" u="none" strike="noStrike" kern="1200" cap="none" spc="0" normalizeH="0" baseline="0" noProof="0" dirty="0">
                <a:ln>
                  <a:noFill/>
                </a:ln>
                <a:solidFill>
                  <a:srgbClr val="F0AD00">
                    <a:lumMod val="75000"/>
                  </a:srgbClr>
                </a:solidFill>
                <a:effectLst/>
                <a:uLnTx/>
                <a:uFillTx/>
                <a:latin typeface="Corbel"/>
                <a:ea typeface="+mn-ea"/>
                <a:cs typeface="+mn-cs"/>
              </a:rPr>
              <a:t>Staff Council does not meet during the summer months</a:t>
            </a:r>
          </a:p>
          <a:p>
            <a:pPr marL="118872" marR="0" lvl="0" indent="0" algn="l" defTabSz="914400" rtl="0" eaLnBrk="1" fontAlgn="auto" latinLnBrk="0" hangingPunct="1">
              <a:lnSpc>
                <a:spcPct val="100000"/>
              </a:lnSpc>
              <a:spcBef>
                <a:spcPts val="0"/>
              </a:spcBef>
              <a:spcAft>
                <a:spcPts val="0"/>
              </a:spcAft>
              <a:buClr>
                <a:srgbClr val="F0AD00"/>
              </a:buClr>
              <a:buSzPct val="80000"/>
              <a:buFont typeface="Wingdings 2"/>
              <a:buNone/>
              <a:tabLst/>
              <a:defRPr/>
            </a:pPr>
            <a:endParaRPr kumimoji="0" lang="en-US" sz="2600" b="0" i="0" u="none" strike="noStrike" kern="1200" cap="none" spc="0" normalizeH="0" baseline="0" noProof="0" dirty="0">
              <a:ln>
                <a:noFill/>
              </a:ln>
              <a:solidFill>
                <a:prstClr val="black"/>
              </a:solidFill>
              <a:effectLst/>
              <a:uLnTx/>
              <a:uFillTx/>
              <a:latin typeface="Corbel"/>
              <a:ea typeface="+mn-ea"/>
              <a:cs typeface="+mn-cs"/>
            </a:endParaRPr>
          </a:p>
        </p:txBody>
      </p:sp>
      <p:sp>
        <p:nvSpPr>
          <p:cNvPr id="4" name="Slide Number Placeholder 3"/>
          <p:cNvSpPr>
            <a:spLocks noGrp="1"/>
          </p:cNvSpPr>
          <p:nvPr>
            <p:ph type="sldNum" sz="quarter" idx="12"/>
          </p:nvPr>
        </p:nvSpPr>
        <p:spPr/>
        <p:txBody>
          <a:bodyPr/>
          <a:lstStyle/>
          <a:p>
            <a:fld id="{07ED158E-8ED2-4F41-8B5A-0E284FB0BA67}" type="slidenum">
              <a:rPr lang="en-US" smtClean="0"/>
              <a:pPr/>
              <a:t>54</a:t>
            </a:fld>
            <a:endParaRPr lang="en-US"/>
          </a:p>
        </p:txBody>
      </p:sp>
    </p:spTree>
    <p:extLst>
      <p:ext uri="{BB962C8B-B14F-4D97-AF65-F5344CB8AC3E}">
        <p14:creationId xmlns:p14="http://schemas.microsoft.com/office/powerpoint/2010/main" val="1707040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Myriad Pro" panose="020B0503030403020204" pitchFamily="34" charset="0"/>
              </a:rPr>
              <a:t>Faculty Organizations</a:t>
            </a:r>
            <a:endParaRPr lang="en-US" sz="3300" b="0" dirty="0">
              <a:solidFill>
                <a:schemeClr val="bg1"/>
              </a:solidFill>
              <a:latin typeface="Myriad Pro" panose="020B0503030403020204" pitchFamily="34" charset="0"/>
            </a:endParaRPr>
          </a:p>
        </p:txBody>
      </p:sp>
      <p:sp>
        <p:nvSpPr>
          <p:cNvPr id="7" name="Content Placeholder 2"/>
          <p:cNvSpPr txBox="1">
            <a:spLocks/>
          </p:cNvSpPr>
          <p:nvPr/>
        </p:nvSpPr>
        <p:spPr>
          <a:xfrm>
            <a:off x="3575831" y="2438400"/>
            <a:ext cx="5486400" cy="4616335"/>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61772" indent="-342900">
              <a:buFont typeface="+mj-lt"/>
              <a:buAutoNum type="arabicPeriod"/>
            </a:pPr>
            <a:r>
              <a:rPr lang="en-US" sz="1700" b="1" dirty="0">
                <a:solidFill>
                  <a:schemeClr val="accent1">
                    <a:lumMod val="75000"/>
                  </a:schemeClr>
                </a:solidFill>
                <a:latin typeface="+mj-lt"/>
              </a:rPr>
              <a:t>Faculty Senate </a:t>
            </a:r>
            <a:r>
              <a:rPr lang="en-US" sz="1700" dirty="0">
                <a:latin typeface="+mj-lt"/>
              </a:rPr>
              <a:t>–</a:t>
            </a:r>
            <a:r>
              <a:rPr lang="en-US" sz="2600" dirty="0">
                <a:latin typeface="+mj-lt"/>
              </a:rPr>
              <a:t> </a:t>
            </a:r>
            <a:r>
              <a:rPr lang="en-US" sz="1300" b="0" i="0" dirty="0">
                <a:solidFill>
                  <a:srgbClr val="000000"/>
                </a:solidFill>
                <a:effectLst/>
                <a:latin typeface="+mj-lt"/>
              </a:rPr>
              <a:t>is the faculty governance body at Bowie State. </a:t>
            </a:r>
            <a:r>
              <a:rPr lang="en-US" sz="1700" b="0" i="0" dirty="0">
                <a:solidFill>
                  <a:srgbClr val="000000"/>
                </a:solidFill>
                <a:effectLst/>
                <a:latin typeface="+mj-lt"/>
              </a:rPr>
              <a:t/>
            </a:r>
            <a:br>
              <a:rPr lang="en-US" sz="1700" b="0" i="0" dirty="0">
                <a:solidFill>
                  <a:srgbClr val="000000"/>
                </a:solidFill>
                <a:effectLst/>
                <a:latin typeface="+mj-lt"/>
              </a:rPr>
            </a:br>
            <a:endParaRPr lang="en-US" sz="600" dirty="0">
              <a:latin typeface="+mj-lt"/>
            </a:endParaRPr>
          </a:p>
          <a:p>
            <a:pPr lvl="1">
              <a:buClrTx/>
            </a:pPr>
            <a:r>
              <a:rPr lang="en-US" sz="1300" b="0" i="0" dirty="0">
                <a:solidFill>
                  <a:srgbClr val="000000"/>
                </a:solidFill>
                <a:effectLst/>
                <a:latin typeface="+mj-lt"/>
              </a:rPr>
              <a:t>Meet</a:t>
            </a:r>
            <a:r>
              <a:rPr lang="en-US" sz="1300" dirty="0">
                <a:latin typeface="+mj-lt"/>
              </a:rPr>
              <a:t> monthly, 3</a:t>
            </a:r>
            <a:r>
              <a:rPr lang="en-US" sz="1300" baseline="30000" dirty="0">
                <a:latin typeface="+mj-lt"/>
              </a:rPr>
              <a:t>rd</a:t>
            </a:r>
            <a:r>
              <a:rPr lang="en-US" sz="1300" dirty="0">
                <a:latin typeface="+mj-lt"/>
              </a:rPr>
              <a:t> Thursday</a:t>
            </a:r>
            <a:r>
              <a:rPr lang="en-US" sz="1300" b="0" i="0" dirty="0">
                <a:solidFill>
                  <a:srgbClr val="000000"/>
                </a:solidFill>
                <a:effectLst/>
                <a:latin typeface="+mj-lt"/>
              </a:rPr>
              <a:t> at 3:00 p.m. </a:t>
            </a:r>
            <a:r>
              <a:rPr lang="en-US" sz="1300" dirty="0">
                <a:latin typeface="+mj-lt"/>
              </a:rPr>
              <a:t>during the academic year. </a:t>
            </a:r>
          </a:p>
          <a:p>
            <a:pPr lvl="1">
              <a:buClrTx/>
            </a:pPr>
            <a:r>
              <a:rPr lang="en-US" sz="1300" dirty="0">
                <a:solidFill>
                  <a:srgbClr val="000000"/>
                </a:solidFill>
                <a:latin typeface="+mj-lt"/>
              </a:rPr>
              <a:t>M</a:t>
            </a:r>
            <a:r>
              <a:rPr lang="en-US" sz="1300" dirty="0">
                <a:latin typeface="+mj-lt"/>
              </a:rPr>
              <a:t>embership is comprised of elected and appointed representation from every dept. and at-large members from each college.</a:t>
            </a:r>
          </a:p>
          <a:p>
            <a:pPr lvl="1">
              <a:buClrTx/>
            </a:pPr>
            <a:r>
              <a:rPr lang="en-US" sz="1300" b="0" i="0" dirty="0">
                <a:solidFill>
                  <a:srgbClr val="000000"/>
                </a:solidFill>
                <a:effectLst/>
                <a:latin typeface="+mj-lt"/>
              </a:rPr>
              <a:t>Any faculty member is welcome to attend and participate in discussions during Faculty Senate meetings, however, voting is limited to Senators. </a:t>
            </a:r>
          </a:p>
          <a:p>
            <a:pPr lvl="1">
              <a:buClrTx/>
            </a:pPr>
            <a:r>
              <a:rPr lang="en-US" sz="1300" b="0" dirty="0">
                <a:solidFill>
                  <a:srgbClr val="000000"/>
                </a:solidFill>
                <a:effectLst/>
                <a:latin typeface="+mj-lt"/>
              </a:rPr>
              <a:t>2022-24 Chair - Dr. </a:t>
            </a:r>
            <a:r>
              <a:rPr lang="en-US" sz="1300" dirty="0">
                <a:latin typeface="+mj-lt"/>
              </a:rPr>
              <a:t>Tyesha N. Burks, </a:t>
            </a:r>
            <a:r>
              <a:rPr lang="en-US" sz="1300" i="1" dirty="0">
                <a:latin typeface="+mj-lt"/>
              </a:rPr>
              <a:t>Associate Professor</a:t>
            </a:r>
            <a:r>
              <a:rPr lang="en-US" sz="1300" dirty="0">
                <a:latin typeface="+mj-lt"/>
              </a:rPr>
              <a:t>, </a:t>
            </a:r>
            <a:br>
              <a:rPr lang="en-US" sz="1300" dirty="0">
                <a:latin typeface="+mj-lt"/>
              </a:rPr>
            </a:br>
            <a:r>
              <a:rPr lang="en-US" sz="1300" dirty="0">
                <a:latin typeface="+mj-lt"/>
              </a:rPr>
              <a:t>Department of Natural Sciences (</a:t>
            </a:r>
            <a:r>
              <a:rPr lang="en-US" sz="1300" dirty="0">
                <a:latin typeface="+mj-lt"/>
                <a:hlinkClick r:id="rId3"/>
              </a:rPr>
              <a:t>tburks@bowiestate.edu</a:t>
            </a:r>
            <a:r>
              <a:rPr lang="en-US" sz="1300" dirty="0">
                <a:latin typeface="+mj-lt"/>
              </a:rPr>
              <a:t>)</a:t>
            </a:r>
            <a:endParaRPr lang="en-US" sz="1300" b="1" dirty="0">
              <a:latin typeface="+mj-lt"/>
            </a:endParaRPr>
          </a:p>
          <a:p>
            <a:endParaRPr lang="en-US" sz="1900" dirty="0">
              <a:latin typeface="+mj-lt"/>
            </a:endParaRPr>
          </a:p>
          <a:p>
            <a:pPr marL="461772" indent="-342900">
              <a:buFont typeface="+mj-lt"/>
              <a:buAutoNum type="arabicPeriod" startAt="2"/>
            </a:pPr>
            <a:r>
              <a:rPr lang="en-US" sz="1700" b="1" dirty="0">
                <a:solidFill>
                  <a:schemeClr val="accent1">
                    <a:lumMod val="75000"/>
                  </a:schemeClr>
                </a:solidFill>
                <a:latin typeface="+mj-lt"/>
              </a:rPr>
              <a:t>Faculty Association </a:t>
            </a:r>
            <a:r>
              <a:rPr lang="en-US" sz="1700" b="1" dirty="0">
                <a:latin typeface="+mj-lt"/>
              </a:rPr>
              <a:t>- </a:t>
            </a:r>
            <a:r>
              <a:rPr lang="en-US" sz="1700" b="0" i="0" dirty="0">
                <a:solidFill>
                  <a:srgbClr val="000000"/>
                </a:solidFill>
                <a:effectLst/>
                <a:latin typeface="+mj-lt"/>
              </a:rPr>
              <a:t> </a:t>
            </a:r>
            <a:r>
              <a:rPr lang="en-US" sz="1500" b="0" i="0" dirty="0">
                <a:solidFill>
                  <a:srgbClr val="000000"/>
                </a:solidFill>
                <a:effectLst/>
                <a:latin typeface="+mj-lt"/>
              </a:rPr>
              <a:t>is the plenary body of the faculty</a:t>
            </a:r>
            <a:r>
              <a:rPr lang="en-US" sz="1700" b="0" i="0" dirty="0">
                <a:solidFill>
                  <a:srgbClr val="000000"/>
                </a:solidFill>
                <a:effectLst/>
                <a:latin typeface="+mj-lt"/>
              </a:rPr>
              <a:t/>
            </a:r>
            <a:br>
              <a:rPr lang="en-US" sz="1700" b="0" i="0" dirty="0">
                <a:solidFill>
                  <a:srgbClr val="000000"/>
                </a:solidFill>
                <a:effectLst/>
                <a:latin typeface="+mj-lt"/>
              </a:rPr>
            </a:br>
            <a:endParaRPr lang="en-US" sz="800" b="0" i="0" dirty="0">
              <a:solidFill>
                <a:srgbClr val="000000"/>
              </a:solidFill>
              <a:effectLst/>
              <a:latin typeface="+mj-lt"/>
            </a:endParaRPr>
          </a:p>
          <a:p>
            <a:pPr lvl="1">
              <a:buClrTx/>
            </a:pPr>
            <a:r>
              <a:rPr lang="en-US" sz="1300" b="0" i="0" dirty="0">
                <a:solidFill>
                  <a:srgbClr val="000000"/>
                </a:solidFill>
                <a:effectLst/>
                <a:latin typeface="+mj-lt"/>
              </a:rPr>
              <a:t>Meetings are held at least once per semester and are open to all members of the University Community. </a:t>
            </a:r>
          </a:p>
          <a:p>
            <a:pPr lvl="1">
              <a:buClrTx/>
            </a:pPr>
            <a:r>
              <a:rPr lang="en-US" sz="1300" b="0" i="0" dirty="0">
                <a:solidFill>
                  <a:srgbClr val="000000"/>
                </a:solidFill>
                <a:effectLst/>
                <a:latin typeface="+mj-lt"/>
              </a:rPr>
              <a:t>Please contact your departmental or at-large faculty representative with any issues or concerns you would like addressed by the faculty body.  </a:t>
            </a:r>
            <a:r>
              <a:rPr lang="en-US" sz="1300" dirty="0">
                <a:latin typeface="+mj-lt"/>
              </a:rPr>
              <a:t>	</a:t>
            </a:r>
          </a:p>
        </p:txBody>
      </p:sp>
      <p:pic>
        <p:nvPicPr>
          <p:cNvPr id="4" name="Picture 4" descr="ANNUAL REPORT 2017–18">
            <a:extLst>
              <a:ext uri="{FF2B5EF4-FFF2-40B4-BE49-F238E27FC236}">
                <a16:creationId xmlns:a16="http://schemas.microsoft.com/office/drawing/2014/main" id="{BF7907A4-C631-4E28-9193-5B8E0BD45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25" y="3276600"/>
            <a:ext cx="2991244" cy="1618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ontent Placeholder 2"/>
          <p:cNvSpPr txBox="1">
            <a:spLocks/>
          </p:cNvSpPr>
          <p:nvPr/>
        </p:nvSpPr>
        <p:spPr>
          <a:xfrm>
            <a:off x="336664" y="1578031"/>
            <a:ext cx="8654935"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a:buNone/>
            </a:pPr>
            <a:r>
              <a:rPr lang="en-US" sz="1800" b="1" dirty="0"/>
              <a:t>There are 2 faculty organizations that represents interests in </a:t>
            </a:r>
          </a:p>
          <a:p>
            <a:pPr marL="118872" indent="0" algn="ctr">
              <a:buNone/>
            </a:pPr>
            <a:r>
              <a:rPr lang="en-US" sz="1800" b="1" dirty="0"/>
              <a:t>the shared governance arena at BSU.  </a:t>
            </a:r>
            <a:r>
              <a:rPr lang="en-US" sz="1800" i="1" dirty="0"/>
              <a:t>Both are open to all faculty</a:t>
            </a:r>
            <a:r>
              <a:rPr lang="en-US" sz="2400" i="1" dirty="0"/>
              <a:t>. </a:t>
            </a:r>
          </a:p>
        </p:txBody>
      </p:sp>
      <p:sp>
        <p:nvSpPr>
          <p:cNvPr id="6" name="Content Placeholder 2"/>
          <p:cNvSpPr txBox="1">
            <a:spLocks/>
          </p:cNvSpPr>
          <p:nvPr/>
        </p:nvSpPr>
        <p:spPr>
          <a:xfrm>
            <a:off x="244969" y="5297983"/>
            <a:ext cx="3249531" cy="512614"/>
          </a:xfrm>
          <a:prstGeom prst="rect">
            <a:avLst/>
          </a:prstGeom>
        </p:spPr>
        <p:txBody>
          <a:bodyPr vert="horz" lIns="54864" tIns="91440" rtlCol="0">
            <a:normAutofit fontScale="475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a:buNone/>
            </a:pPr>
            <a:r>
              <a:rPr lang="en-US" sz="2300" dirty="0" smtClean="0"/>
              <a:t>Visit </a:t>
            </a:r>
            <a:r>
              <a:rPr lang="en-US" sz="2300" dirty="0"/>
              <a:t>the Faculty Senate webpage</a:t>
            </a:r>
            <a:endParaRPr lang="en-US" sz="1200" dirty="0"/>
          </a:p>
          <a:p>
            <a:pPr marL="118872" indent="0" algn="ctr">
              <a:buNone/>
            </a:pPr>
            <a:r>
              <a:rPr lang="en-US" sz="2300" dirty="0" smtClean="0"/>
              <a:t>To download a copy of the faculty handbook.  </a:t>
            </a:r>
            <a:endParaRPr lang="en-US" sz="1200" dirty="0"/>
          </a:p>
        </p:txBody>
      </p:sp>
      <p:sp>
        <p:nvSpPr>
          <p:cNvPr id="8" name="Slide Number Placeholder 7"/>
          <p:cNvSpPr>
            <a:spLocks noGrp="1"/>
          </p:cNvSpPr>
          <p:nvPr>
            <p:ph type="sldNum" sz="quarter" idx="12"/>
          </p:nvPr>
        </p:nvSpPr>
        <p:spPr/>
        <p:txBody>
          <a:bodyPr/>
          <a:lstStyle/>
          <a:p>
            <a:fld id="{07ED158E-8ED2-4F41-8B5A-0E284FB0BA67}" type="slidenum">
              <a:rPr lang="en-US" smtClean="0"/>
              <a:pPr/>
              <a:t>55</a:t>
            </a:fld>
            <a:endParaRPr lang="en-US"/>
          </a:p>
        </p:txBody>
      </p:sp>
    </p:spTree>
    <p:extLst>
      <p:ext uri="{BB962C8B-B14F-4D97-AF65-F5344CB8AC3E}">
        <p14:creationId xmlns:p14="http://schemas.microsoft.com/office/powerpoint/2010/main" val="3135213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28600"/>
            <a:ext cx="8763000" cy="1143000"/>
          </a:xfrm>
        </p:spPr>
        <p:txBody>
          <a:bodyPr>
            <a:normAutofit/>
          </a:bodyPr>
          <a:lstStyle/>
          <a:p>
            <a:pPr algn="ctr"/>
            <a:r>
              <a:rPr lang="en-US" sz="4000" dirty="0">
                <a:latin typeface="Myriad Pro" panose="020B0503030403020204" pitchFamily="34" charset="0"/>
              </a:rPr>
              <a:t>Pay Schedules</a:t>
            </a:r>
            <a:endParaRPr lang="en-US" sz="4000" b="0" dirty="0">
              <a:latin typeface="Myriad Pro" panose="020B0503030403020204" pitchFamily="34" charset="0"/>
            </a:endParaRPr>
          </a:p>
        </p:txBody>
      </p:sp>
      <p:sp>
        <p:nvSpPr>
          <p:cNvPr id="4" name="Slide Number Placeholder 3"/>
          <p:cNvSpPr>
            <a:spLocks noGrp="1"/>
          </p:cNvSpPr>
          <p:nvPr>
            <p:ph type="sldNum" sz="quarter" idx="12"/>
          </p:nvPr>
        </p:nvSpPr>
        <p:spPr/>
        <p:txBody>
          <a:bodyPr/>
          <a:lstStyle/>
          <a:p>
            <a:fld id="{07ED158E-8ED2-4F41-8B5A-0E284FB0BA67}" type="slidenum">
              <a:rPr lang="en-US" smtClean="0"/>
              <a:pPr/>
              <a:t>56</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5128" y="1698132"/>
            <a:ext cx="3886200" cy="50292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 y="1668114"/>
            <a:ext cx="3886200" cy="502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922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763000" cy="1252728"/>
          </a:xfrm>
        </p:spPr>
        <p:txBody>
          <a:bodyPr>
            <a:normAutofit/>
          </a:bodyPr>
          <a:lstStyle/>
          <a:p>
            <a:pPr algn="ctr"/>
            <a:r>
              <a:rPr lang="en-US" sz="4000" dirty="0">
                <a:latin typeface="Myriad Pro" panose="020B0503030403020204" pitchFamily="34" charset="0"/>
              </a:rPr>
              <a:t>Timesheets</a:t>
            </a:r>
            <a:endParaRPr lang="en-US" sz="4000" b="0" dirty="0">
              <a:latin typeface="Myriad Pro" panose="020B0503030403020204" pitchFamily="34" charset="0"/>
            </a:endParaRPr>
          </a:p>
        </p:txBody>
      </p:sp>
      <p:sp>
        <p:nvSpPr>
          <p:cNvPr id="5" name="Rectangle 1"/>
          <p:cNvSpPr>
            <a:spLocks noChangeArrowheads="1"/>
          </p:cNvSpPr>
          <p:nvPr/>
        </p:nvSpPr>
        <p:spPr bwMode="auto">
          <a:xfrm>
            <a:off x="304800" y="1628179"/>
            <a:ext cx="3543300" cy="498598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Timesheets for all employees </a:t>
            </a:r>
            <a:r>
              <a:rPr kumimoji="0" lang="en-US" altLang="en-US" sz="1200" b="1" i="1"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(Regular and Contractual) </a:t>
            </a:r>
            <a:r>
              <a:rPr kumimoji="0" lang="en-US" altLang="en-US" sz="1200" b="1" i="0"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are due </a:t>
            </a:r>
            <a:r>
              <a:rPr lang="en-US" altLang="en-US" sz="1200" b="1" i="1" u="sng" dirty="0">
                <a:solidFill>
                  <a:srgbClr val="201F1E"/>
                </a:solidFill>
                <a:latin typeface="Times New Roman" panose="02020603050405020304" pitchFamily="18" charset="0"/>
                <a:cs typeface="Times New Roman" panose="02020603050405020304" pitchFamily="18" charset="0"/>
              </a:rPr>
              <a:t>no later than</a:t>
            </a:r>
            <a:r>
              <a:rPr kumimoji="0" lang="en-US" altLang="en-US" sz="1200" b="1" i="0" u="sng"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 </a:t>
            </a:r>
            <a:r>
              <a:rPr kumimoji="0" lang="en-US" altLang="en-US" sz="1200" b="1" i="0" u="sng" strike="noStrike" cap="none" normalizeH="0" baseline="0" dirty="0">
                <a:ln>
                  <a:noFill/>
                </a:ln>
                <a:solidFill>
                  <a:schemeClr val="accent1">
                    <a:lumMod val="75000"/>
                  </a:schemeClr>
                </a:solidFill>
                <a:effectLst/>
                <a:latin typeface="Times New Roman" panose="02020603050405020304" pitchFamily="18" charset="0"/>
                <a:cs typeface="Times New Roman" panose="02020603050405020304" pitchFamily="18" charset="0"/>
              </a:rPr>
              <a:t>11:00 a.m.</a:t>
            </a:r>
            <a:r>
              <a:rPr kumimoji="0" lang="en-US" altLang="en-US" sz="1200" b="1" i="0" u="sng"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 </a:t>
            </a:r>
            <a:r>
              <a:rPr kumimoji="0" lang="en-US" altLang="en-US" sz="1200" b="1" i="1" u="sng"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on the pay period end date</a:t>
            </a:r>
            <a:r>
              <a:rPr kumimoji="0" lang="en-US" altLang="en-US" sz="1200" b="1" i="1"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   </a:t>
            </a:r>
            <a:endParaRPr kumimoji="0" lang="en-US" altLang="en-US" sz="1200" b="0" i="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 </a:t>
            </a:r>
            <a:endParaRPr kumimoji="0" lang="en-US" altLang="en-US" sz="1200" b="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accent1">
                    <a:lumMod val="75000"/>
                  </a:schemeClr>
                </a:solidFill>
                <a:effectLst/>
                <a:latin typeface="Times New Roman" panose="02020603050405020304" pitchFamily="18" charset="0"/>
                <a:cs typeface="Times New Roman" panose="02020603050405020304" pitchFamily="18" charset="0"/>
              </a:rPr>
              <a:t>Employees</a:t>
            </a:r>
            <a:endParaRPr kumimoji="0" lang="en-US" altLang="en-US" sz="1200" b="0" i="0" u="none" strike="noStrike" cap="none" normalizeH="0" baseline="0" dirty="0">
              <a:ln>
                <a:noFill/>
              </a:ln>
              <a:solidFill>
                <a:schemeClr val="accent1">
                  <a:lumMod val="75000"/>
                </a:schemeClr>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Once you enter your time into the system, the status will indicate </a:t>
            </a:r>
            <a:r>
              <a:rPr kumimoji="0" lang="en-US" altLang="en-US" sz="1200" b="0" i="0" u="sng"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“Needs Approval”</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Next, you must </a:t>
            </a:r>
            <a:r>
              <a:rPr kumimoji="0" lang="en-US" altLang="en-US" sz="1200" b="0" i="1"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confirm</a:t>
            </a:r>
            <a:r>
              <a:rPr kumimoji="0" lang="en-US" altLang="en-US" sz="1200" b="0" i="0"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 that your supervisor has approved your timesheet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Once your supervisor has approved your time, the status will display </a:t>
            </a:r>
            <a:r>
              <a:rPr kumimoji="0" lang="en-US" altLang="en-US" sz="1200" b="0" i="0" u="sng"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“Supervisor Approved”.</a:t>
            </a:r>
            <a:r>
              <a:rPr kumimoji="0" lang="en-US" altLang="en-US" sz="1200" b="0" i="0"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 </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 </a:t>
            </a:r>
            <a:endParaRPr kumimoji="0" lang="en-US" altLang="en-US" sz="1200" b="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accent1">
                    <a:lumMod val="75000"/>
                  </a:schemeClr>
                </a:solidFill>
                <a:effectLst/>
                <a:latin typeface="Times New Roman" panose="02020603050405020304" pitchFamily="18" charset="0"/>
                <a:cs typeface="Times New Roman" panose="02020603050405020304" pitchFamily="18" charset="0"/>
              </a:rPr>
              <a:t>Approvers</a:t>
            </a:r>
          </a:p>
          <a:p>
            <a:pPr marL="171450" lvl="0" indent="-171450">
              <a:buFont typeface="Arial" panose="020B0604020202020204" pitchFamily="34" charset="0"/>
              <a:buChar char="•"/>
            </a:pPr>
            <a:r>
              <a:rPr kumimoji="0" lang="en-US" altLang="en-US" sz="1200" b="0" i="0"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Timesheet approvers must approve their employees' timesheets </a:t>
            </a:r>
            <a:r>
              <a:rPr kumimoji="0" lang="en-US" altLang="en-US" sz="1200" b="1" i="0" u="sng" strike="noStrike" cap="none" normalizeH="0" baseline="0" dirty="0">
                <a:ln>
                  <a:noFill/>
                </a:ln>
                <a:solidFill>
                  <a:schemeClr val="accent1">
                    <a:lumMod val="75000"/>
                  </a:schemeClr>
                </a:solidFill>
                <a:effectLst/>
                <a:latin typeface="Times New Roman" panose="02020603050405020304" pitchFamily="18" charset="0"/>
                <a:cs typeface="Times New Roman" panose="02020603050405020304" pitchFamily="18" charset="0"/>
              </a:rPr>
              <a:t>by 1:00 p.m.</a:t>
            </a:r>
            <a:r>
              <a:rPr kumimoji="0" lang="en-US" altLang="en-US" sz="1200" b="0" i="0" u="sng" strike="noStrike" cap="none" normalizeH="0" baseline="0" dirty="0">
                <a:ln>
                  <a:noFill/>
                </a:ln>
                <a:solidFill>
                  <a:schemeClr val="accent1">
                    <a:lumMod val="75000"/>
                  </a:schemeClr>
                </a:solidFill>
                <a:effectLst/>
                <a:latin typeface="Times New Roman" panose="02020603050405020304" pitchFamily="18" charset="0"/>
                <a:cs typeface="Times New Roman" panose="02020603050405020304" pitchFamily="18" charset="0"/>
              </a:rPr>
              <a:t> </a:t>
            </a:r>
            <a:r>
              <a:rPr lang="en-US" altLang="en-US" sz="1200" b="1" u="sng" dirty="0">
                <a:solidFill>
                  <a:schemeClr val="accent1">
                    <a:lumMod val="75000"/>
                  </a:schemeClr>
                </a:solidFill>
                <a:latin typeface="Times New Roman" panose="02020603050405020304" pitchFamily="18" charset="0"/>
                <a:cs typeface="Times New Roman" panose="02020603050405020304" pitchFamily="18" charset="0"/>
              </a:rPr>
              <a:t> on the </a:t>
            </a:r>
            <a:r>
              <a:rPr lang="en-US" altLang="en-US" sz="1200" b="1" i="1" u="sng" dirty="0">
                <a:solidFill>
                  <a:schemeClr val="accent1">
                    <a:lumMod val="75000"/>
                  </a:schemeClr>
                </a:solidFill>
                <a:latin typeface="Times New Roman" panose="02020603050405020304" pitchFamily="18" charset="0"/>
                <a:cs typeface="Times New Roman" panose="02020603050405020304" pitchFamily="18" charset="0"/>
              </a:rPr>
              <a:t>pay period end date</a:t>
            </a:r>
            <a:r>
              <a:rPr kumimoji="0" lang="en-US" altLang="en-US" sz="1200" b="0" i="1" u="none" strike="noStrike" cap="none" normalizeH="0" baseline="0" dirty="0">
                <a:ln>
                  <a:noFill/>
                </a:ln>
                <a:solidFill>
                  <a:schemeClr val="accent1">
                    <a:lumMod val="75000"/>
                  </a:schemeClr>
                </a:solidFill>
                <a:effectLst/>
                <a:latin typeface="Times New Roman" panose="02020603050405020304" pitchFamily="18" charset="0"/>
                <a:cs typeface="Times New Roman" panose="02020603050405020304" pitchFamily="18" charset="0"/>
              </a:rPr>
              <a:t>.</a:t>
            </a:r>
          </a:p>
          <a:p>
            <a:pPr marL="171450" lvl="0" indent="-171450">
              <a:buFont typeface="Arial" panose="020B0604020202020204" pitchFamily="34" charset="0"/>
              <a:buChar char="•"/>
            </a:pPr>
            <a:r>
              <a:rPr kumimoji="0" lang="en-US" altLang="en-US" sz="1200" b="0" i="0"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If employees' timecards are not complete and approved on time, their pay may be </a:t>
            </a:r>
            <a:r>
              <a:rPr kumimoji="0" lang="en-US" altLang="en-US" sz="1200" b="0" i="1"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delayed to the next pay period</a:t>
            </a:r>
            <a:r>
              <a:rPr kumimoji="0" lang="en-US" altLang="en-US" sz="1200" b="0" i="0"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a:t>
            </a:r>
            <a:endParaRPr kumimoji="0" lang="en-US" altLang="en-US" sz="1200" b="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tabLst/>
            </a:pP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For questions, do not hesitate to get in touch with the following:</a:t>
            </a:r>
            <a:br>
              <a:rPr kumimoji="0" lang="en-US" altLang="en-US" sz="1200" b="0" i="0"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b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01F1E"/>
                </a:solidFill>
                <a:effectLst/>
                <a:latin typeface="Symbol" panose="05050102010706020507" pitchFamily="18" charset="2"/>
                <a:cs typeface="Calibri" panose="020F0502020204030204" pitchFamily="34" charset="0"/>
              </a:rPr>
              <a:t>·</a:t>
            </a:r>
            <a:r>
              <a:rPr kumimoji="0" lang="en-US" altLang="en-US" sz="1200" b="0" i="0"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         Payroll at </a:t>
            </a:r>
            <a:r>
              <a:rPr kumimoji="0" lang="en-US" altLang="en-US" sz="1200" b="0" i="0" u="sng"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hlinkClick r:id="rId3"/>
              </a:rPr>
              <a:t>payroll@bowiestate.edu</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01F1E"/>
                </a:solidFill>
                <a:effectLst/>
                <a:latin typeface="Symbol" panose="05050102010706020507" pitchFamily="18" charset="2"/>
                <a:cs typeface="Calibri" panose="020F0502020204030204" pitchFamily="34" charset="0"/>
              </a:rPr>
              <a:t>·</a:t>
            </a:r>
            <a:r>
              <a:rPr kumimoji="0" lang="en-US" altLang="en-US" sz="1200" b="0" i="0"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         Ms. Sandy Lockett at </a:t>
            </a:r>
            <a:r>
              <a:rPr kumimoji="0" lang="en-US" altLang="en-US" sz="1200" b="0" i="0" u="sng"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hlinkClick r:id="rId4"/>
              </a:rPr>
              <a:t>llockett@bowiestate.edu</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01F1E"/>
                </a:solidFill>
                <a:effectLst/>
                <a:latin typeface="Symbol" panose="05050102010706020507" pitchFamily="18" charset="2"/>
                <a:cs typeface="Calibri" panose="020F0502020204030204" pitchFamily="34" charset="0"/>
              </a:rPr>
              <a:t>·</a:t>
            </a:r>
            <a:r>
              <a:rPr kumimoji="0" lang="en-US" altLang="en-US" sz="1200" b="0" i="0"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         Mrs. </a:t>
            </a:r>
            <a:r>
              <a:rPr kumimoji="0" lang="en-US" altLang="en-US" sz="1200" b="0" i="0" u="none" strike="noStrike" cap="none" normalizeH="0" baseline="0" dirty="0" err="1">
                <a:ln>
                  <a:noFill/>
                </a:ln>
                <a:solidFill>
                  <a:srgbClr val="201F1E"/>
                </a:solidFill>
                <a:effectLst/>
                <a:latin typeface="Times New Roman" panose="02020603050405020304" pitchFamily="18" charset="0"/>
                <a:cs typeface="Times New Roman" panose="02020603050405020304" pitchFamily="18" charset="0"/>
              </a:rPr>
              <a:t>Jonita</a:t>
            </a:r>
            <a:r>
              <a:rPr kumimoji="0" lang="en-US" altLang="en-US" sz="1200" b="0" i="0"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 Leonard at </a:t>
            </a:r>
            <a:r>
              <a:rPr kumimoji="0" lang="en-US" altLang="en-US" sz="1200" b="0" i="0" u="sng"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hlinkClick r:id="rId5"/>
              </a:rPr>
              <a:t>jkleonard@bowiestate.edu</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01F1E"/>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Slide Number Placeholder 5"/>
          <p:cNvSpPr>
            <a:spLocks noGrp="1"/>
          </p:cNvSpPr>
          <p:nvPr>
            <p:ph type="sldNum" sz="quarter" idx="12"/>
          </p:nvPr>
        </p:nvSpPr>
        <p:spPr/>
        <p:txBody>
          <a:bodyPr/>
          <a:lstStyle/>
          <a:p>
            <a:fld id="{07ED158E-8ED2-4F41-8B5A-0E284FB0BA67}" type="slidenum">
              <a:rPr lang="en-US" smtClean="0"/>
              <a:pPr/>
              <a:t>57</a:t>
            </a:fld>
            <a:endParaRPr lang="en-US"/>
          </a:p>
        </p:txBody>
      </p:sp>
      <p:pic>
        <p:nvPicPr>
          <p:cNvPr id="7" name="Picture 6"/>
          <p:cNvPicPr>
            <a:picLocks noChangeAspect="1"/>
          </p:cNvPicPr>
          <p:nvPr/>
        </p:nvPicPr>
        <p:blipFill rotWithShape="1">
          <a:blip r:embed="rId6"/>
          <a:srcRect r="30428"/>
          <a:stretch/>
        </p:blipFill>
        <p:spPr>
          <a:xfrm>
            <a:off x="4166524" y="2050516"/>
            <a:ext cx="4762500" cy="41413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7232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763000" cy="1252728"/>
          </a:xfrm>
        </p:spPr>
        <p:txBody>
          <a:bodyPr>
            <a:normAutofit/>
          </a:bodyPr>
          <a:lstStyle/>
          <a:p>
            <a:pPr algn="ctr"/>
            <a:r>
              <a:rPr lang="en-US" sz="4000" dirty="0" err="1">
                <a:latin typeface="Myriad Pro" panose="020B0503030403020204" pitchFamily="34" charset="0"/>
              </a:rPr>
              <a:t>MyBSU</a:t>
            </a:r>
            <a:r>
              <a:rPr lang="en-US" sz="4000" dirty="0">
                <a:latin typeface="Myriad Pro" panose="020B0503030403020204" pitchFamily="34" charset="0"/>
              </a:rPr>
              <a:t> Website</a:t>
            </a:r>
            <a:endParaRPr lang="en-US" sz="4000" b="0" dirty="0">
              <a:latin typeface="Myriad Pro" panose="020B0503030403020204" pitchFamily="34" charset="0"/>
            </a:endParaRPr>
          </a:p>
        </p:txBody>
      </p:sp>
      <p:grpSp>
        <p:nvGrpSpPr>
          <p:cNvPr id="4" name="Group 3"/>
          <p:cNvGrpSpPr/>
          <p:nvPr/>
        </p:nvGrpSpPr>
        <p:grpSpPr>
          <a:xfrm>
            <a:off x="1752600" y="3023652"/>
            <a:ext cx="5867401" cy="3612808"/>
            <a:chOff x="1752600" y="3023652"/>
            <a:chExt cx="5867401" cy="3612808"/>
          </a:xfrm>
        </p:grpSpPr>
        <p:pic>
          <p:nvPicPr>
            <p:cNvPr id="6" name="Picture 5"/>
            <p:cNvPicPr>
              <a:picLocks noChangeAspect="1"/>
            </p:cNvPicPr>
            <p:nvPr/>
          </p:nvPicPr>
          <p:blipFill rotWithShape="1">
            <a:blip r:embed="rId3"/>
            <a:srcRect l="15326" t="21950" b="14191"/>
            <a:stretch/>
          </p:blipFill>
          <p:spPr>
            <a:xfrm>
              <a:off x="1752600" y="3023652"/>
              <a:ext cx="5867401" cy="361280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870073" y="5638800"/>
              <a:ext cx="1132306" cy="9961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533400" y="1568059"/>
            <a:ext cx="8153400" cy="1292662"/>
          </a:xfrm>
          <a:prstGeom prst="rect">
            <a:avLst/>
          </a:prstGeom>
          <a:noFill/>
        </p:spPr>
        <p:txBody>
          <a:bodyPr wrap="square" rtlCol="0">
            <a:spAutoFit/>
          </a:bodyPr>
          <a:lstStyle/>
          <a:p>
            <a:pPr algn="ctr"/>
            <a:r>
              <a:rPr lang="en-US" sz="2000" b="1" dirty="0"/>
              <a:t>To access your </a:t>
            </a:r>
            <a:r>
              <a:rPr lang="en-US" sz="2000" b="1" dirty="0" err="1"/>
              <a:t>Peoplesoft</a:t>
            </a:r>
            <a:r>
              <a:rPr lang="en-US" sz="2000" b="1" dirty="0"/>
              <a:t> </a:t>
            </a:r>
            <a:r>
              <a:rPr lang="en-US" sz="2000" b="1" i="1" dirty="0"/>
              <a:t>electronic </a:t>
            </a:r>
            <a:r>
              <a:rPr lang="en-US" sz="2000" b="1" i="1" dirty="0" smtClean="0"/>
              <a:t>timesheet</a:t>
            </a:r>
            <a:br>
              <a:rPr lang="en-US" sz="2000" b="1" i="1" dirty="0" smtClean="0"/>
            </a:br>
            <a:endParaRPr lang="en-US" sz="1400" b="1" i="1" dirty="0"/>
          </a:p>
          <a:p>
            <a:pPr marL="342900" indent="-342900">
              <a:buFont typeface="+mj-lt"/>
              <a:buAutoNum type="arabicPeriod"/>
            </a:pPr>
            <a:r>
              <a:rPr lang="en-US" sz="1400" b="1" dirty="0" smtClean="0"/>
              <a:t>www.bowiestate.edu</a:t>
            </a:r>
            <a:endParaRPr lang="en-US" sz="1400" b="1" dirty="0"/>
          </a:p>
          <a:p>
            <a:pPr marL="342900" indent="-342900">
              <a:buFont typeface="+mj-lt"/>
              <a:buAutoNum type="arabicPeriod"/>
            </a:pPr>
            <a:r>
              <a:rPr lang="en-US" sz="1400" b="1" dirty="0" err="1" smtClean="0"/>
              <a:t>MyBSU</a:t>
            </a:r>
            <a:endParaRPr lang="en-US" sz="1400" b="1" dirty="0"/>
          </a:p>
          <a:p>
            <a:pPr marL="342900" indent="-342900">
              <a:buFont typeface="+mj-lt"/>
              <a:buAutoNum type="arabicPeriod"/>
            </a:pPr>
            <a:r>
              <a:rPr lang="en-US" sz="1400" b="1" dirty="0">
                <a:solidFill>
                  <a:srgbClr val="C00000"/>
                </a:solidFill>
              </a:rPr>
              <a:t>Human Resources Services</a:t>
            </a:r>
          </a:p>
        </p:txBody>
      </p:sp>
      <p:sp>
        <p:nvSpPr>
          <p:cNvPr id="8" name="Slide Number Placeholder 7"/>
          <p:cNvSpPr>
            <a:spLocks noGrp="1"/>
          </p:cNvSpPr>
          <p:nvPr>
            <p:ph type="sldNum" sz="quarter" idx="12"/>
          </p:nvPr>
        </p:nvSpPr>
        <p:spPr/>
        <p:txBody>
          <a:bodyPr/>
          <a:lstStyle/>
          <a:p>
            <a:fld id="{07ED158E-8ED2-4F41-8B5A-0E284FB0BA67}" type="slidenum">
              <a:rPr lang="en-US" smtClean="0"/>
              <a:pPr/>
              <a:t>58</a:t>
            </a:fld>
            <a:endParaRPr lang="en-US"/>
          </a:p>
        </p:txBody>
      </p:sp>
    </p:spTree>
    <p:extLst>
      <p:ext uri="{BB962C8B-B14F-4D97-AF65-F5344CB8AC3E}">
        <p14:creationId xmlns:p14="http://schemas.microsoft.com/office/powerpoint/2010/main" val="38535544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763000" cy="1252728"/>
          </a:xfrm>
        </p:spPr>
        <p:txBody>
          <a:bodyPr>
            <a:normAutofit/>
          </a:bodyPr>
          <a:lstStyle/>
          <a:p>
            <a:pPr algn="ctr"/>
            <a:r>
              <a:rPr lang="en-US" sz="4000" dirty="0">
                <a:latin typeface="Myriad Pro" panose="020B0503030403020204" pitchFamily="34" charset="0"/>
              </a:rPr>
              <a:t>Human Resources Services</a:t>
            </a:r>
            <a:endParaRPr lang="en-US" sz="4000" b="0" dirty="0">
              <a:latin typeface="Myriad Pro" panose="020B0503030403020204" pitchFamily="34" charset="0"/>
            </a:endParaRPr>
          </a:p>
        </p:txBody>
      </p:sp>
      <p:grpSp>
        <p:nvGrpSpPr>
          <p:cNvPr id="5" name="Group 4"/>
          <p:cNvGrpSpPr/>
          <p:nvPr/>
        </p:nvGrpSpPr>
        <p:grpSpPr>
          <a:xfrm>
            <a:off x="914400" y="1752600"/>
            <a:ext cx="7084291" cy="4786745"/>
            <a:chOff x="1219200" y="2209800"/>
            <a:chExt cx="6705600" cy="4419600"/>
          </a:xfrm>
        </p:grpSpPr>
        <p:pic>
          <p:nvPicPr>
            <p:cNvPr id="7" name="Picture 6"/>
            <p:cNvPicPr>
              <a:picLocks noChangeAspect="1"/>
            </p:cNvPicPr>
            <p:nvPr/>
          </p:nvPicPr>
          <p:blipFill>
            <a:blip r:embed="rId3"/>
            <a:stretch>
              <a:fillRect/>
            </a:stretch>
          </p:blipFill>
          <p:spPr>
            <a:xfrm>
              <a:off x="1219200" y="2209800"/>
              <a:ext cx="6705600" cy="44196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558145" y="2743200"/>
              <a:ext cx="1676399" cy="122368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Placeholder 5"/>
          <p:cNvSpPr>
            <a:spLocks noGrp="1"/>
          </p:cNvSpPr>
          <p:nvPr>
            <p:ph type="sldNum" sz="quarter" idx="12"/>
          </p:nvPr>
        </p:nvSpPr>
        <p:spPr/>
        <p:txBody>
          <a:bodyPr/>
          <a:lstStyle/>
          <a:p>
            <a:fld id="{07ED158E-8ED2-4F41-8B5A-0E284FB0BA67}" type="slidenum">
              <a:rPr lang="en-US" smtClean="0"/>
              <a:pPr/>
              <a:t>59</a:t>
            </a:fld>
            <a:endParaRPr lang="en-US"/>
          </a:p>
        </p:txBody>
      </p:sp>
    </p:spTree>
    <p:extLst>
      <p:ext uri="{BB962C8B-B14F-4D97-AF65-F5344CB8AC3E}">
        <p14:creationId xmlns:p14="http://schemas.microsoft.com/office/powerpoint/2010/main" val="2570382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noAutofit/>
          </a:bodyPr>
          <a:lstStyle/>
          <a:p>
            <a:pPr algn="ctr"/>
            <a:r>
              <a:rPr lang="en-US" sz="4000" dirty="0"/>
              <a:t>How Benefits Are Determined and Paid with MSRP</a:t>
            </a:r>
          </a:p>
        </p:txBody>
      </p:sp>
      <p:sp>
        <p:nvSpPr>
          <p:cNvPr id="3" name="Content Placeholder 2"/>
          <p:cNvSpPr>
            <a:spLocks noGrp="1"/>
          </p:cNvSpPr>
          <p:nvPr>
            <p:ph idx="1"/>
          </p:nvPr>
        </p:nvSpPr>
        <p:spPr/>
        <p:txBody>
          <a:bodyPr>
            <a:normAutofit/>
          </a:bodyPr>
          <a:lstStyle/>
          <a:p>
            <a:r>
              <a:rPr lang="en-US" sz="2600" b="1" dirty="0"/>
              <a:t>Benefits Determined By a Formula </a:t>
            </a:r>
            <a:endParaRPr lang="en-US" sz="2600" b="1" dirty="0">
              <a:solidFill>
                <a:srgbClr val="C00000"/>
              </a:solidFill>
            </a:endParaRPr>
          </a:p>
          <a:p>
            <a:pPr>
              <a:buNone/>
            </a:pPr>
            <a:r>
              <a:rPr lang="en-US" sz="2600" dirty="0"/>
              <a:t>	-Fixed percentage of your years of credible service</a:t>
            </a:r>
          </a:p>
          <a:p>
            <a:pPr>
              <a:buNone/>
            </a:pPr>
            <a:r>
              <a:rPr lang="en-US" sz="2600" dirty="0"/>
              <a:t>	-Average Final Salary X the </a:t>
            </a:r>
            <a:r>
              <a:rPr lang="en-US" sz="2600" dirty="0" smtClean="0"/>
              <a:t>multiplier (.018) X years of </a:t>
            </a:r>
            <a:r>
              <a:rPr lang="en-US" sz="2600" dirty="0" err="1" smtClean="0"/>
              <a:t>serice</a:t>
            </a:r>
            <a:endParaRPr lang="en-US" sz="2600" dirty="0"/>
          </a:p>
          <a:p>
            <a:pPr>
              <a:buNone/>
            </a:pPr>
            <a:endParaRPr lang="en-US" sz="2600" dirty="0"/>
          </a:p>
          <a:p>
            <a:r>
              <a:rPr lang="en-US" sz="2600" b="1" dirty="0"/>
              <a:t>How Benefits Are Paid</a:t>
            </a:r>
          </a:p>
          <a:p>
            <a:pPr lvl="1">
              <a:buNone/>
            </a:pPr>
            <a:r>
              <a:rPr lang="en-US" sz="2600" dirty="0"/>
              <a:t>-Single-Life Annuity (Return of a single payment to your survivor(s) at your death)</a:t>
            </a:r>
          </a:p>
          <a:p>
            <a:pPr lvl="1">
              <a:buNone/>
            </a:pPr>
            <a:r>
              <a:rPr lang="en-US" sz="2600" dirty="0"/>
              <a:t>-Dual-Life Annuity (A continuing monthly payment after your death to your surviving beneficiary</a:t>
            </a:r>
            <a:r>
              <a:rPr lang="en-US" dirty="0"/>
              <a:t>)</a:t>
            </a:r>
          </a:p>
        </p:txBody>
      </p:sp>
      <p:pic>
        <p:nvPicPr>
          <p:cNvPr id="4" name="Picture 3" descr="BSU-Logo_Yllw-Flame-Blk-Text.jpg"/>
          <p:cNvPicPr>
            <a:picLocks noChangeAspect="1"/>
          </p:cNvPicPr>
          <p:nvPr/>
        </p:nvPicPr>
        <p:blipFill>
          <a:blip r:embed="rId3" cstate="print"/>
          <a:stretch>
            <a:fillRect/>
          </a:stretch>
        </p:blipFill>
        <p:spPr>
          <a:xfrm>
            <a:off x="7620000" y="5682615"/>
            <a:ext cx="1066800" cy="960120"/>
          </a:xfrm>
          <a:prstGeom prst="rect">
            <a:avLst/>
          </a:prstGeom>
        </p:spPr>
      </p:pic>
    </p:spTree>
    <p:extLst>
      <p:ext uri="{BB962C8B-B14F-4D97-AF65-F5344CB8AC3E}">
        <p14:creationId xmlns:p14="http://schemas.microsoft.com/office/powerpoint/2010/main" val="22365749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763000" cy="1252728"/>
          </a:xfrm>
        </p:spPr>
        <p:txBody>
          <a:bodyPr>
            <a:normAutofit/>
          </a:bodyPr>
          <a:lstStyle/>
          <a:p>
            <a:pPr algn="ctr"/>
            <a:r>
              <a:rPr lang="en-US" sz="4000" dirty="0">
                <a:latin typeface="Myriad Pro" panose="020B0503030403020204" pitchFamily="34" charset="0"/>
              </a:rPr>
              <a:t>Timesheets</a:t>
            </a:r>
            <a:endParaRPr lang="en-US" sz="4000" b="0" dirty="0">
              <a:latin typeface="Myriad Pro" panose="020B0503030403020204" pitchFamily="34" charset="0"/>
            </a:endParaRPr>
          </a:p>
        </p:txBody>
      </p:sp>
      <p:grpSp>
        <p:nvGrpSpPr>
          <p:cNvPr id="5" name="Group 4"/>
          <p:cNvGrpSpPr/>
          <p:nvPr/>
        </p:nvGrpSpPr>
        <p:grpSpPr>
          <a:xfrm>
            <a:off x="609600" y="3124200"/>
            <a:ext cx="8016933" cy="2971800"/>
            <a:chOff x="685800" y="2667000"/>
            <a:chExt cx="7805393" cy="2743200"/>
          </a:xfrm>
        </p:grpSpPr>
        <p:pic>
          <p:nvPicPr>
            <p:cNvPr id="3" name="Picture 2"/>
            <p:cNvPicPr>
              <a:picLocks noChangeAspect="1"/>
            </p:cNvPicPr>
            <p:nvPr/>
          </p:nvPicPr>
          <p:blipFill>
            <a:blip r:embed="rId3"/>
            <a:stretch>
              <a:fillRect/>
            </a:stretch>
          </p:blipFill>
          <p:spPr>
            <a:xfrm>
              <a:off x="685800" y="2667000"/>
              <a:ext cx="7805393" cy="27432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572000" y="4038600"/>
              <a:ext cx="1295400" cy="304800"/>
            </a:xfrm>
            <a:prstGeom prst="rect">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grpSp>
      <p:sp>
        <p:nvSpPr>
          <p:cNvPr id="6" name="TextBox 5"/>
          <p:cNvSpPr txBox="1"/>
          <p:nvPr/>
        </p:nvSpPr>
        <p:spPr>
          <a:xfrm>
            <a:off x="647700" y="1676400"/>
            <a:ext cx="7277100" cy="923330"/>
          </a:xfrm>
          <a:prstGeom prst="rect">
            <a:avLst/>
          </a:prstGeom>
          <a:noFill/>
        </p:spPr>
        <p:txBody>
          <a:bodyPr wrap="square" rtlCol="0">
            <a:spAutoFit/>
          </a:bodyPr>
          <a:lstStyle/>
          <a:p>
            <a:pPr marL="342900" indent="-342900">
              <a:buFont typeface="+mj-lt"/>
              <a:buAutoNum type="arabicPeriod"/>
            </a:pPr>
            <a:r>
              <a:rPr lang="en-US" dirty="0"/>
              <a:t>To access your </a:t>
            </a:r>
            <a:r>
              <a:rPr lang="en-US" dirty="0" err="1"/>
              <a:t>Peoplesoft</a:t>
            </a:r>
            <a:r>
              <a:rPr lang="en-US" dirty="0"/>
              <a:t> </a:t>
            </a:r>
            <a:r>
              <a:rPr lang="en-US" b="1" i="1" dirty="0"/>
              <a:t>electronic timesheet</a:t>
            </a:r>
          </a:p>
          <a:p>
            <a:pPr marL="342900" indent="-342900">
              <a:buFont typeface="+mj-lt"/>
              <a:buAutoNum type="arabicPeriod"/>
            </a:pPr>
            <a:r>
              <a:rPr lang="en-US" dirty="0"/>
              <a:t>Type your </a:t>
            </a:r>
            <a:r>
              <a:rPr lang="en-US" dirty="0" err="1"/>
              <a:t>Empl</a:t>
            </a:r>
            <a:r>
              <a:rPr lang="en-US" dirty="0"/>
              <a:t> ID in the box</a:t>
            </a:r>
          </a:p>
          <a:p>
            <a:pPr marL="342900" indent="-342900">
              <a:buFont typeface="+mj-lt"/>
              <a:buAutoNum type="arabicPeriod"/>
            </a:pPr>
            <a:r>
              <a:rPr lang="en-US" dirty="0"/>
              <a:t>Click search</a:t>
            </a:r>
          </a:p>
        </p:txBody>
      </p:sp>
      <p:sp>
        <p:nvSpPr>
          <p:cNvPr id="8" name="Slide Number Placeholder 7"/>
          <p:cNvSpPr>
            <a:spLocks noGrp="1"/>
          </p:cNvSpPr>
          <p:nvPr>
            <p:ph type="sldNum" sz="quarter" idx="12"/>
          </p:nvPr>
        </p:nvSpPr>
        <p:spPr/>
        <p:txBody>
          <a:bodyPr/>
          <a:lstStyle/>
          <a:p>
            <a:fld id="{07ED158E-8ED2-4F41-8B5A-0E284FB0BA67}" type="slidenum">
              <a:rPr lang="en-US" smtClean="0"/>
              <a:pPr/>
              <a:t>60</a:t>
            </a:fld>
            <a:endParaRPr lang="en-US"/>
          </a:p>
        </p:txBody>
      </p:sp>
    </p:spTree>
    <p:extLst>
      <p:ext uri="{BB962C8B-B14F-4D97-AF65-F5344CB8AC3E}">
        <p14:creationId xmlns:p14="http://schemas.microsoft.com/office/powerpoint/2010/main" val="12007983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763000" cy="1252728"/>
          </a:xfrm>
        </p:spPr>
        <p:txBody>
          <a:bodyPr>
            <a:normAutofit/>
          </a:bodyPr>
          <a:lstStyle/>
          <a:p>
            <a:pPr algn="ctr"/>
            <a:r>
              <a:rPr lang="en-US" sz="4000" dirty="0">
                <a:latin typeface="Myriad Pro" panose="020B0503030403020204" pitchFamily="34" charset="0"/>
              </a:rPr>
              <a:t>Timesheets</a:t>
            </a:r>
            <a:endParaRPr lang="en-US" sz="4000" b="0" dirty="0">
              <a:latin typeface="Myriad Pro" panose="020B0503030403020204" pitchFamily="34" charset="0"/>
            </a:endParaRPr>
          </a:p>
        </p:txBody>
      </p:sp>
      <p:sp>
        <p:nvSpPr>
          <p:cNvPr id="4" name="Slide Number Placeholder 3"/>
          <p:cNvSpPr>
            <a:spLocks noGrp="1"/>
          </p:cNvSpPr>
          <p:nvPr>
            <p:ph type="sldNum" sz="quarter" idx="12"/>
          </p:nvPr>
        </p:nvSpPr>
        <p:spPr/>
        <p:txBody>
          <a:bodyPr/>
          <a:lstStyle/>
          <a:p>
            <a:fld id="{07ED158E-8ED2-4F41-8B5A-0E284FB0BA67}" type="slidenum">
              <a:rPr lang="en-US" smtClean="0"/>
              <a:pPr/>
              <a:t>61</a:t>
            </a:fld>
            <a:endParaRPr lang="en-US"/>
          </a:p>
        </p:txBody>
      </p:sp>
      <p:pic>
        <p:nvPicPr>
          <p:cNvPr id="5" name="Picture 4"/>
          <p:cNvPicPr>
            <a:picLocks noChangeAspect="1"/>
          </p:cNvPicPr>
          <p:nvPr/>
        </p:nvPicPr>
        <p:blipFill>
          <a:blip r:embed="rId3"/>
          <a:stretch>
            <a:fillRect/>
          </a:stretch>
        </p:blipFill>
        <p:spPr>
          <a:xfrm>
            <a:off x="533400" y="1708585"/>
            <a:ext cx="8077200" cy="49208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10322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763000" cy="1252728"/>
          </a:xfrm>
        </p:spPr>
        <p:txBody>
          <a:bodyPr>
            <a:normAutofit/>
          </a:bodyPr>
          <a:lstStyle/>
          <a:p>
            <a:pPr algn="ctr"/>
            <a:r>
              <a:rPr lang="en-US" sz="4000" dirty="0">
                <a:latin typeface="Myriad Pro" panose="020B0503030403020204" pitchFamily="34" charset="0"/>
              </a:rPr>
              <a:t>Timesheets</a:t>
            </a:r>
            <a:endParaRPr lang="en-US" sz="4000" b="0" dirty="0">
              <a:latin typeface="Myriad Pro" panose="020B0503030403020204" pitchFamily="34" charset="0"/>
            </a:endParaRPr>
          </a:p>
        </p:txBody>
      </p:sp>
      <p:sp>
        <p:nvSpPr>
          <p:cNvPr id="4" name="Slide Number Placeholder 3"/>
          <p:cNvSpPr>
            <a:spLocks noGrp="1"/>
          </p:cNvSpPr>
          <p:nvPr>
            <p:ph type="sldNum" sz="quarter" idx="12"/>
          </p:nvPr>
        </p:nvSpPr>
        <p:spPr/>
        <p:txBody>
          <a:bodyPr/>
          <a:lstStyle/>
          <a:p>
            <a:fld id="{07ED158E-8ED2-4F41-8B5A-0E284FB0BA67}" type="slidenum">
              <a:rPr lang="en-US" smtClean="0"/>
              <a:pPr/>
              <a:t>62</a:t>
            </a:fld>
            <a:endParaRPr lang="en-US"/>
          </a:p>
        </p:txBody>
      </p:sp>
      <p:pic>
        <p:nvPicPr>
          <p:cNvPr id="3" name="Picture 2"/>
          <p:cNvPicPr>
            <a:picLocks noChangeAspect="1"/>
          </p:cNvPicPr>
          <p:nvPr/>
        </p:nvPicPr>
        <p:blipFill>
          <a:blip r:embed="rId3"/>
          <a:stretch>
            <a:fillRect/>
          </a:stretch>
        </p:blipFill>
        <p:spPr>
          <a:xfrm>
            <a:off x="1219200" y="1752600"/>
            <a:ext cx="6858000" cy="48488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7625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teractive.marylandtaxes.com/Extranet/glMedia/POS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 y="2980008"/>
            <a:ext cx="2449683" cy="147434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533400" y="5105400"/>
            <a:ext cx="3200400" cy="11233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orbel"/>
                <a:ea typeface="+mn-ea"/>
                <a:cs typeface="+mn-cs"/>
              </a:rPr>
              <a:t>Direct link: Human</a:t>
            </a:r>
            <a:r>
              <a:rPr kumimoji="0" lang="en-US" sz="1400" b="1" i="0" u="none" strike="noStrike" kern="1200" cap="none" spc="0" normalizeH="0" noProof="0" dirty="0">
                <a:ln>
                  <a:noFill/>
                </a:ln>
                <a:solidFill>
                  <a:prstClr val="black"/>
                </a:solidFill>
                <a:effectLst/>
                <a:uLnTx/>
                <a:uFillTx/>
                <a:latin typeface="Corbel"/>
                <a:ea typeface="+mn-ea"/>
                <a:cs typeface="+mn-cs"/>
              </a:rPr>
              <a:t> Resources Services</a:t>
            </a:r>
            <a:endParaRPr kumimoji="0" lang="en-US" sz="1400" b="1" i="0" u="none" strike="noStrike" kern="1200" cap="none" spc="0" normalizeH="0" baseline="0" noProof="0" dirty="0">
              <a:ln>
                <a:noFill/>
              </a:ln>
              <a:solidFill>
                <a:prstClr val="black"/>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orbel"/>
              </a:rPr>
              <a:t/>
            </a:r>
            <a:br>
              <a:rPr kumimoji="0" lang="en-US" sz="1000" b="1" i="0" u="none" strike="noStrike" kern="1200" cap="none" spc="0" normalizeH="0" baseline="0" noProof="0" dirty="0">
                <a:ln>
                  <a:noFill/>
                </a:ln>
                <a:solidFill>
                  <a:prstClr val="black"/>
                </a:solidFill>
                <a:effectLst/>
                <a:uLnTx/>
                <a:uFillTx/>
                <a:latin typeface="Corbel"/>
              </a:rPr>
            </a:br>
            <a:r>
              <a:rPr kumimoji="0" lang="en-US" sz="1400" b="1" i="0" u="none" strike="noStrike" kern="1200" cap="none" spc="0" normalizeH="0" baseline="0" noProof="0" dirty="0">
                <a:ln>
                  <a:noFill/>
                </a:ln>
                <a:solidFill>
                  <a:prstClr val="black"/>
                </a:solidFill>
                <a:effectLst/>
                <a:uLnTx/>
                <a:uFillTx/>
                <a:latin typeface="Corbel"/>
              </a:rPr>
              <a:t>Contact: </a:t>
            </a:r>
            <a:r>
              <a:rPr lang="en-US" sz="1400" dirty="0">
                <a:solidFill>
                  <a:prstClr val="black"/>
                </a:solidFill>
                <a:latin typeface="Corbel"/>
              </a:rPr>
              <a:t>Sandra Lockett</a:t>
            </a:r>
            <a:r>
              <a:rPr kumimoji="0" lang="en-US" sz="1400" b="0" i="0" u="none" strike="noStrike" kern="1200" cap="none" spc="0" normalizeH="0" baseline="0" noProof="0" dirty="0">
                <a:ln>
                  <a:noFill/>
                </a:ln>
                <a:solidFill>
                  <a:prstClr val="black"/>
                </a:solidFill>
                <a:effectLst/>
                <a:uLnTx/>
                <a:uFillTx/>
                <a:latin typeface="Corbel"/>
              </a:rPr>
              <a:t/>
            </a:r>
            <a:br>
              <a:rPr kumimoji="0" lang="en-US" sz="1400" b="0" i="0" u="none" strike="noStrike" kern="1200" cap="none" spc="0" normalizeH="0" baseline="0" noProof="0" dirty="0">
                <a:ln>
                  <a:noFill/>
                </a:ln>
                <a:solidFill>
                  <a:prstClr val="black"/>
                </a:solidFill>
                <a:effectLst/>
                <a:uLnTx/>
                <a:uFillTx/>
                <a:latin typeface="Corbel"/>
              </a:rPr>
            </a:br>
            <a:r>
              <a:rPr kumimoji="0" lang="en-US" sz="1400" b="0" i="0" u="none" strike="noStrike" kern="1200" cap="none" spc="0" normalizeH="0" baseline="0" noProof="0" dirty="0">
                <a:ln>
                  <a:noFill/>
                </a:ln>
                <a:solidFill>
                  <a:prstClr val="black"/>
                </a:solidFill>
                <a:effectLst/>
                <a:uLnTx/>
                <a:uFillTx/>
                <a:latin typeface="Corbel"/>
              </a:rPr>
              <a:t>Payroll Manager</a:t>
            </a:r>
            <a:br>
              <a:rPr kumimoji="0" lang="en-US" sz="1400" b="0" i="0" u="none" strike="noStrike" kern="1200" cap="none" spc="0" normalizeH="0" baseline="0" noProof="0" dirty="0">
                <a:ln>
                  <a:noFill/>
                </a:ln>
                <a:solidFill>
                  <a:prstClr val="black"/>
                </a:solidFill>
                <a:effectLst/>
                <a:uLnTx/>
                <a:uFillTx/>
                <a:latin typeface="Corbel"/>
              </a:rPr>
            </a:br>
            <a:r>
              <a:rPr kumimoji="0" lang="en-US" sz="1400" b="0" i="0" u="none" strike="noStrike" kern="1200" cap="none" spc="0" normalizeH="0" baseline="0" noProof="0" dirty="0">
                <a:ln>
                  <a:noFill/>
                </a:ln>
                <a:solidFill>
                  <a:prstClr val="black"/>
                </a:solidFill>
                <a:effectLst/>
                <a:uLnTx/>
                <a:uFillTx/>
                <a:latin typeface="Corbel"/>
              </a:rPr>
              <a:t>(301) 860-3483 </a:t>
            </a:r>
          </a:p>
        </p:txBody>
      </p:sp>
      <p:sp>
        <p:nvSpPr>
          <p:cNvPr id="3" name="Content Placeholder 2"/>
          <p:cNvSpPr>
            <a:spLocks noGrp="1"/>
          </p:cNvSpPr>
          <p:nvPr>
            <p:ph idx="1"/>
          </p:nvPr>
        </p:nvSpPr>
        <p:spPr>
          <a:xfrm>
            <a:off x="3962400" y="2438400"/>
            <a:ext cx="4680659" cy="3402227"/>
          </a:xfrm>
        </p:spPr>
        <p:txBody>
          <a:bodyPr>
            <a:noAutofit/>
          </a:bodyPr>
          <a:lstStyle/>
          <a:p>
            <a:r>
              <a:rPr lang="en-US" sz="1400" b="1" dirty="0" smtClean="0"/>
              <a:t>1</a:t>
            </a:r>
            <a:r>
              <a:rPr lang="en-US" sz="1400" b="1" baseline="30000" dirty="0" smtClean="0"/>
              <a:t>st</a:t>
            </a:r>
            <a:r>
              <a:rPr lang="en-US" sz="1400" b="1" dirty="0" smtClean="0"/>
              <a:t> time users are required to sign up online to</a:t>
            </a:r>
            <a:br>
              <a:rPr lang="en-US" sz="1400" b="1" dirty="0" smtClean="0"/>
            </a:br>
            <a:r>
              <a:rPr lang="en-US" sz="1400" b="1" dirty="0" smtClean="0">
                <a:solidFill>
                  <a:srgbClr val="C00000"/>
                </a:solidFill>
              </a:rPr>
              <a:t>setup </a:t>
            </a:r>
            <a:r>
              <a:rPr lang="en-US" sz="1400" b="1" dirty="0">
                <a:solidFill>
                  <a:srgbClr val="C00000"/>
                </a:solidFill>
              </a:rPr>
              <a:t>a POSC account </a:t>
            </a:r>
            <a:r>
              <a:rPr lang="en-US" sz="1400" b="1" dirty="0" smtClean="0">
                <a:solidFill>
                  <a:srgbClr val="C00000"/>
                </a:solidFill>
              </a:rPr>
              <a:t> </a:t>
            </a:r>
            <a:r>
              <a:rPr lang="en-US" sz="1400" b="1" i="1" dirty="0" smtClean="0"/>
              <a:t>(</a:t>
            </a:r>
            <a:r>
              <a:rPr lang="en-US" sz="1400" i="1" u="sng" dirty="0" smtClean="0"/>
              <a:t>This </a:t>
            </a:r>
            <a:r>
              <a:rPr lang="en-US" sz="1400" i="1" u="sng" dirty="0"/>
              <a:t>requires some personalized data found on your 1st pay </a:t>
            </a:r>
            <a:r>
              <a:rPr lang="en-US" sz="1400" i="1" u="sng" dirty="0" smtClean="0"/>
              <a:t>stub).</a:t>
            </a:r>
            <a:r>
              <a:rPr lang="en-US" sz="1400" u="sng" dirty="0" smtClean="0"/>
              <a:t/>
            </a:r>
            <a:br>
              <a:rPr lang="en-US" sz="1400" u="sng" dirty="0" smtClean="0"/>
            </a:br>
            <a:endParaRPr lang="en-US" sz="1400" u="sng" dirty="0"/>
          </a:p>
          <a:p>
            <a:r>
              <a:rPr lang="en-US" sz="1400" b="1" dirty="0" smtClean="0"/>
              <a:t>You may access </a:t>
            </a:r>
            <a:r>
              <a:rPr lang="en-US" sz="1400" b="1" dirty="0"/>
              <a:t>to payment information such as: </a:t>
            </a:r>
            <a:r>
              <a:rPr lang="en-US" sz="1050" dirty="0"/>
              <a:t> </a:t>
            </a:r>
            <a:endParaRPr lang="en-US" sz="1400" b="1" dirty="0"/>
          </a:p>
          <a:p>
            <a:pPr lvl="1">
              <a:buClr>
                <a:srgbClr val="C00000"/>
              </a:buClr>
            </a:pPr>
            <a:r>
              <a:rPr lang="en-US" sz="1000" dirty="0"/>
              <a:t>Pay stub information</a:t>
            </a:r>
          </a:p>
          <a:p>
            <a:pPr lvl="1">
              <a:buClr>
                <a:srgbClr val="C00000"/>
              </a:buClr>
            </a:pPr>
            <a:r>
              <a:rPr lang="en-US" sz="1000" dirty="0"/>
              <a:t>W2 data  </a:t>
            </a:r>
          </a:p>
          <a:p>
            <a:pPr lvl="1">
              <a:buClr>
                <a:srgbClr val="C00000"/>
              </a:buClr>
            </a:pPr>
            <a:r>
              <a:rPr lang="en-US" sz="1000" dirty="0"/>
              <a:t>Change/update direct deposit banking information</a:t>
            </a:r>
          </a:p>
          <a:p>
            <a:pPr lvl="1">
              <a:buClr>
                <a:srgbClr val="C00000"/>
              </a:buClr>
            </a:pPr>
            <a:r>
              <a:rPr lang="en-US" sz="1000" dirty="0"/>
              <a:t>Online submission of address updates</a:t>
            </a:r>
          </a:p>
          <a:p>
            <a:pPr lvl="1">
              <a:buClr>
                <a:srgbClr val="C00000"/>
              </a:buClr>
            </a:pPr>
            <a:r>
              <a:rPr lang="en-US" sz="1000" dirty="0"/>
              <a:t>W4 Withholding or change of address</a:t>
            </a:r>
          </a:p>
          <a:p>
            <a:pPr marL="118872" indent="0">
              <a:buNone/>
            </a:pPr>
            <a:endParaRPr lang="en-US" sz="1400" u="sng" dirty="0"/>
          </a:p>
          <a:p>
            <a:r>
              <a:rPr lang="en-US" sz="1400" dirty="0"/>
              <a:t>1</a:t>
            </a:r>
            <a:r>
              <a:rPr lang="en-US" sz="1400" baseline="30000" dirty="0"/>
              <a:t>st</a:t>
            </a:r>
            <a:r>
              <a:rPr lang="en-US" sz="1400" dirty="0"/>
              <a:t> paycheck will be a paper check mailed to you at your home address. </a:t>
            </a:r>
          </a:p>
          <a:p>
            <a:pPr marL="582930" lvl="1" indent="-171450">
              <a:buClrTx/>
            </a:pPr>
            <a:r>
              <a:rPr lang="en-US" sz="1100" dirty="0"/>
              <a:t>You can use the information on the check to generate a </a:t>
            </a:r>
            <a:r>
              <a:rPr lang="en-US" sz="1100" b="1" dirty="0"/>
              <a:t>Logon ID and Password </a:t>
            </a:r>
            <a:r>
              <a:rPr lang="en-US" sz="1100" dirty="0"/>
              <a:t>, that will be used each subsequent time you access the POSC.</a:t>
            </a:r>
          </a:p>
          <a:p>
            <a:pPr marL="411480" lvl="1" indent="0">
              <a:buNone/>
            </a:pPr>
            <a:endParaRPr lang="en-US" sz="1100" dirty="0"/>
          </a:p>
          <a:p>
            <a:r>
              <a:rPr lang="en-US" sz="1400" dirty="0"/>
              <a:t>2</a:t>
            </a:r>
            <a:r>
              <a:rPr lang="en-US" sz="1400" baseline="30000" dirty="0"/>
              <a:t>nd</a:t>
            </a:r>
            <a:r>
              <a:rPr lang="en-US" sz="1400" dirty="0"/>
              <a:t> paycheck  should be direct deposit </a:t>
            </a:r>
            <a:r>
              <a:rPr lang="en-US" sz="1200" i="1" dirty="0"/>
              <a:t>(you must enroll).</a:t>
            </a:r>
            <a:br>
              <a:rPr lang="en-US" sz="1200" i="1" dirty="0"/>
            </a:br>
            <a:r>
              <a:rPr lang="en-US" sz="1100" i="1" dirty="0">
                <a:solidFill>
                  <a:srgbClr val="C00000"/>
                </a:solidFill>
              </a:rPr>
              <a:t>*</a:t>
            </a:r>
            <a:r>
              <a:rPr lang="en-US" sz="1100" b="1" i="1" dirty="0">
                <a:solidFill>
                  <a:srgbClr val="C00000"/>
                </a:solidFill>
              </a:rPr>
              <a:t>Complete the direct deposit form </a:t>
            </a:r>
            <a:r>
              <a:rPr lang="en-US" sz="1100" i="1" u="sng" dirty="0">
                <a:solidFill>
                  <a:srgbClr val="C00000"/>
                </a:solidFill>
              </a:rPr>
              <a:t>(type on the pdf, print, and then sign with a ‘wet’ signature.)</a:t>
            </a:r>
          </a:p>
          <a:p>
            <a:pPr marL="118872" indent="0">
              <a:buNone/>
            </a:pPr>
            <a:endParaRPr lang="en-US" sz="1200" dirty="0"/>
          </a:p>
          <a:p>
            <a:pPr marL="118872" indent="0">
              <a:buNone/>
            </a:pPr>
            <a:endParaRPr lang="en-US" sz="1600" dirty="0"/>
          </a:p>
        </p:txBody>
      </p:sp>
      <p:sp>
        <p:nvSpPr>
          <p:cNvPr id="6" name="Content Placeholder 2"/>
          <p:cNvSpPr txBox="1">
            <a:spLocks/>
          </p:cNvSpPr>
          <p:nvPr/>
        </p:nvSpPr>
        <p:spPr>
          <a:xfrm>
            <a:off x="304800" y="1600491"/>
            <a:ext cx="8686800" cy="728472"/>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a:buNone/>
            </a:pPr>
            <a:r>
              <a:rPr lang="en-US" sz="1600" dirty="0" smtClean="0"/>
              <a:t>The Comptroller of Maryland </a:t>
            </a:r>
            <a:r>
              <a:rPr lang="en-US" sz="1600" dirty="0"/>
              <a:t>and the Central Payroll Bureau offer a </a:t>
            </a:r>
            <a:r>
              <a:rPr lang="en-US" sz="1600" dirty="0" smtClean="0"/>
              <a:t/>
            </a:r>
            <a:br>
              <a:rPr lang="en-US" sz="1600" dirty="0" smtClean="0"/>
            </a:br>
            <a:r>
              <a:rPr lang="en-US" sz="1600" b="1" dirty="0" smtClean="0">
                <a:solidFill>
                  <a:srgbClr val="C00000"/>
                </a:solidFill>
              </a:rPr>
              <a:t>Payroll </a:t>
            </a:r>
            <a:r>
              <a:rPr lang="en-US" sz="1600" b="1" dirty="0">
                <a:solidFill>
                  <a:srgbClr val="C00000"/>
                </a:solidFill>
              </a:rPr>
              <a:t>Online Service </a:t>
            </a:r>
            <a:r>
              <a:rPr lang="en-US" sz="1600" b="1" dirty="0" smtClean="0">
                <a:solidFill>
                  <a:srgbClr val="C00000"/>
                </a:solidFill>
              </a:rPr>
              <a:t>Center (POSC) </a:t>
            </a:r>
            <a:r>
              <a:rPr lang="en-US" sz="1600" dirty="0" smtClean="0"/>
              <a:t>for </a:t>
            </a:r>
            <a:r>
              <a:rPr lang="en-US" sz="1600" b="1" dirty="0"/>
              <a:t>State employees </a:t>
            </a:r>
            <a:r>
              <a:rPr lang="en-US" sz="1600" b="1" dirty="0" smtClean="0"/>
              <a:t>to manage their payroll information.</a:t>
            </a:r>
            <a:endParaRPr lang="en-US" sz="1600" b="1" dirty="0"/>
          </a:p>
        </p:txBody>
      </p:sp>
      <p:sp>
        <p:nvSpPr>
          <p:cNvPr id="4" name="Title 3"/>
          <p:cNvSpPr>
            <a:spLocks noGrp="1"/>
          </p:cNvSpPr>
          <p:nvPr>
            <p:ph type="title"/>
          </p:nvPr>
        </p:nvSpPr>
        <p:spPr>
          <a:xfrm>
            <a:off x="762000" y="393774"/>
            <a:ext cx="8077200" cy="987552"/>
          </a:xfrm>
        </p:spPr>
        <p:txBody>
          <a:bodyPr>
            <a:normAutofit/>
          </a:bodyPr>
          <a:lstStyle/>
          <a:p>
            <a:r>
              <a:rPr lang="en-US" dirty="0" smtClean="0"/>
              <a:t>Managing Payroll Information</a:t>
            </a:r>
            <a:endParaRPr lang="en-US" dirty="0"/>
          </a:p>
        </p:txBody>
      </p:sp>
      <p:sp>
        <p:nvSpPr>
          <p:cNvPr id="7" name="Slide Number Placeholder 6"/>
          <p:cNvSpPr>
            <a:spLocks noGrp="1"/>
          </p:cNvSpPr>
          <p:nvPr>
            <p:ph type="sldNum" sz="quarter" idx="12"/>
          </p:nvPr>
        </p:nvSpPr>
        <p:spPr/>
        <p:txBody>
          <a:bodyPr/>
          <a:lstStyle/>
          <a:p>
            <a:fld id="{07ED158E-8ED2-4F41-8B5A-0E284FB0BA67}" type="slidenum">
              <a:rPr lang="en-US" smtClean="0"/>
              <a:pPr/>
              <a:t>63</a:t>
            </a:fld>
            <a:endParaRPr lang="en-US"/>
          </a:p>
        </p:txBody>
      </p:sp>
    </p:spTree>
    <p:extLst>
      <p:ext uri="{BB962C8B-B14F-4D97-AF65-F5344CB8AC3E}">
        <p14:creationId xmlns:p14="http://schemas.microsoft.com/office/powerpoint/2010/main" val="10010252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763000" cy="1252728"/>
          </a:xfrm>
        </p:spPr>
        <p:txBody>
          <a:bodyPr>
            <a:normAutofit/>
          </a:bodyPr>
          <a:lstStyle/>
          <a:p>
            <a:pPr algn="ctr"/>
            <a:r>
              <a:rPr lang="en-US" sz="4000" dirty="0">
                <a:latin typeface="Myriad Pro" panose="020B0503030403020204" pitchFamily="34" charset="0"/>
              </a:rPr>
              <a:t>Human Resources Services</a:t>
            </a:r>
            <a:endParaRPr lang="en-US" sz="4000" b="0" dirty="0">
              <a:latin typeface="Myriad Pro" panose="020B0503030403020204" pitchFamily="34" charset="0"/>
            </a:endParaRPr>
          </a:p>
        </p:txBody>
      </p:sp>
      <p:sp>
        <p:nvSpPr>
          <p:cNvPr id="6" name="Rectangle 5"/>
          <p:cNvSpPr/>
          <p:nvPr/>
        </p:nvSpPr>
        <p:spPr>
          <a:xfrm>
            <a:off x="312420" y="1481861"/>
            <a:ext cx="8679180" cy="1446550"/>
          </a:xfrm>
          <a:prstGeom prst="rect">
            <a:avLst/>
          </a:prstGeom>
        </p:spPr>
        <p:txBody>
          <a:bodyPr wrap="square">
            <a:spAutoFit/>
          </a:bodyPr>
          <a:lstStyle/>
          <a:p>
            <a:pPr algn="ctr"/>
            <a:r>
              <a:rPr lang="en-US" sz="2000" b="1" dirty="0"/>
              <a:t>To access </a:t>
            </a:r>
            <a:r>
              <a:rPr lang="en-US" sz="2000" b="1" dirty="0" smtClean="0"/>
              <a:t>the Central Payroll Bureaus POSC</a:t>
            </a:r>
            <a:r>
              <a:rPr lang="en-US" sz="2800" b="1" i="1" dirty="0"/>
              <a:t/>
            </a:r>
            <a:br>
              <a:rPr lang="en-US" sz="2800" b="1" i="1" dirty="0"/>
            </a:br>
            <a:endParaRPr lang="en-US" sz="800" b="1" i="1" dirty="0"/>
          </a:p>
          <a:p>
            <a:pPr marL="342900" indent="-342900">
              <a:buFont typeface="+mj-lt"/>
              <a:buAutoNum type="arabicPeriod"/>
            </a:pPr>
            <a:r>
              <a:rPr lang="en-US" sz="1200" b="1" dirty="0"/>
              <a:t>www.bowiestate.edu</a:t>
            </a:r>
          </a:p>
          <a:p>
            <a:pPr marL="342900" indent="-342900">
              <a:buFont typeface="+mj-lt"/>
              <a:buAutoNum type="arabicPeriod"/>
            </a:pPr>
            <a:r>
              <a:rPr lang="en-US" sz="1200" b="1" dirty="0" err="1"/>
              <a:t>MyBSU</a:t>
            </a:r>
            <a:endParaRPr lang="en-US" sz="1200" b="1" dirty="0"/>
          </a:p>
          <a:p>
            <a:pPr marL="342900" indent="-342900">
              <a:buFont typeface="+mj-lt"/>
              <a:buAutoNum type="arabicPeriod"/>
            </a:pPr>
            <a:r>
              <a:rPr lang="en-US" sz="1200" b="1" dirty="0"/>
              <a:t>Human Resources </a:t>
            </a:r>
            <a:r>
              <a:rPr lang="en-US" sz="1200" b="1" dirty="0" smtClean="0"/>
              <a:t>Services</a:t>
            </a:r>
          </a:p>
          <a:p>
            <a:pPr marL="342900" indent="-342900">
              <a:buFont typeface="+mj-lt"/>
              <a:buAutoNum type="arabicPeriod"/>
            </a:pPr>
            <a:r>
              <a:rPr lang="en-US" sz="1200" b="1" dirty="0" smtClean="0"/>
              <a:t>Central Payroll Bureau</a:t>
            </a:r>
          </a:p>
          <a:p>
            <a:pPr marL="342900" indent="-342900">
              <a:buFont typeface="+mj-lt"/>
              <a:buAutoNum type="arabicPeriod"/>
            </a:pPr>
            <a:r>
              <a:rPr lang="en-US" sz="1200" b="1" dirty="0" smtClean="0">
                <a:solidFill>
                  <a:srgbClr val="C00000"/>
                </a:solidFill>
              </a:rPr>
              <a:t>POSC</a:t>
            </a:r>
            <a:endParaRPr lang="en-US" sz="1200" b="1" dirty="0">
              <a:solidFill>
                <a:srgbClr val="C00000"/>
              </a:solidFill>
            </a:endParaRPr>
          </a:p>
        </p:txBody>
      </p:sp>
      <p:grpSp>
        <p:nvGrpSpPr>
          <p:cNvPr id="8" name="Group 7"/>
          <p:cNvGrpSpPr/>
          <p:nvPr/>
        </p:nvGrpSpPr>
        <p:grpSpPr>
          <a:xfrm>
            <a:off x="2504268" y="3886200"/>
            <a:ext cx="4114800" cy="2819400"/>
            <a:chOff x="4267200" y="2209799"/>
            <a:chExt cx="4495800" cy="3152009"/>
          </a:xfrm>
        </p:grpSpPr>
        <p:pic>
          <p:nvPicPr>
            <p:cNvPr id="9" name="Picture 8"/>
            <p:cNvPicPr>
              <a:picLocks noChangeAspect="1"/>
            </p:cNvPicPr>
            <p:nvPr/>
          </p:nvPicPr>
          <p:blipFill>
            <a:blip r:embed="rId3"/>
            <a:stretch>
              <a:fillRect/>
            </a:stretch>
          </p:blipFill>
          <p:spPr>
            <a:xfrm>
              <a:off x="4267200" y="2209799"/>
              <a:ext cx="4495800" cy="3152009"/>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5105400" y="4540184"/>
              <a:ext cx="533400" cy="4128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6438577" y="1910528"/>
            <a:ext cx="2246270" cy="1676401"/>
            <a:chOff x="8379252" y="133540"/>
            <a:chExt cx="7084291" cy="4786745"/>
          </a:xfrm>
        </p:grpSpPr>
        <p:pic>
          <p:nvPicPr>
            <p:cNvPr id="7" name="Picture 6"/>
            <p:cNvPicPr>
              <a:picLocks noChangeAspect="1"/>
            </p:cNvPicPr>
            <p:nvPr/>
          </p:nvPicPr>
          <p:blipFill>
            <a:blip r:embed="rId4"/>
            <a:stretch>
              <a:fillRect/>
            </a:stretch>
          </p:blipFill>
          <p:spPr>
            <a:xfrm>
              <a:off x="8379252" y="133540"/>
              <a:ext cx="7084291" cy="4786745"/>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13692470" y="2131699"/>
              <a:ext cx="1554649" cy="129111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3200400" y="1925768"/>
            <a:ext cx="2722536" cy="1676401"/>
            <a:chOff x="3048000" y="1933715"/>
            <a:chExt cx="2684912" cy="1653214"/>
          </a:xfrm>
        </p:grpSpPr>
        <p:pic>
          <p:nvPicPr>
            <p:cNvPr id="14" name="Picture 13"/>
            <p:cNvPicPr>
              <a:picLocks noChangeAspect="1"/>
            </p:cNvPicPr>
            <p:nvPr/>
          </p:nvPicPr>
          <p:blipFill rotWithShape="1">
            <a:blip r:embed="rId5"/>
            <a:srcRect l="15326" t="21950" b="14191"/>
            <a:stretch/>
          </p:blipFill>
          <p:spPr>
            <a:xfrm>
              <a:off x="3048000" y="1933715"/>
              <a:ext cx="2684912" cy="1653214"/>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4876800" y="3105481"/>
              <a:ext cx="569870" cy="9491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118052" y="1988380"/>
              <a:ext cx="606270" cy="22543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Slide Number Placeholder 10"/>
          <p:cNvSpPr>
            <a:spLocks noGrp="1"/>
          </p:cNvSpPr>
          <p:nvPr>
            <p:ph type="sldNum" sz="quarter" idx="12"/>
          </p:nvPr>
        </p:nvSpPr>
        <p:spPr/>
        <p:txBody>
          <a:bodyPr/>
          <a:lstStyle/>
          <a:p>
            <a:fld id="{07ED158E-8ED2-4F41-8B5A-0E284FB0BA67}" type="slidenum">
              <a:rPr lang="en-US" smtClean="0"/>
              <a:pPr/>
              <a:t>64</a:t>
            </a:fld>
            <a:endParaRPr lang="en-US"/>
          </a:p>
        </p:txBody>
      </p:sp>
    </p:spTree>
    <p:extLst>
      <p:ext uri="{BB962C8B-B14F-4D97-AF65-F5344CB8AC3E}">
        <p14:creationId xmlns:p14="http://schemas.microsoft.com/office/powerpoint/2010/main" val="38446884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763000" cy="1252728"/>
          </a:xfrm>
        </p:spPr>
        <p:txBody>
          <a:bodyPr>
            <a:normAutofit fontScale="90000"/>
          </a:bodyPr>
          <a:lstStyle/>
          <a:p>
            <a:pPr algn="ctr"/>
            <a:r>
              <a:rPr lang="en-US" sz="4000" dirty="0" smtClean="0">
                <a:latin typeface="Myriad Pro" panose="020B0503030403020204" pitchFamily="34" charset="0"/>
              </a:rPr>
              <a:t>How to Sign Up with the </a:t>
            </a:r>
            <a:br>
              <a:rPr lang="en-US" sz="4000" dirty="0" smtClean="0">
                <a:latin typeface="Myriad Pro" panose="020B0503030403020204" pitchFamily="34" charset="0"/>
              </a:rPr>
            </a:br>
            <a:r>
              <a:rPr lang="en-US" sz="4000" dirty="0" smtClean="0">
                <a:latin typeface="Myriad Pro" panose="020B0503030403020204" pitchFamily="34" charset="0"/>
              </a:rPr>
              <a:t>Payroll </a:t>
            </a:r>
            <a:r>
              <a:rPr lang="en-US" sz="4000" dirty="0">
                <a:latin typeface="Myriad Pro" panose="020B0503030403020204" pitchFamily="34" charset="0"/>
              </a:rPr>
              <a:t>Online Service Center </a:t>
            </a:r>
            <a:r>
              <a:rPr lang="en-US" sz="4000" b="0" dirty="0">
                <a:latin typeface="Myriad Pro" panose="020B0503030403020204" pitchFamily="34" charset="0"/>
              </a:rPr>
              <a:t>(POSC)</a:t>
            </a:r>
          </a:p>
        </p:txBody>
      </p:sp>
      <p:sp>
        <p:nvSpPr>
          <p:cNvPr id="3" name="Content Placeholder 2"/>
          <p:cNvSpPr>
            <a:spLocks noGrp="1"/>
          </p:cNvSpPr>
          <p:nvPr>
            <p:ph idx="1"/>
          </p:nvPr>
        </p:nvSpPr>
        <p:spPr>
          <a:xfrm>
            <a:off x="162744" y="2133600"/>
            <a:ext cx="4179651" cy="2895600"/>
          </a:xfrm>
        </p:spPr>
        <p:txBody>
          <a:bodyPr>
            <a:noAutofit/>
          </a:bodyPr>
          <a:lstStyle/>
          <a:p>
            <a:r>
              <a:rPr lang="en-US" sz="1400" dirty="0"/>
              <a:t>Go to the POSC website and choose </a:t>
            </a:r>
            <a:r>
              <a:rPr lang="en-US" sz="1400" b="1" dirty="0"/>
              <a:t>Sign-Up</a:t>
            </a:r>
          </a:p>
          <a:p>
            <a:pPr marL="118872" indent="0">
              <a:buNone/>
            </a:pPr>
            <a:r>
              <a:rPr lang="en-US" sz="1400" dirty="0" smtClean="0"/>
              <a:t> </a:t>
            </a:r>
            <a:endParaRPr lang="en-US" sz="1400" b="1" dirty="0" smtClean="0"/>
          </a:p>
          <a:p>
            <a:r>
              <a:rPr lang="en-US" sz="1200" dirty="0">
                <a:solidFill>
                  <a:srgbClr val="000000"/>
                </a:solidFill>
                <a:latin typeface="Times New Roman" panose="02020603050405020304" pitchFamily="18" charset="0"/>
              </a:rPr>
              <a:t>To complete the </a:t>
            </a:r>
            <a:r>
              <a:rPr lang="en-US" sz="1200" b="1" dirty="0" err="1">
                <a:solidFill>
                  <a:srgbClr val="000000"/>
                </a:solidFill>
                <a:latin typeface="Times New Roman" panose="02020603050405020304" pitchFamily="18" charset="0"/>
              </a:rPr>
              <a:t>SignUp</a:t>
            </a:r>
            <a:r>
              <a:rPr lang="en-US" sz="1200" b="1" dirty="0">
                <a:solidFill>
                  <a:srgbClr val="000000"/>
                </a:solidFill>
                <a:latin typeface="Times New Roman" panose="02020603050405020304" pitchFamily="18" charset="0"/>
              </a:rPr>
              <a:t> process </a:t>
            </a:r>
            <a:r>
              <a:rPr lang="en-US" sz="1200" dirty="0">
                <a:solidFill>
                  <a:srgbClr val="000000"/>
                </a:solidFill>
                <a:latin typeface="Times New Roman" panose="02020603050405020304" pitchFamily="18" charset="0"/>
              </a:rPr>
              <a:t>and establish a </a:t>
            </a:r>
            <a:r>
              <a:rPr lang="en-US" sz="1200" b="1" dirty="0">
                <a:solidFill>
                  <a:srgbClr val="000000"/>
                </a:solidFill>
                <a:latin typeface="Times New Roman" panose="02020603050405020304" pitchFamily="18" charset="0"/>
              </a:rPr>
              <a:t>Logon ID &amp; Password, </a:t>
            </a:r>
            <a:r>
              <a:rPr lang="en-US" sz="1200" dirty="0">
                <a:solidFill>
                  <a:srgbClr val="000000"/>
                </a:solidFill>
                <a:latin typeface="Times New Roman" panose="02020603050405020304" pitchFamily="18" charset="0"/>
              </a:rPr>
              <a:t>you will be required to supply the following information:  </a:t>
            </a:r>
            <a:r>
              <a:rPr lang="en-US" sz="1400" b="1" dirty="0"/>
              <a:t/>
            </a:r>
            <a:br>
              <a:rPr lang="en-US" sz="1400" b="1" dirty="0"/>
            </a:br>
            <a:endParaRPr lang="en-US" sz="900" dirty="0"/>
          </a:p>
          <a:p>
            <a:pPr lvl="1"/>
            <a:r>
              <a:rPr lang="en-US" sz="1000" b="1" dirty="0" smtClean="0"/>
              <a:t>Social Security Number</a:t>
            </a:r>
          </a:p>
          <a:p>
            <a:pPr lvl="1"/>
            <a:r>
              <a:rPr lang="en-US" sz="1000" b="1" dirty="0" smtClean="0"/>
              <a:t>Date of Birth</a:t>
            </a:r>
          </a:p>
          <a:p>
            <a:pPr lvl="1"/>
            <a:r>
              <a:rPr lang="en-US" sz="1000" b="1" dirty="0" smtClean="0"/>
              <a:t>BSU </a:t>
            </a:r>
            <a:r>
              <a:rPr lang="en-US" sz="1000" b="1" dirty="0"/>
              <a:t>Agency Number </a:t>
            </a:r>
            <a:r>
              <a:rPr lang="en-US" sz="1000" b="1" dirty="0" smtClean="0"/>
              <a:t>(360223)</a:t>
            </a:r>
            <a:endParaRPr lang="en-US" sz="1000" b="1" dirty="0"/>
          </a:p>
          <a:p>
            <a:pPr lvl="1"/>
            <a:r>
              <a:rPr lang="en-US" sz="1000" b="1" dirty="0"/>
              <a:t>Check </a:t>
            </a:r>
            <a:r>
              <a:rPr lang="en-US" sz="1000" b="1" dirty="0" smtClean="0"/>
              <a:t>/Advice </a:t>
            </a:r>
            <a:r>
              <a:rPr lang="en-US" sz="1000" b="1" dirty="0"/>
              <a:t>Number </a:t>
            </a:r>
            <a:r>
              <a:rPr lang="en-US" sz="1000" dirty="0"/>
              <a:t>(found on the top right corner of your paper check paystub)</a:t>
            </a:r>
          </a:p>
          <a:p>
            <a:pPr marL="118872" indent="0">
              <a:buNone/>
            </a:pPr>
            <a:endParaRPr lang="en-US" sz="1400" dirty="0"/>
          </a:p>
          <a:p>
            <a:r>
              <a:rPr lang="en-US" sz="1400" dirty="0"/>
              <a:t>It takes less than 5 minutes to setup.</a:t>
            </a:r>
            <a:br>
              <a:rPr lang="en-US" sz="1400" dirty="0"/>
            </a:br>
            <a:endParaRPr lang="en-US" sz="1400" dirty="0"/>
          </a:p>
          <a:p>
            <a:r>
              <a:rPr lang="en-US" sz="1400" dirty="0"/>
              <a:t>I</a:t>
            </a:r>
            <a:r>
              <a:rPr lang="en-US" sz="1200" dirty="0"/>
              <a:t>f you have any trouble, please send an email </a:t>
            </a:r>
            <a:r>
              <a:rPr lang="en-US" sz="1200" dirty="0" smtClean="0"/>
              <a:t>to</a:t>
            </a:r>
            <a:br>
              <a:rPr lang="en-US" sz="1200" dirty="0" smtClean="0"/>
            </a:br>
            <a:endParaRPr lang="en-US" sz="1200" dirty="0"/>
          </a:p>
          <a:p>
            <a:pPr marL="292608" lvl="1" indent="0" eaLnBrk="0" fontAlgn="base" hangingPunct="0">
              <a:spcBef>
                <a:spcPct val="0"/>
              </a:spcBef>
              <a:spcAft>
                <a:spcPct val="0"/>
              </a:spcAft>
              <a:buClrTx/>
              <a:buSzTx/>
              <a:buNone/>
            </a:pPr>
            <a:r>
              <a:rPr lang="en-US" altLang="en-US" sz="1000" dirty="0">
                <a:solidFill>
                  <a:srgbClr val="201F1E"/>
                </a:solidFill>
                <a:latin typeface="Symbol" panose="05050102010706020507" pitchFamily="18" charset="2"/>
                <a:cs typeface="Calibri" panose="020F0502020204030204" pitchFamily="34" charset="0"/>
              </a:rPr>
              <a:t>·</a:t>
            </a:r>
            <a:r>
              <a:rPr lang="en-US" altLang="en-US" sz="1000" dirty="0">
                <a:solidFill>
                  <a:srgbClr val="201F1E"/>
                </a:solidFill>
                <a:latin typeface="Times New Roman" panose="02020603050405020304" pitchFamily="18" charset="0"/>
                <a:cs typeface="Times New Roman" panose="02020603050405020304" pitchFamily="18" charset="0"/>
              </a:rPr>
              <a:t>         Payroll at </a:t>
            </a:r>
            <a:r>
              <a:rPr lang="en-US" altLang="en-US" sz="1000" u="sng" dirty="0">
                <a:solidFill>
                  <a:srgbClr val="0000FF"/>
                </a:solidFill>
                <a:latin typeface="Times New Roman" panose="02020603050405020304" pitchFamily="18" charset="0"/>
                <a:cs typeface="Times New Roman" panose="02020603050405020304" pitchFamily="18" charset="0"/>
                <a:hlinkClick r:id="rId3"/>
              </a:rPr>
              <a:t>payroll@bowiestate.edu</a:t>
            </a:r>
            <a:endParaRPr lang="en-US" altLang="en-US" sz="1000" dirty="0"/>
          </a:p>
          <a:p>
            <a:pPr marL="292608" lvl="1" indent="0" eaLnBrk="0" fontAlgn="base" hangingPunct="0">
              <a:spcBef>
                <a:spcPct val="0"/>
              </a:spcBef>
              <a:spcAft>
                <a:spcPct val="0"/>
              </a:spcAft>
              <a:buClrTx/>
              <a:buSzTx/>
              <a:buNone/>
            </a:pPr>
            <a:r>
              <a:rPr lang="en-US" altLang="en-US" sz="1000" dirty="0">
                <a:solidFill>
                  <a:srgbClr val="201F1E"/>
                </a:solidFill>
                <a:latin typeface="Symbol" panose="05050102010706020507" pitchFamily="18" charset="2"/>
                <a:cs typeface="Calibri" panose="020F0502020204030204" pitchFamily="34" charset="0"/>
              </a:rPr>
              <a:t>·</a:t>
            </a:r>
            <a:r>
              <a:rPr lang="en-US" altLang="en-US" sz="1000" dirty="0">
                <a:solidFill>
                  <a:srgbClr val="201F1E"/>
                </a:solidFill>
                <a:latin typeface="Times New Roman" panose="02020603050405020304" pitchFamily="18" charset="0"/>
                <a:cs typeface="Times New Roman" panose="02020603050405020304" pitchFamily="18" charset="0"/>
              </a:rPr>
              <a:t>         Ms. Sandy Lockett at </a:t>
            </a:r>
            <a:r>
              <a:rPr lang="en-US" altLang="en-US" sz="1000" u="sng" dirty="0">
                <a:solidFill>
                  <a:srgbClr val="0000FF"/>
                </a:solidFill>
                <a:latin typeface="Times New Roman" panose="02020603050405020304" pitchFamily="18" charset="0"/>
                <a:cs typeface="Times New Roman" panose="02020603050405020304" pitchFamily="18" charset="0"/>
                <a:hlinkClick r:id="rId4"/>
              </a:rPr>
              <a:t>llockett@bowiestate.edu</a:t>
            </a:r>
            <a:endParaRPr lang="en-US" altLang="en-US" sz="1000" dirty="0"/>
          </a:p>
          <a:p>
            <a:pPr marL="292608" lvl="1" indent="0" eaLnBrk="0" fontAlgn="base" hangingPunct="0">
              <a:spcBef>
                <a:spcPct val="0"/>
              </a:spcBef>
              <a:spcAft>
                <a:spcPct val="0"/>
              </a:spcAft>
              <a:buClrTx/>
              <a:buSzTx/>
              <a:buNone/>
            </a:pPr>
            <a:r>
              <a:rPr lang="en-US" altLang="en-US" sz="1000" dirty="0">
                <a:solidFill>
                  <a:srgbClr val="201F1E"/>
                </a:solidFill>
                <a:latin typeface="Symbol" panose="05050102010706020507" pitchFamily="18" charset="2"/>
                <a:cs typeface="Calibri" panose="020F0502020204030204" pitchFamily="34" charset="0"/>
              </a:rPr>
              <a:t>·</a:t>
            </a:r>
            <a:r>
              <a:rPr lang="en-US" altLang="en-US" sz="1000" dirty="0">
                <a:solidFill>
                  <a:srgbClr val="201F1E"/>
                </a:solidFill>
                <a:latin typeface="Times New Roman" panose="02020603050405020304" pitchFamily="18" charset="0"/>
                <a:cs typeface="Times New Roman" panose="02020603050405020304" pitchFamily="18" charset="0"/>
              </a:rPr>
              <a:t>         Mrs. Jonita Leonard at </a:t>
            </a:r>
            <a:r>
              <a:rPr lang="en-US" altLang="en-US" sz="1000" u="sng" dirty="0">
                <a:solidFill>
                  <a:srgbClr val="0000FF"/>
                </a:solidFill>
                <a:latin typeface="Times New Roman" panose="02020603050405020304" pitchFamily="18" charset="0"/>
                <a:cs typeface="Times New Roman" panose="02020603050405020304" pitchFamily="18" charset="0"/>
                <a:hlinkClick r:id="rId5"/>
              </a:rPr>
              <a:t>jkleonard@bowiestate.edu</a:t>
            </a:r>
            <a:endParaRPr lang="en-US" altLang="en-US" sz="1000" dirty="0"/>
          </a:p>
        </p:txBody>
      </p:sp>
      <p:grpSp>
        <p:nvGrpSpPr>
          <p:cNvPr id="4" name="Group 3"/>
          <p:cNvGrpSpPr/>
          <p:nvPr/>
        </p:nvGrpSpPr>
        <p:grpSpPr>
          <a:xfrm>
            <a:off x="4572000" y="2209800"/>
            <a:ext cx="4114800" cy="3962400"/>
            <a:chOff x="4191000" y="1828800"/>
            <a:chExt cx="4648200" cy="4419600"/>
          </a:xfrm>
        </p:grpSpPr>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Effect>
                        <a14:brightnessContrast bright="9000"/>
                      </a14:imgEffect>
                    </a14:imgLayer>
                  </a14:imgProps>
                </a:ext>
                <a:ext uri="{28A0092B-C50C-407E-A947-70E740481C1C}">
                  <a14:useLocalDpi xmlns:a14="http://schemas.microsoft.com/office/drawing/2010/main" val="0"/>
                </a:ext>
              </a:extLst>
            </a:blip>
            <a:stretch>
              <a:fillRect/>
            </a:stretch>
          </p:blipFill>
          <p:spPr>
            <a:xfrm>
              <a:off x="4191000" y="1828800"/>
              <a:ext cx="4648200" cy="441960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7855803" y="2057400"/>
              <a:ext cx="927538" cy="270829"/>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9" name="Rectangle 8"/>
            <p:cNvSpPr/>
            <p:nvPr/>
          </p:nvSpPr>
          <p:spPr>
            <a:xfrm>
              <a:off x="4191000" y="2057400"/>
              <a:ext cx="520700" cy="173514"/>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grpSp>
      <p:sp>
        <p:nvSpPr>
          <p:cNvPr id="8" name="Slide Number Placeholder 7"/>
          <p:cNvSpPr>
            <a:spLocks noGrp="1"/>
          </p:cNvSpPr>
          <p:nvPr>
            <p:ph type="sldNum" sz="quarter" idx="12"/>
          </p:nvPr>
        </p:nvSpPr>
        <p:spPr/>
        <p:txBody>
          <a:bodyPr/>
          <a:lstStyle/>
          <a:p>
            <a:fld id="{07ED158E-8ED2-4F41-8B5A-0E284FB0BA67}" type="slidenum">
              <a:rPr lang="en-US" smtClean="0"/>
              <a:pPr/>
              <a:t>65</a:t>
            </a:fld>
            <a:endParaRPr lang="en-US"/>
          </a:p>
        </p:txBody>
      </p:sp>
    </p:spTree>
    <p:extLst>
      <p:ext uri="{BB962C8B-B14F-4D97-AF65-F5344CB8AC3E}">
        <p14:creationId xmlns:p14="http://schemas.microsoft.com/office/powerpoint/2010/main" val="4720272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Myriad Pro" panose="020B0503030403020204" pitchFamily="34" charset="0"/>
              </a:rPr>
              <a:t>BSU Holiday Schedule</a:t>
            </a:r>
            <a:endParaRPr lang="en-US" sz="3300" b="0" dirty="0">
              <a:solidFill>
                <a:schemeClr val="bg1"/>
              </a:solidFill>
              <a:latin typeface="Myriad Pro" panose="020B0503030403020204" pitchFamily="34" charset="0"/>
            </a:endParaRPr>
          </a:p>
        </p:txBody>
      </p:sp>
      <p:sp>
        <p:nvSpPr>
          <p:cNvPr id="7" name="Content Placeholder 2"/>
          <p:cNvSpPr txBox="1">
            <a:spLocks/>
          </p:cNvSpPr>
          <p:nvPr/>
        </p:nvSpPr>
        <p:spPr>
          <a:xfrm>
            <a:off x="381000" y="2209800"/>
            <a:ext cx="3352800" cy="3886200"/>
          </a:xfrm>
          <a:prstGeom prst="rect">
            <a:avLst/>
          </a:prstGeom>
        </p:spPr>
        <p:txBody>
          <a:bodyPr vert="horz" lIns="54864" tIns="91440" rIns="91440" bIns="45720" rtlCol="0" anchor="t">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785"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2600" b="0" i="0" u="none" strike="noStrike" kern="1200" cap="none" spc="0" normalizeH="0" baseline="0" noProof="0" dirty="0" smtClean="0">
                <a:ln>
                  <a:noFill/>
                </a:ln>
                <a:effectLst/>
                <a:uLnTx/>
                <a:uFillTx/>
                <a:latin typeface="Corbel"/>
                <a:ea typeface="+mn-ea"/>
                <a:cs typeface="+mn-cs"/>
              </a:rPr>
              <a:t>13 </a:t>
            </a:r>
            <a:r>
              <a:rPr kumimoji="0" lang="en-US" sz="2600" b="0" i="0" u="none" strike="noStrike" kern="1200" cap="none" spc="0" normalizeH="0" baseline="0" noProof="0" dirty="0">
                <a:ln>
                  <a:noFill/>
                </a:ln>
                <a:effectLst/>
                <a:uLnTx/>
                <a:uFillTx/>
                <a:latin typeface="Corbel"/>
                <a:ea typeface="+mn-ea"/>
                <a:cs typeface="+mn-cs"/>
              </a:rPr>
              <a:t>holidays in </a:t>
            </a:r>
            <a:r>
              <a:rPr lang="en-US" sz="2600" dirty="0">
                <a:latin typeface="Corbel"/>
              </a:rPr>
              <a:t>2023</a:t>
            </a:r>
            <a:endParaRPr lang="en-US" dirty="0">
              <a:ea typeface="+mn-ea"/>
              <a:cs typeface="+mn-cs"/>
            </a:endParaRPr>
          </a:p>
          <a:p>
            <a:pPr marL="118745" marR="0" lvl="0" indent="0" algn="l" defTabSz="914400" rtl="0" eaLnBrk="1" fontAlgn="auto" latinLnBrk="0" hangingPunct="1">
              <a:lnSpc>
                <a:spcPct val="100000"/>
              </a:lnSpc>
              <a:spcBef>
                <a:spcPts val="0"/>
              </a:spcBef>
              <a:spcAft>
                <a:spcPts val="0"/>
              </a:spcAft>
              <a:buClr>
                <a:srgbClr val="F0AD00"/>
              </a:buClr>
              <a:buSzPct val="80000"/>
              <a:buFont typeface="Wingdings 2"/>
              <a:buNone/>
              <a:tabLst/>
              <a:defRPr/>
            </a:pPr>
            <a:endParaRPr lang="en-US" sz="2600" b="0" i="0" u="none" strike="noStrike" kern="1200" cap="none" spc="0" normalizeH="0" baseline="0" noProof="0" dirty="0">
              <a:ln>
                <a:noFill/>
              </a:ln>
              <a:solidFill>
                <a:prstClr val="black"/>
              </a:solidFill>
              <a:effectLst/>
              <a:uLnTx/>
              <a:uFillTx/>
              <a:latin typeface="Corbel"/>
            </a:endParaRPr>
          </a:p>
          <a:p>
            <a:pPr marL="438785"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2600" b="0" i="0" u="none" strike="noStrike" kern="1200" cap="none" spc="0" normalizeH="0" baseline="0" noProof="0" dirty="0">
                <a:ln>
                  <a:noFill/>
                </a:ln>
                <a:solidFill>
                  <a:prstClr val="black"/>
                </a:solidFill>
                <a:effectLst/>
                <a:uLnTx/>
                <a:uFillTx/>
                <a:latin typeface="Corbel"/>
                <a:ea typeface="+mn-ea"/>
                <a:cs typeface="+mn-cs"/>
              </a:rPr>
              <a:t>4 Administrative leave days</a:t>
            </a:r>
            <a:endParaRPr lang="en-US" sz="2600" b="0" i="0" u="none" strike="noStrike" kern="1200" cap="none" spc="0" normalizeH="0" baseline="0" noProof="0" dirty="0">
              <a:ln>
                <a:noFill/>
              </a:ln>
              <a:solidFill>
                <a:prstClr val="black"/>
              </a:solidFill>
              <a:effectLst/>
              <a:uLnTx/>
              <a:uFillTx/>
              <a:latin typeface="Corbel"/>
            </a:endParaRPr>
          </a:p>
          <a:p>
            <a:pPr marL="438785"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lang="en-US" sz="2600" b="0" i="0" u="none" strike="noStrike" kern="1200" cap="none" spc="0" normalizeH="0" baseline="0" noProof="0" dirty="0">
              <a:ln>
                <a:noFill/>
              </a:ln>
              <a:solidFill>
                <a:prstClr val="black"/>
              </a:solidFill>
              <a:effectLst/>
              <a:uLnTx/>
              <a:uFillTx/>
              <a:latin typeface="Corbel"/>
            </a:endParaRPr>
          </a:p>
          <a:p>
            <a:pPr marL="438785"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2600" b="0" i="0" u="none" strike="noStrike" kern="1200" cap="none" spc="0" normalizeH="0" baseline="0" noProof="0" dirty="0">
                <a:ln>
                  <a:noFill/>
                </a:ln>
                <a:solidFill>
                  <a:prstClr val="black"/>
                </a:solidFill>
                <a:effectLst/>
                <a:uLnTx/>
                <a:uFillTx/>
                <a:latin typeface="Corbel"/>
                <a:ea typeface="+mn-ea"/>
                <a:cs typeface="+mn-cs"/>
              </a:rPr>
              <a:t>The University is closed on all </a:t>
            </a:r>
            <a:r>
              <a:rPr kumimoji="0" lang="en-US" sz="2600" b="0" i="1" u="none" strike="noStrike" kern="1200" cap="none" spc="0" normalizeH="0" baseline="0" noProof="0" dirty="0">
                <a:ln>
                  <a:noFill/>
                </a:ln>
                <a:solidFill>
                  <a:srgbClr val="C00000"/>
                </a:solidFill>
                <a:effectLst/>
                <a:uLnTx/>
                <a:uFillTx/>
                <a:latin typeface="Corbel"/>
                <a:ea typeface="+mn-ea"/>
                <a:cs typeface="+mn-cs"/>
              </a:rPr>
              <a:t>observed</a:t>
            </a:r>
            <a:r>
              <a:rPr kumimoji="0" lang="en-US" sz="2600" b="0" i="0" u="none" strike="noStrike" kern="1200" cap="none" spc="0" normalizeH="0" baseline="0" noProof="0" dirty="0">
                <a:ln>
                  <a:noFill/>
                </a:ln>
                <a:solidFill>
                  <a:prstClr val="black"/>
                </a:solidFill>
                <a:effectLst/>
                <a:uLnTx/>
                <a:uFillTx/>
                <a:latin typeface="Corbel"/>
                <a:ea typeface="+mn-ea"/>
                <a:cs typeface="+mn-cs"/>
              </a:rPr>
              <a:t> holiday dates</a:t>
            </a:r>
            <a:endParaRPr lang="en-US" sz="2600" b="0" i="0" u="none" strike="noStrike" kern="1200" cap="none" spc="0" normalizeH="0" baseline="0" noProof="0" dirty="0">
              <a:ln>
                <a:noFill/>
              </a:ln>
              <a:solidFill>
                <a:prstClr val="black"/>
              </a:solidFill>
              <a:effectLst/>
              <a:uLnTx/>
              <a:uFillTx/>
              <a:latin typeface="Corbel"/>
            </a:endParaRPr>
          </a:p>
          <a:p>
            <a:pPr marL="118745" marR="0" lvl="0" indent="0" algn="l" defTabSz="914400" rtl="0" eaLnBrk="1" fontAlgn="auto" latinLnBrk="0" hangingPunct="1">
              <a:lnSpc>
                <a:spcPct val="100000"/>
              </a:lnSpc>
              <a:spcBef>
                <a:spcPts val="0"/>
              </a:spcBef>
              <a:spcAft>
                <a:spcPts val="0"/>
              </a:spcAft>
              <a:buClr>
                <a:srgbClr val="F0AD00"/>
              </a:buClr>
              <a:buSzPct val="80000"/>
              <a:buFont typeface="Wingdings 2"/>
              <a:buNone/>
              <a:tabLst/>
              <a:defRPr/>
            </a:pPr>
            <a:endParaRPr lang="en-US" sz="2600" b="0" i="0" u="none" strike="noStrike" kern="1200" cap="none" spc="0" normalizeH="0" baseline="0" noProof="0" dirty="0">
              <a:ln>
                <a:noFill/>
              </a:ln>
              <a:solidFill>
                <a:prstClr val="black"/>
              </a:solidFill>
              <a:effectLst/>
              <a:uLnTx/>
              <a:uFillTx/>
              <a:latin typeface="Corbe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752600"/>
            <a:ext cx="3733800" cy="4831977"/>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07ED158E-8ED2-4F41-8B5A-0E284FB0BA67}" type="slidenum">
              <a:rPr lang="en-US" smtClean="0"/>
              <a:pPr/>
              <a:t>66</a:t>
            </a:fld>
            <a:endParaRPr lang="en-US"/>
          </a:p>
        </p:txBody>
      </p:sp>
    </p:spTree>
    <p:extLst>
      <p:ext uri="{BB962C8B-B14F-4D97-AF65-F5344CB8AC3E}">
        <p14:creationId xmlns:p14="http://schemas.microsoft.com/office/powerpoint/2010/main" val="40791472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Myriad Pro" panose="020B0503030403020204" pitchFamily="34" charset="0"/>
              </a:rPr>
              <a:t>BSU Holiday Schedule</a:t>
            </a:r>
            <a:endParaRPr lang="en-US" sz="3300" b="0" dirty="0">
              <a:solidFill>
                <a:schemeClr val="bg1"/>
              </a:solidFill>
              <a:latin typeface="Myriad Pro" panose="020B0503030403020204" pitchFamily="34" charset="0"/>
            </a:endParaRPr>
          </a:p>
        </p:txBody>
      </p:sp>
      <p:sp>
        <p:nvSpPr>
          <p:cNvPr id="7" name="Content Placeholder 2"/>
          <p:cNvSpPr txBox="1">
            <a:spLocks/>
          </p:cNvSpPr>
          <p:nvPr/>
        </p:nvSpPr>
        <p:spPr>
          <a:xfrm>
            <a:off x="304800" y="1881636"/>
            <a:ext cx="4343400" cy="3200401"/>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lang="en-US" sz="1200" b="1" i="0" dirty="0" smtClean="0">
              <a:solidFill>
                <a:srgbClr val="242424"/>
              </a:solidFill>
              <a:effectLst/>
              <a:latin typeface="+mj-lt"/>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lang="en-US" sz="1600" b="1" i="0" dirty="0" smtClean="0">
                <a:solidFill>
                  <a:srgbClr val="242424"/>
                </a:solidFill>
                <a:effectLst/>
                <a:latin typeface="+mj-lt"/>
              </a:rPr>
              <a:t>Employees </a:t>
            </a:r>
            <a:r>
              <a:rPr lang="en-US" sz="1600" b="1" i="0" dirty="0">
                <a:solidFill>
                  <a:srgbClr val="242424"/>
                </a:solidFill>
                <a:effectLst/>
                <a:latin typeface="+mj-lt"/>
              </a:rPr>
              <a:t>hired after a Holiday which has past, must use personal or annual leave to compensate for unearned holidays.</a:t>
            </a:r>
            <a:r>
              <a:rPr kumimoji="0" lang="en-US" sz="2400" b="0" i="0" u="none" strike="noStrike" kern="1200" cap="none" spc="0" normalizeH="0" baseline="0" noProof="0" dirty="0">
                <a:ln>
                  <a:noFill/>
                </a:ln>
                <a:solidFill>
                  <a:prstClr val="black"/>
                </a:solidFill>
                <a:effectLst/>
                <a:uLnTx/>
                <a:uFillTx/>
                <a:latin typeface="+mj-lt"/>
              </a:rPr>
              <a:t> </a:t>
            </a:r>
            <a:br>
              <a:rPr kumimoji="0" lang="en-US" sz="2400" b="0" i="0" u="none" strike="noStrike" kern="1200" cap="none" spc="0" normalizeH="0" baseline="0" noProof="0" dirty="0">
                <a:ln>
                  <a:noFill/>
                </a:ln>
                <a:solidFill>
                  <a:prstClr val="black"/>
                </a:solidFill>
                <a:effectLst/>
                <a:uLnTx/>
                <a:uFillTx/>
                <a:latin typeface="+mj-lt"/>
              </a:rPr>
            </a:br>
            <a:r>
              <a:rPr kumimoji="0" lang="en-US" sz="2400" b="0" i="0" u="none" strike="noStrike" kern="1200" cap="none" spc="0" normalizeH="0" baseline="0" noProof="0" dirty="0">
                <a:ln>
                  <a:noFill/>
                </a:ln>
                <a:solidFill>
                  <a:prstClr val="black"/>
                </a:solidFill>
                <a:effectLst/>
                <a:uLnTx/>
                <a:uFillTx/>
                <a:latin typeface="+mj-lt"/>
              </a:rPr>
              <a:t> </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lang="en-US" sz="1600" b="1" i="0" dirty="0">
                <a:solidFill>
                  <a:srgbClr val="242424"/>
                </a:solidFill>
                <a:effectLst/>
                <a:latin typeface="+mj-lt"/>
              </a:rPr>
              <a:t>Employees who earn leave (Regular and Contingent II only) should use Holiday Leave (HOL) for December </a:t>
            </a:r>
            <a:r>
              <a:rPr lang="en-US" sz="1600" b="1" i="0" dirty="0" smtClean="0">
                <a:solidFill>
                  <a:srgbClr val="242424"/>
                </a:solidFill>
                <a:effectLst/>
                <a:latin typeface="+mj-lt"/>
              </a:rPr>
              <a:t>25, </a:t>
            </a:r>
            <a:r>
              <a:rPr lang="en-US" sz="1600" b="1" i="0" dirty="0">
                <a:solidFill>
                  <a:srgbClr val="242424"/>
                </a:solidFill>
                <a:effectLst/>
                <a:latin typeface="+mj-lt"/>
              </a:rPr>
              <a:t>26</a:t>
            </a:r>
            <a:r>
              <a:rPr lang="en-US" sz="1600" b="1" i="0" dirty="0">
                <a:solidFill>
                  <a:srgbClr val="000000"/>
                </a:solidFill>
                <a:effectLst/>
                <a:latin typeface="+mj-lt"/>
              </a:rPr>
              <a:t>,</a:t>
            </a:r>
            <a:r>
              <a:rPr lang="en-US" sz="1600" b="1" i="0" dirty="0">
                <a:solidFill>
                  <a:srgbClr val="242424"/>
                </a:solidFill>
                <a:effectLst/>
                <a:latin typeface="+mj-lt"/>
              </a:rPr>
              <a:t> and 27, </a:t>
            </a:r>
            <a:r>
              <a:rPr lang="en-US" sz="1600" b="1" i="0" dirty="0" smtClean="0">
                <a:solidFill>
                  <a:srgbClr val="242424"/>
                </a:solidFill>
                <a:effectLst/>
                <a:latin typeface="+mj-lt"/>
              </a:rPr>
              <a:t>2023.</a:t>
            </a:r>
            <a:endParaRPr kumimoji="0" lang="en-US" sz="2400" b="0" i="0" u="none" strike="noStrike" kern="1200" cap="none" spc="0" normalizeH="0" baseline="0" noProof="0" dirty="0">
              <a:ln>
                <a:noFill/>
              </a:ln>
              <a:solidFill>
                <a:prstClr val="black"/>
              </a:solidFill>
              <a:effectLst/>
              <a:uLnTx/>
              <a:uFillTx/>
              <a:latin typeface="+mj-lt"/>
            </a:endParaRPr>
          </a:p>
          <a:p>
            <a:pPr marL="118872" marR="0" lvl="0" indent="0" algn="l" defTabSz="914400" rtl="0" eaLnBrk="1" fontAlgn="auto" latinLnBrk="0" hangingPunct="1">
              <a:lnSpc>
                <a:spcPct val="100000"/>
              </a:lnSpc>
              <a:spcBef>
                <a:spcPts val="0"/>
              </a:spcBef>
              <a:spcAft>
                <a:spcPts val="0"/>
              </a:spcAft>
              <a:buClr>
                <a:srgbClr val="F0AD00"/>
              </a:buClr>
              <a:buSzPct val="80000"/>
              <a:buFont typeface="Wingdings 2"/>
              <a:buNone/>
              <a:tabLst/>
              <a:defRPr/>
            </a:pPr>
            <a:endParaRPr kumimoji="0" lang="en-US" sz="2600" b="0" i="0" u="none" strike="noStrike" kern="1200" cap="none" spc="0" normalizeH="0" baseline="0" noProof="0" dirty="0">
              <a:ln>
                <a:noFill/>
              </a:ln>
              <a:solidFill>
                <a:prstClr val="black"/>
              </a:solidFill>
              <a:effectLst/>
              <a:uLnTx/>
              <a:uFillTx/>
              <a:latin typeface="Corbel"/>
              <a:ea typeface="+mn-ea"/>
              <a:cs typeface="+mn-cs"/>
            </a:endParaRPr>
          </a:p>
        </p:txBody>
      </p:sp>
      <p:graphicFrame>
        <p:nvGraphicFramePr>
          <p:cNvPr id="11" name="Table 10">
            <a:extLst>
              <a:ext uri="{FF2B5EF4-FFF2-40B4-BE49-F238E27FC236}">
                <a16:creationId xmlns:a16="http://schemas.microsoft.com/office/drawing/2014/main" id="{C68D7BAC-9D98-5B59-8FD2-27A4F4E01514}"/>
              </a:ext>
            </a:extLst>
          </p:cNvPr>
          <p:cNvGraphicFramePr>
            <a:graphicFrameLocks noGrp="1"/>
          </p:cNvGraphicFramePr>
          <p:nvPr>
            <p:extLst/>
          </p:nvPr>
        </p:nvGraphicFramePr>
        <p:xfrm>
          <a:off x="533400" y="5082037"/>
          <a:ext cx="4267200" cy="1242305"/>
        </p:xfrm>
        <a:graphic>
          <a:graphicData uri="http://schemas.openxmlformats.org/drawingml/2006/table">
            <a:tbl>
              <a:tblPr/>
              <a:tblGrid>
                <a:gridCol w="768723">
                  <a:extLst>
                    <a:ext uri="{9D8B030D-6E8A-4147-A177-3AD203B41FA5}">
                      <a16:colId xmlns:a16="http://schemas.microsoft.com/office/drawing/2014/main" val="752434224"/>
                    </a:ext>
                  </a:extLst>
                </a:gridCol>
                <a:gridCol w="738544">
                  <a:extLst>
                    <a:ext uri="{9D8B030D-6E8A-4147-A177-3AD203B41FA5}">
                      <a16:colId xmlns:a16="http://schemas.microsoft.com/office/drawing/2014/main" val="2770131172"/>
                    </a:ext>
                  </a:extLst>
                </a:gridCol>
                <a:gridCol w="801563">
                  <a:extLst>
                    <a:ext uri="{9D8B030D-6E8A-4147-A177-3AD203B41FA5}">
                      <a16:colId xmlns:a16="http://schemas.microsoft.com/office/drawing/2014/main" val="990119002"/>
                    </a:ext>
                  </a:extLst>
                </a:gridCol>
                <a:gridCol w="542483">
                  <a:extLst>
                    <a:ext uri="{9D8B030D-6E8A-4147-A177-3AD203B41FA5}">
                      <a16:colId xmlns:a16="http://schemas.microsoft.com/office/drawing/2014/main" val="1491562907"/>
                    </a:ext>
                  </a:extLst>
                </a:gridCol>
                <a:gridCol w="1415887">
                  <a:extLst>
                    <a:ext uri="{9D8B030D-6E8A-4147-A177-3AD203B41FA5}">
                      <a16:colId xmlns:a16="http://schemas.microsoft.com/office/drawing/2014/main" val="3360694416"/>
                    </a:ext>
                  </a:extLst>
                </a:gridCol>
              </a:tblGrid>
              <a:tr h="333475">
                <a:tc>
                  <a:txBody>
                    <a:bodyPr/>
                    <a:lstStyle/>
                    <a:p>
                      <a:pPr marL="0" marR="0">
                        <a:spcBef>
                          <a:spcPts val="0"/>
                        </a:spcBef>
                        <a:spcAft>
                          <a:spcPts val="0"/>
                        </a:spcAft>
                      </a:pPr>
                      <a:r>
                        <a:rPr lang="en-US" sz="1000" b="1">
                          <a:solidFill>
                            <a:srgbClr val="000000"/>
                          </a:solidFill>
                          <a:effectLst/>
                          <a:latin typeface="Times New Roman" panose="02020603050405020304" pitchFamily="18" charset="0"/>
                        </a:rPr>
                        <a:t>Date</a:t>
                      </a:r>
                      <a:endParaRPr lang="en-US" sz="90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b="1">
                          <a:solidFill>
                            <a:srgbClr val="000000"/>
                          </a:solidFill>
                          <a:effectLst/>
                          <a:latin typeface="Times New Roman" panose="02020603050405020304" pitchFamily="18" charset="0"/>
                        </a:rPr>
                        <a:t>Day</a:t>
                      </a:r>
                      <a:endParaRPr lang="en-US" sz="90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b="1">
                          <a:solidFill>
                            <a:srgbClr val="000000"/>
                          </a:solidFill>
                          <a:effectLst/>
                          <a:latin typeface="Times New Roman" panose="02020603050405020304" pitchFamily="18" charset="0"/>
                        </a:rPr>
                        <a:t>Leave Type</a:t>
                      </a:r>
                      <a:endParaRPr lang="en-US" sz="90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b="1">
                          <a:solidFill>
                            <a:srgbClr val="000000"/>
                          </a:solidFill>
                          <a:effectLst/>
                          <a:latin typeface="Times New Roman" panose="02020603050405020304" pitchFamily="18" charset="0"/>
                        </a:rPr>
                        <a:t>Leave Code</a:t>
                      </a:r>
                      <a:endParaRPr lang="en-US" sz="90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b="1">
                          <a:solidFill>
                            <a:srgbClr val="000000"/>
                          </a:solidFill>
                          <a:effectLst/>
                          <a:latin typeface="Times New Roman" panose="02020603050405020304" pitchFamily="18" charset="0"/>
                        </a:rPr>
                        <a:t>Actual Holiday Observed</a:t>
                      </a:r>
                      <a:endParaRPr lang="en-US" sz="90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83129111"/>
                  </a:ext>
                </a:extLst>
              </a:tr>
              <a:tr h="223288">
                <a:tc>
                  <a:txBody>
                    <a:bodyPr/>
                    <a:lstStyle/>
                    <a:p>
                      <a:pPr marL="0" marR="0" algn="r">
                        <a:spcBef>
                          <a:spcPts val="0"/>
                        </a:spcBef>
                        <a:spcAft>
                          <a:spcPts val="0"/>
                        </a:spcAft>
                      </a:pPr>
                      <a:r>
                        <a:rPr lang="en-US" sz="1000" dirty="0" smtClean="0">
                          <a:solidFill>
                            <a:srgbClr val="000000"/>
                          </a:solidFill>
                          <a:effectLst/>
                          <a:latin typeface="Times New Roman" panose="02020603050405020304" pitchFamily="18" charset="0"/>
                        </a:rPr>
                        <a:t>03/22/2023</a:t>
                      </a:r>
                      <a:endParaRPr lang="en-US" sz="9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dirty="0">
                          <a:solidFill>
                            <a:srgbClr val="000000"/>
                          </a:solidFill>
                          <a:effectLst/>
                          <a:latin typeface="Times New Roman" panose="02020603050405020304" pitchFamily="18" charset="0"/>
                        </a:rPr>
                        <a:t>Monday</a:t>
                      </a:r>
                      <a:endParaRPr lang="en-US" sz="9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dirty="0">
                          <a:solidFill>
                            <a:srgbClr val="000000"/>
                          </a:solidFill>
                          <a:effectLst/>
                          <a:latin typeface="Times New Roman" panose="02020603050405020304" pitchFamily="18" charset="0"/>
                        </a:rPr>
                        <a:t>Holiday</a:t>
                      </a:r>
                      <a:endParaRPr lang="en-US" sz="9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endParaRPr lang="en-US" sz="9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dirty="0" smtClean="0">
                          <a:solidFill>
                            <a:srgbClr val="000000"/>
                          </a:solidFill>
                          <a:effectLst/>
                          <a:latin typeface="Times New Roman" panose="02020603050405020304" pitchFamily="18" charset="0"/>
                        </a:rPr>
                        <a:t>Presidents’ Day</a:t>
                      </a:r>
                      <a:br>
                        <a:rPr lang="en-US" sz="1000" dirty="0" smtClean="0">
                          <a:solidFill>
                            <a:srgbClr val="000000"/>
                          </a:solidFill>
                          <a:effectLst/>
                          <a:latin typeface="Times New Roman" panose="02020603050405020304" pitchFamily="18" charset="0"/>
                        </a:rPr>
                      </a:br>
                      <a:r>
                        <a:rPr lang="en-US" sz="1000" dirty="0" smtClean="0">
                          <a:solidFill>
                            <a:srgbClr val="000000"/>
                          </a:solidFill>
                          <a:effectLst/>
                          <a:latin typeface="Times New Roman" panose="02020603050405020304" pitchFamily="18" charset="0"/>
                        </a:rPr>
                        <a:t>(Spring Break)</a:t>
                      </a:r>
                      <a:endParaRPr lang="en-US" sz="9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82634780"/>
                  </a:ext>
                </a:extLst>
              </a:tr>
              <a:tr h="302015">
                <a:tc>
                  <a:txBody>
                    <a:bodyPr/>
                    <a:lstStyle/>
                    <a:p>
                      <a:pPr marL="0" marR="0" algn="r">
                        <a:spcBef>
                          <a:spcPts val="0"/>
                        </a:spcBef>
                        <a:spcAft>
                          <a:spcPts val="0"/>
                        </a:spcAft>
                      </a:pPr>
                      <a:r>
                        <a:rPr lang="en-US" sz="1000" dirty="0" smtClean="0">
                          <a:solidFill>
                            <a:srgbClr val="000000"/>
                          </a:solidFill>
                          <a:effectLst/>
                          <a:latin typeface="Times New Roman" panose="02020603050405020304" pitchFamily="18" charset="0"/>
                        </a:rPr>
                        <a:t>03/21/2023</a:t>
                      </a:r>
                      <a:endParaRPr lang="en-US" sz="9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dirty="0">
                          <a:solidFill>
                            <a:srgbClr val="000000"/>
                          </a:solidFill>
                          <a:effectLst/>
                          <a:latin typeface="Times New Roman" panose="02020603050405020304" pitchFamily="18" charset="0"/>
                        </a:rPr>
                        <a:t>Monday</a:t>
                      </a:r>
                      <a:endParaRPr lang="en-US" sz="9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dirty="0">
                          <a:solidFill>
                            <a:srgbClr val="000000"/>
                          </a:solidFill>
                          <a:effectLst/>
                          <a:latin typeface="Times New Roman" panose="02020603050405020304" pitchFamily="18" charset="0"/>
                        </a:rPr>
                        <a:t>Holiday</a:t>
                      </a:r>
                      <a:endParaRPr lang="en-US" sz="9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dirty="0" smtClean="0">
                          <a:solidFill>
                            <a:srgbClr val="000000"/>
                          </a:solidFill>
                          <a:effectLst/>
                          <a:latin typeface="Times New Roman" panose="02020603050405020304" pitchFamily="18" charset="0"/>
                        </a:rPr>
                        <a:t>ADL</a:t>
                      </a:r>
                      <a:endParaRPr lang="en-US" sz="9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dirty="0" smtClean="0">
                          <a:solidFill>
                            <a:srgbClr val="000000"/>
                          </a:solidFill>
                          <a:effectLst/>
                          <a:latin typeface="Times New Roman" panose="02020603050405020304" pitchFamily="18" charset="0"/>
                        </a:rPr>
                        <a:t>Spring Break</a:t>
                      </a:r>
                      <a:endParaRPr lang="en-US" sz="9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85444733"/>
                  </a:ext>
                </a:extLst>
              </a:tr>
              <a:tr h="302015">
                <a:tc>
                  <a:txBody>
                    <a:bodyPr/>
                    <a:lstStyle/>
                    <a:p>
                      <a:pPr marL="0" marR="0" algn="r">
                        <a:spcBef>
                          <a:spcPts val="0"/>
                        </a:spcBef>
                        <a:spcAft>
                          <a:spcPts val="0"/>
                        </a:spcAft>
                      </a:pPr>
                      <a:r>
                        <a:rPr lang="en-US" sz="1000" dirty="0" smtClean="0">
                          <a:solidFill>
                            <a:srgbClr val="000000"/>
                          </a:solidFill>
                          <a:effectLst/>
                          <a:latin typeface="Times New Roman" panose="02020603050405020304" pitchFamily="18" charset="0"/>
                        </a:rPr>
                        <a:t>03/22/2023</a:t>
                      </a:r>
                      <a:endParaRPr lang="en-US" sz="9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a:solidFill>
                            <a:srgbClr val="000000"/>
                          </a:solidFill>
                          <a:effectLst/>
                          <a:latin typeface="Times New Roman" panose="02020603050405020304" pitchFamily="18" charset="0"/>
                        </a:rPr>
                        <a:t>Tuesday</a:t>
                      </a:r>
                      <a:endParaRPr lang="en-US" sz="90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dirty="0">
                          <a:solidFill>
                            <a:srgbClr val="000000"/>
                          </a:solidFill>
                          <a:effectLst/>
                          <a:latin typeface="Times New Roman" panose="02020603050405020304" pitchFamily="18" charset="0"/>
                        </a:rPr>
                        <a:t>Holiday</a:t>
                      </a:r>
                      <a:endParaRPr lang="en-US" sz="9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dirty="0">
                          <a:solidFill>
                            <a:srgbClr val="000000"/>
                          </a:solidFill>
                          <a:effectLst/>
                          <a:latin typeface="Times New Roman" panose="02020603050405020304" pitchFamily="18" charset="0"/>
                        </a:rPr>
                        <a:t>HOL</a:t>
                      </a:r>
                      <a:endParaRPr lang="en-US" sz="9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000" dirty="0" smtClean="0">
                          <a:solidFill>
                            <a:srgbClr val="000000"/>
                          </a:solidFill>
                          <a:effectLst/>
                          <a:latin typeface="Times New Roman" panose="02020603050405020304" pitchFamily="18" charset="0"/>
                        </a:rPr>
                        <a:t>Spring Break</a:t>
                      </a:r>
                    </a:p>
                    <a:p>
                      <a:pPr marL="0" marR="0">
                        <a:spcBef>
                          <a:spcPts val="0"/>
                        </a:spcBef>
                        <a:spcAft>
                          <a:spcPts val="0"/>
                        </a:spcAft>
                      </a:pPr>
                      <a:r>
                        <a:rPr lang="en-US" sz="900" dirty="0" smtClean="0">
                          <a:solidFill>
                            <a:srgbClr val="000000"/>
                          </a:solidFill>
                          <a:effectLst/>
                          <a:latin typeface="Times New Roman" panose="02020603050405020304" pitchFamily="18" charset="0"/>
                        </a:rPr>
                        <a:t>(Granted by Governor)</a:t>
                      </a:r>
                      <a:endParaRPr lang="en-US" sz="9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90406817"/>
                  </a:ext>
                </a:extLst>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1752600"/>
            <a:ext cx="3657600" cy="4733365"/>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07ED158E-8ED2-4F41-8B5A-0E284FB0BA67}" type="slidenum">
              <a:rPr lang="en-US" smtClean="0"/>
              <a:pPr/>
              <a:t>67</a:t>
            </a:fld>
            <a:endParaRPr lang="en-US"/>
          </a:p>
        </p:txBody>
      </p:sp>
    </p:spTree>
    <p:extLst>
      <p:ext uri="{BB962C8B-B14F-4D97-AF65-F5344CB8AC3E}">
        <p14:creationId xmlns:p14="http://schemas.microsoft.com/office/powerpoint/2010/main" val="440525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Myriad Pro" panose="020B0503030403020204" pitchFamily="34" charset="0"/>
              </a:rPr>
              <a:t>Employee/Faculty Handbook</a:t>
            </a:r>
            <a:endParaRPr lang="en-US" sz="3300" b="0" dirty="0">
              <a:latin typeface="Myriad Pro" panose="020B0503030403020204" pitchFamily="34" charset="0"/>
            </a:endParaRPr>
          </a:p>
        </p:txBody>
      </p:sp>
      <p:sp>
        <p:nvSpPr>
          <p:cNvPr id="3" name="Content Placeholder 2"/>
          <p:cNvSpPr>
            <a:spLocks noGrp="1"/>
          </p:cNvSpPr>
          <p:nvPr>
            <p:ph idx="1"/>
          </p:nvPr>
        </p:nvSpPr>
        <p:spPr>
          <a:xfrm>
            <a:off x="914400" y="1785629"/>
            <a:ext cx="7037070" cy="1037317"/>
          </a:xfrm>
        </p:spPr>
        <p:txBody>
          <a:bodyPr>
            <a:normAutofit/>
          </a:bodyPr>
          <a:lstStyle/>
          <a:p>
            <a:r>
              <a:rPr lang="en-US" sz="2000" dirty="0"/>
              <a:t>Guide to Basic Policies, Procedures, Services and Regulations</a:t>
            </a:r>
          </a:p>
          <a:p>
            <a:r>
              <a:rPr lang="en-US" sz="2000" dirty="0"/>
              <a:t>Available electronically</a:t>
            </a: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1371600" y="3200400"/>
            <a:ext cx="2402046" cy="301967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5105400" y="3200400"/>
            <a:ext cx="2402046" cy="3019675"/>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fld id="{07ED158E-8ED2-4F41-8B5A-0E284FB0BA67}" type="slidenum">
              <a:rPr lang="en-US" smtClean="0"/>
              <a:pPr/>
              <a:t>68</a:t>
            </a:fld>
            <a:endParaRPr lang="en-US"/>
          </a:p>
        </p:txBody>
      </p:sp>
    </p:spTree>
    <p:extLst>
      <p:ext uri="{BB962C8B-B14F-4D97-AF65-F5344CB8AC3E}">
        <p14:creationId xmlns:p14="http://schemas.microsoft.com/office/powerpoint/2010/main" val="7842249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a:latin typeface="Myriad Pro" panose="020B0503030403020204" pitchFamily="34" charset="0"/>
              </a:rPr>
              <a:t>Message from the Parking Office</a:t>
            </a:r>
          </a:p>
        </p:txBody>
      </p:sp>
      <p:sp>
        <p:nvSpPr>
          <p:cNvPr id="3" name="Content Placeholder 2"/>
          <p:cNvSpPr>
            <a:spLocks noGrp="1"/>
          </p:cNvSpPr>
          <p:nvPr>
            <p:ph idx="1"/>
          </p:nvPr>
        </p:nvSpPr>
        <p:spPr>
          <a:xfrm>
            <a:off x="152400" y="1600200"/>
            <a:ext cx="8820150" cy="5105400"/>
          </a:xfrm>
        </p:spPr>
        <p:txBody>
          <a:bodyPr>
            <a:noAutofit/>
          </a:bodyPr>
          <a:lstStyle/>
          <a:p>
            <a:r>
              <a:rPr lang="en-US" sz="2400" b="1" dirty="0"/>
              <a:t>Parking permits must be displayed to park on campus.</a:t>
            </a:r>
          </a:p>
          <a:p>
            <a:r>
              <a:rPr lang="en-US" sz="2400" b="1" dirty="0"/>
              <a:t>2-ways to pay</a:t>
            </a:r>
          </a:p>
          <a:p>
            <a:pPr lvl="1"/>
            <a:r>
              <a:rPr lang="en-US" sz="2400" dirty="0"/>
              <a:t>Direct payment </a:t>
            </a:r>
          </a:p>
          <a:p>
            <a:pPr lvl="1"/>
            <a:r>
              <a:rPr lang="en-US" sz="2400" dirty="0"/>
              <a:t>Payroll deductions (bi-weekly)</a:t>
            </a:r>
          </a:p>
          <a:p>
            <a:pPr lvl="1"/>
            <a:endParaRPr lang="en-US" sz="2400" dirty="0"/>
          </a:p>
          <a:p>
            <a:r>
              <a:rPr lang="en-US" sz="2400" b="1" dirty="0"/>
              <a:t>Pay at Student Accounts</a:t>
            </a:r>
          </a:p>
          <a:p>
            <a:endParaRPr lang="en-US" sz="2400" b="1" dirty="0"/>
          </a:p>
          <a:p>
            <a:r>
              <a:rPr lang="en-US" sz="2400" b="1" dirty="0"/>
              <a:t>Permits obtained </a:t>
            </a:r>
          </a:p>
          <a:p>
            <a:pPr lvl="1"/>
            <a:r>
              <a:rPr lang="en-US" sz="2400" dirty="0" err="1"/>
              <a:t>McKeldin</a:t>
            </a:r>
            <a:r>
              <a:rPr lang="en-US" sz="2400" dirty="0"/>
              <a:t> Gym (preferred)</a:t>
            </a:r>
          </a:p>
          <a:p>
            <a:pPr lvl="1"/>
            <a:r>
              <a:rPr lang="en-US" sz="2400" dirty="0"/>
              <a:t>Communications Office (Robinson Hall)</a:t>
            </a:r>
          </a:p>
          <a:p>
            <a:endParaRPr lang="en-US" sz="2400" dirty="0"/>
          </a:p>
          <a:p>
            <a:r>
              <a:rPr lang="en-US" sz="2400" b="1" dirty="0"/>
              <a:t>Lot Designation</a:t>
            </a:r>
            <a:r>
              <a:rPr lang="en-US" sz="2400" dirty="0"/>
              <a:t>: Permit designates the lot(s) you may park</a:t>
            </a:r>
          </a:p>
          <a:p>
            <a:pPr marL="118872" indent="0">
              <a:buNone/>
            </a:pPr>
            <a:r>
              <a:rPr lang="en-US" sz="2000" dirty="0"/>
              <a:t>There is a 20% discount for qualifying green cars.</a:t>
            </a:r>
            <a:endParaRPr lang="en-US" sz="16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224" t="7659" r="18417" b="15747"/>
          <a:stretch/>
        </p:blipFill>
        <p:spPr>
          <a:xfrm>
            <a:off x="6248400" y="2667000"/>
            <a:ext cx="2044700" cy="2667000"/>
          </a:xfrm>
          <a:prstGeom prst="rect">
            <a:avLst/>
          </a:prstGeom>
        </p:spPr>
      </p:pic>
      <p:sp>
        <p:nvSpPr>
          <p:cNvPr id="6" name="Slide Number Placeholder 5"/>
          <p:cNvSpPr>
            <a:spLocks noGrp="1"/>
          </p:cNvSpPr>
          <p:nvPr>
            <p:ph type="sldNum" sz="quarter" idx="12"/>
          </p:nvPr>
        </p:nvSpPr>
        <p:spPr/>
        <p:txBody>
          <a:bodyPr/>
          <a:lstStyle/>
          <a:p>
            <a:fld id="{07ED158E-8ED2-4F41-8B5A-0E284FB0BA67}" type="slidenum">
              <a:rPr lang="en-US" smtClean="0"/>
              <a:pPr/>
              <a:t>69</a:t>
            </a:fld>
            <a:endParaRPr lang="en-US"/>
          </a:p>
        </p:txBody>
      </p:sp>
    </p:spTree>
    <p:extLst>
      <p:ext uri="{BB962C8B-B14F-4D97-AF65-F5344CB8AC3E}">
        <p14:creationId xmlns:p14="http://schemas.microsoft.com/office/powerpoint/2010/main" val="3287582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6858000" cy="1252728"/>
          </a:xfrm>
        </p:spPr>
        <p:txBody>
          <a:bodyPr>
            <a:normAutofit fontScale="90000"/>
          </a:bodyPr>
          <a:lstStyle/>
          <a:p>
            <a:pPr algn="ctr"/>
            <a:r>
              <a:rPr lang="en-US" dirty="0"/>
              <a:t>Maryland State Retirement and Pension System (MSRP)</a:t>
            </a:r>
          </a:p>
        </p:txBody>
      </p:sp>
      <p:sp>
        <p:nvSpPr>
          <p:cNvPr id="3" name="Content Placeholder 2"/>
          <p:cNvSpPr>
            <a:spLocks noGrp="1"/>
          </p:cNvSpPr>
          <p:nvPr>
            <p:ph idx="1"/>
          </p:nvPr>
        </p:nvSpPr>
        <p:spPr/>
        <p:txBody>
          <a:bodyPr>
            <a:normAutofit/>
          </a:bodyPr>
          <a:lstStyle/>
          <a:p>
            <a:r>
              <a:rPr lang="en-US" sz="2600" b="1" dirty="0"/>
              <a:t>Normal Service Retirement</a:t>
            </a:r>
          </a:p>
          <a:p>
            <a:pPr>
              <a:buNone/>
            </a:pPr>
            <a:r>
              <a:rPr lang="en-US" sz="2600" dirty="0"/>
              <a:t>	-Age 65 + 10 or more years of service</a:t>
            </a:r>
          </a:p>
          <a:p>
            <a:pPr>
              <a:buNone/>
            </a:pPr>
            <a:r>
              <a:rPr lang="en-US" sz="2600" dirty="0"/>
              <a:t>	-Factor  of 90: Years of service plus your age must equal 90</a:t>
            </a:r>
            <a:br>
              <a:rPr lang="en-US" sz="2600" dirty="0"/>
            </a:br>
            <a:endParaRPr lang="en-US" sz="2600" dirty="0"/>
          </a:p>
          <a:p>
            <a:r>
              <a:rPr lang="en-US" sz="2600" b="1" dirty="0"/>
              <a:t>Early Retirement</a:t>
            </a:r>
          </a:p>
          <a:p>
            <a:pPr>
              <a:buNone/>
            </a:pPr>
            <a:r>
              <a:rPr lang="en-US" sz="2600" dirty="0"/>
              <a:t>	-Age 60 + 15 or more years of service</a:t>
            </a:r>
          </a:p>
          <a:p>
            <a:pPr>
              <a:buNone/>
            </a:pPr>
            <a:r>
              <a:rPr lang="en-US" sz="2600" dirty="0"/>
              <a:t>	- 6% annual reduction if less than 65  </a:t>
            </a:r>
          </a:p>
        </p:txBody>
      </p:sp>
      <p:pic>
        <p:nvPicPr>
          <p:cNvPr id="4" name="Picture 3" descr="BSU-Logo_Yllw-Flame-Blk-Text.jpg"/>
          <p:cNvPicPr>
            <a:picLocks noChangeAspect="1"/>
          </p:cNvPicPr>
          <p:nvPr/>
        </p:nvPicPr>
        <p:blipFill>
          <a:blip r:embed="rId3" cstate="print"/>
          <a:stretch>
            <a:fillRect/>
          </a:stretch>
        </p:blipFill>
        <p:spPr>
          <a:xfrm>
            <a:off x="7486650" y="5486400"/>
            <a:ext cx="1200150" cy="1080135"/>
          </a:xfrm>
          <a:prstGeom prst="rect">
            <a:avLst/>
          </a:prstGeom>
        </p:spPr>
      </p:pic>
    </p:spTree>
    <p:extLst>
      <p:ext uri="{BB962C8B-B14F-4D97-AF65-F5344CB8AC3E}">
        <p14:creationId xmlns:p14="http://schemas.microsoft.com/office/powerpoint/2010/main" val="2923222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139952"/>
          </a:xfrm>
        </p:spPr>
        <p:txBody>
          <a:bodyPr>
            <a:noAutofit/>
          </a:bodyPr>
          <a:lstStyle/>
          <a:p>
            <a:pPr algn="ctr"/>
            <a:r>
              <a:rPr lang="en-US" sz="4000" dirty="0">
                <a:latin typeface="Myriad Pro" panose="020B0503030403020204" pitchFamily="34" charset="0"/>
              </a:rPr>
              <a:t>Parking Authorization Form</a:t>
            </a:r>
          </a:p>
        </p:txBody>
      </p:sp>
      <p:pic>
        <p:nvPicPr>
          <p:cNvPr id="4" name="Picture 3" descr="BSU-Logo_Yllw-Flame-Blk-Text.jpg"/>
          <p:cNvPicPr>
            <a:picLocks noChangeAspect="1"/>
          </p:cNvPicPr>
          <p:nvPr/>
        </p:nvPicPr>
        <p:blipFill>
          <a:blip r:embed="rId2" cstate="print"/>
          <a:stretch>
            <a:fillRect/>
          </a:stretch>
        </p:blipFill>
        <p:spPr>
          <a:xfrm>
            <a:off x="7696200" y="5562600"/>
            <a:ext cx="1200150" cy="1080135"/>
          </a:xfrm>
          <a:prstGeom prst="rect">
            <a:avLst/>
          </a:prstGeom>
        </p:spPr>
      </p:pic>
      <p:sp>
        <p:nvSpPr>
          <p:cNvPr id="7" name="Content Placeholder 2"/>
          <p:cNvSpPr txBox="1">
            <a:spLocks/>
          </p:cNvSpPr>
          <p:nvPr/>
        </p:nvSpPr>
        <p:spPr>
          <a:xfrm>
            <a:off x="304800" y="1665136"/>
            <a:ext cx="8686800" cy="4977598"/>
          </a:xfrm>
          <a:prstGeom prst="rect">
            <a:avLst/>
          </a:prstGeom>
          <a:ln>
            <a:solidFill>
              <a:schemeClr val="bg1">
                <a:lumMod val="65000"/>
              </a:schemeClr>
            </a:solidFill>
          </a:ln>
        </p:spPr>
        <p:txBody>
          <a:bodyPr vert="horz" lIns="54864" tIns="91440" rtlCol="0">
            <a:normAutofit lnSpcReduction="1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2800" b="0" i="0" u="none" strike="noStrike" kern="1200" cap="none" spc="0" normalizeH="0" baseline="0" noProof="0" dirty="0">
                <a:ln>
                  <a:noFill/>
                </a:ln>
                <a:solidFill>
                  <a:prstClr val="black"/>
                </a:solidFill>
                <a:effectLst/>
                <a:uLnTx/>
                <a:uFillTx/>
                <a:latin typeface="Corbel"/>
                <a:ea typeface="+mn-ea"/>
                <a:cs typeface="+mn-cs"/>
              </a:rPr>
              <a:t>Full time employees can receive payroll deductions</a:t>
            </a:r>
          </a:p>
          <a:p>
            <a:pPr marL="118872" marR="0" lvl="0" indent="0" algn="l" defTabSz="914400" rtl="0" eaLnBrk="1" fontAlgn="auto" latinLnBrk="0" hangingPunct="1">
              <a:lnSpc>
                <a:spcPct val="100000"/>
              </a:lnSpc>
              <a:spcBef>
                <a:spcPts val="0"/>
              </a:spcBef>
              <a:spcAft>
                <a:spcPts val="0"/>
              </a:spcAft>
              <a:buClr>
                <a:srgbClr val="F0AD00"/>
              </a:buClr>
              <a:buSzPct val="80000"/>
              <a:buFont typeface="Wingdings 2"/>
              <a:buNone/>
              <a:tabLst/>
              <a:defRPr/>
            </a:pPr>
            <a:endParaRPr kumimoji="0" lang="en-US" sz="2800" b="0" i="0" u="none" strike="noStrike" kern="1200" cap="none" spc="0" normalizeH="0" baseline="0" noProof="0" dirty="0">
              <a:ln>
                <a:noFill/>
              </a:ln>
              <a:solidFill>
                <a:prstClr val="black"/>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2800" b="0" i="0" u="none" strike="noStrike" kern="1200" cap="none" spc="0" normalizeH="0" baseline="0" noProof="0" dirty="0">
                <a:ln>
                  <a:noFill/>
                </a:ln>
                <a:solidFill>
                  <a:prstClr val="black"/>
                </a:solidFill>
                <a:effectLst/>
                <a:uLnTx/>
                <a:uFillTx/>
                <a:latin typeface="Corbel"/>
                <a:ea typeface="+mn-ea"/>
                <a:cs typeface="+mn-cs"/>
              </a:rPr>
              <a:t>Can sign up in August </a:t>
            </a:r>
            <a:r>
              <a:rPr kumimoji="0" lang="en-US" sz="2800" b="0" i="1" u="none" strike="noStrike" kern="1200" cap="none" spc="0" normalizeH="0" baseline="0" noProof="0" dirty="0">
                <a:ln>
                  <a:noFill/>
                </a:ln>
                <a:solidFill>
                  <a:prstClr val="black"/>
                </a:solidFill>
                <a:effectLst/>
                <a:uLnTx/>
                <a:uFillTx/>
                <a:latin typeface="Corbel"/>
                <a:ea typeface="+mn-ea"/>
                <a:cs typeface="+mn-cs"/>
              </a:rPr>
              <a:t>(memo will go out)</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2800" b="0" i="1" u="none" strike="noStrike" kern="1200" cap="none" spc="0" normalizeH="0" baseline="0" noProof="0" dirty="0">
              <a:ln>
                <a:noFill/>
              </a:ln>
              <a:solidFill>
                <a:prstClr val="black"/>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2800" b="0" i="0" u="none" strike="noStrike" kern="1200" cap="none" spc="0" normalizeH="0" baseline="0" noProof="0" dirty="0">
                <a:ln>
                  <a:noFill/>
                </a:ln>
                <a:solidFill>
                  <a:prstClr val="black"/>
                </a:solidFill>
                <a:effectLst/>
                <a:uLnTx/>
                <a:uFillTx/>
                <a:latin typeface="Corbel"/>
                <a:ea typeface="+mn-ea"/>
                <a:cs typeface="+mn-cs"/>
              </a:rPr>
              <a:t>After enrollment, please allow up to 30 days to see deductions</a:t>
            </a:r>
          </a:p>
          <a:p>
            <a:pPr marL="118872" marR="0" lvl="0" indent="0" algn="l" defTabSz="914400" rtl="0" eaLnBrk="1" fontAlgn="auto" latinLnBrk="0" hangingPunct="1">
              <a:lnSpc>
                <a:spcPct val="100000"/>
              </a:lnSpc>
              <a:spcBef>
                <a:spcPts val="0"/>
              </a:spcBef>
              <a:spcAft>
                <a:spcPts val="0"/>
              </a:spcAft>
              <a:buClr>
                <a:srgbClr val="F0AD00"/>
              </a:buClr>
              <a:buSzPct val="80000"/>
              <a:buFont typeface="Wingdings 2"/>
              <a:buNone/>
              <a:tabLst/>
              <a:defRPr/>
            </a:pPr>
            <a:r>
              <a:rPr kumimoji="0" lang="en-US" sz="2800" b="0" i="1" u="none" strike="noStrike" kern="1200" cap="none" spc="0" normalizeH="0" baseline="0" noProof="0" dirty="0">
                <a:ln>
                  <a:noFill/>
                </a:ln>
                <a:solidFill>
                  <a:prstClr val="black"/>
                </a:solidFill>
                <a:effectLst/>
                <a:uLnTx/>
                <a:uFillTx/>
                <a:latin typeface="Corbel"/>
                <a:ea typeface="+mn-ea"/>
                <a:cs typeface="+mn-cs"/>
              </a:rPr>
              <a:t> </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2800" b="0" i="1" u="none" strike="noStrike" kern="1200" cap="none" spc="0" normalizeH="0" baseline="0" noProof="0" dirty="0">
                <a:ln>
                  <a:noFill/>
                </a:ln>
                <a:solidFill>
                  <a:prstClr val="black"/>
                </a:solidFill>
                <a:effectLst/>
                <a:uLnTx/>
                <a:uFillTx/>
                <a:latin typeface="Corbel"/>
                <a:ea typeface="+mn-ea"/>
                <a:cs typeface="+mn-cs"/>
              </a:rPr>
              <a:t>$5.25 Bi-weekly ($105 annually)</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2800" b="0" i="1" u="none" strike="noStrike" kern="1200" cap="none" spc="0" normalizeH="0" baseline="0" noProof="0" dirty="0">
              <a:ln>
                <a:noFill/>
              </a:ln>
              <a:solidFill>
                <a:prstClr val="black"/>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2800" b="1" i="1" u="none" strike="noStrike" kern="1200" cap="none" spc="0" normalizeH="0" baseline="0" noProof="0" dirty="0">
                <a:ln>
                  <a:noFill/>
                </a:ln>
                <a:solidFill>
                  <a:prstClr val="black"/>
                </a:solidFill>
                <a:effectLst/>
                <a:uLnTx/>
                <a:uFillTx/>
                <a:latin typeface="Corbel"/>
                <a:ea typeface="+mn-ea"/>
                <a:cs typeface="+mn-cs"/>
              </a:rPr>
              <a:t>Contact: </a:t>
            </a:r>
            <a:r>
              <a:rPr kumimoji="0" lang="en-US" sz="2800" b="0" i="0" u="none" strike="noStrike" kern="1200" cap="none" spc="0" normalizeH="0" baseline="0" noProof="0" dirty="0">
                <a:ln>
                  <a:noFill/>
                </a:ln>
                <a:solidFill>
                  <a:prstClr val="black"/>
                </a:solidFill>
                <a:effectLst/>
                <a:uLnTx/>
                <a:uFillTx/>
                <a:latin typeface="Corbel"/>
                <a:ea typeface="+mn-ea"/>
                <a:cs typeface="+mn-cs"/>
              </a:rPr>
              <a:t>Lavel Jones, </a:t>
            </a:r>
          </a:p>
          <a:p>
            <a:pPr marL="118872" marR="0" lvl="0" indent="0" algn="l" defTabSz="914400" rtl="0" eaLnBrk="1" fontAlgn="auto" latinLnBrk="0" hangingPunct="1">
              <a:lnSpc>
                <a:spcPct val="100000"/>
              </a:lnSpc>
              <a:spcBef>
                <a:spcPts val="0"/>
              </a:spcBef>
              <a:spcAft>
                <a:spcPts val="0"/>
              </a:spcAft>
              <a:buClr>
                <a:srgbClr val="F0AD00"/>
              </a:buClr>
              <a:buSzPct val="80000"/>
              <a:buFont typeface="Wingdings 2"/>
              <a:buNone/>
              <a:tabLst/>
              <a:defRPr/>
            </a:pPr>
            <a:r>
              <a:rPr kumimoji="0" lang="en-US" sz="2800" b="0" i="1" u="none" strike="noStrike" kern="1200" cap="none" spc="0" normalizeH="0" baseline="0" noProof="0" dirty="0">
                <a:ln>
                  <a:noFill/>
                </a:ln>
                <a:solidFill>
                  <a:prstClr val="black"/>
                </a:solidFill>
                <a:effectLst/>
                <a:uLnTx/>
                <a:uFillTx/>
                <a:latin typeface="Corbel"/>
                <a:ea typeface="+mn-ea"/>
                <a:cs typeface="+mn-cs"/>
              </a:rPr>
              <a:t>Program Management Specialist,        </a:t>
            </a:r>
          </a:p>
          <a:p>
            <a:pPr marL="118872" marR="0" lvl="0" indent="0" algn="l" defTabSz="914400" rtl="0" eaLnBrk="1" fontAlgn="auto" latinLnBrk="0" hangingPunct="1">
              <a:lnSpc>
                <a:spcPct val="100000"/>
              </a:lnSpc>
              <a:spcBef>
                <a:spcPts val="0"/>
              </a:spcBef>
              <a:spcAft>
                <a:spcPts val="0"/>
              </a:spcAft>
              <a:buClr>
                <a:srgbClr val="F0AD00"/>
              </a:buClr>
              <a:buSzPct val="80000"/>
              <a:buFont typeface="Wingdings 2"/>
              <a:buNone/>
              <a:tabLst/>
              <a:defRPr/>
            </a:pPr>
            <a:r>
              <a:rPr kumimoji="0" lang="en-US" sz="2800" b="0" i="1" u="none" strike="noStrike" kern="1200" cap="none" spc="0" normalizeH="0" baseline="0" noProof="0" dirty="0">
                <a:ln>
                  <a:noFill/>
                </a:ln>
                <a:solidFill>
                  <a:prstClr val="black"/>
                </a:solidFill>
                <a:effectLst/>
                <a:uLnTx/>
                <a:uFillTx/>
                <a:latin typeface="Corbel"/>
                <a:ea typeface="+mn-ea"/>
                <a:cs typeface="+mn-cs"/>
              </a:rPr>
              <a:t>         (301) 860-4050</a:t>
            </a:r>
          </a:p>
        </p:txBody>
      </p:sp>
      <p:pic>
        <p:nvPicPr>
          <p:cNvPr id="8" name="Picture 7" descr="BSU-Logo_Yllw-Flame-Blk-Text.jpg"/>
          <p:cNvPicPr>
            <a:picLocks noChangeAspect="1"/>
          </p:cNvPicPr>
          <p:nvPr/>
        </p:nvPicPr>
        <p:blipFill>
          <a:blip r:embed="rId2" cstate="print"/>
          <a:stretch>
            <a:fillRect/>
          </a:stretch>
        </p:blipFill>
        <p:spPr>
          <a:xfrm>
            <a:off x="7591425" y="5562599"/>
            <a:ext cx="1200150" cy="1080135"/>
          </a:xfrm>
          <a:prstGeom prst="rect">
            <a:avLst/>
          </a:prstGeom>
        </p:spPr>
      </p:pic>
      <p:sp>
        <p:nvSpPr>
          <p:cNvPr id="5" name="Slide Number Placeholder 4"/>
          <p:cNvSpPr>
            <a:spLocks noGrp="1"/>
          </p:cNvSpPr>
          <p:nvPr>
            <p:ph type="sldNum" sz="quarter" idx="12"/>
          </p:nvPr>
        </p:nvSpPr>
        <p:spPr/>
        <p:txBody>
          <a:bodyPr/>
          <a:lstStyle/>
          <a:p>
            <a:fld id="{07ED158E-8ED2-4F41-8B5A-0E284FB0BA67}" type="slidenum">
              <a:rPr lang="en-US" smtClean="0"/>
              <a:pPr/>
              <a:t>70</a:t>
            </a:fld>
            <a:endParaRPr lang="en-US"/>
          </a:p>
        </p:txBody>
      </p:sp>
    </p:spTree>
    <p:extLst>
      <p:ext uri="{BB962C8B-B14F-4D97-AF65-F5344CB8AC3E}">
        <p14:creationId xmlns:p14="http://schemas.microsoft.com/office/powerpoint/2010/main" val="19250874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139952"/>
          </a:xfrm>
        </p:spPr>
        <p:txBody>
          <a:bodyPr>
            <a:noAutofit/>
          </a:bodyPr>
          <a:lstStyle/>
          <a:p>
            <a:pPr algn="ctr"/>
            <a:r>
              <a:rPr lang="en-US" sz="4000" dirty="0">
                <a:latin typeface="Myriad Pro" panose="020B0503030403020204" pitchFamily="34" charset="0"/>
              </a:rPr>
              <a:t>Parking Authorization Form</a:t>
            </a:r>
          </a:p>
        </p:txBody>
      </p:sp>
      <p:pic>
        <p:nvPicPr>
          <p:cNvPr id="4" name="Picture 3" descr="BSU-Logo_Yllw-Flame-Blk-Text.jpg"/>
          <p:cNvPicPr>
            <a:picLocks noChangeAspect="1"/>
          </p:cNvPicPr>
          <p:nvPr/>
        </p:nvPicPr>
        <p:blipFill>
          <a:blip r:embed="rId2" cstate="print"/>
          <a:stretch>
            <a:fillRect/>
          </a:stretch>
        </p:blipFill>
        <p:spPr>
          <a:xfrm>
            <a:off x="7696200" y="5562600"/>
            <a:ext cx="1200150" cy="1080135"/>
          </a:xfrm>
          <a:prstGeom prst="rect">
            <a:avLst/>
          </a:prstGeom>
        </p:spPr>
      </p:pic>
      <p:sp>
        <p:nvSpPr>
          <p:cNvPr id="7" name="Content Placeholder 2"/>
          <p:cNvSpPr txBox="1">
            <a:spLocks/>
          </p:cNvSpPr>
          <p:nvPr/>
        </p:nvSpPr>
        <p:spPr>
          <a:xfrm>
            <a:off x="238645" y="1752600"/>
            <a:ext cx="8686800" cy="4977598"/>
          </a:xfrm>
          <a:prstGeom prst="rect">
            <a:avLst/>
          </a:prstGeom>
          <a:ln>
            <a:solidFill>
              <a:schemeClr val="bg1">
                <a:lumMod val="65000"/>
              </a:schemeClr>
            </a:solidFill>
          </a:ln>
        </p:spPr>
        <p:txBody>
          <a:bodyPr vert="horz" lIns="54864" tIns="91440" rtlCol="0">
            <a:normAutofit fontScale="550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dirty="0"/>
              <a:t>The Pre-Tax Deduction Authorization Form must be completed before the beginning of the fall semester by all qualified full-time faculty and staff to obtain a yearlong parking permit </a:t>
            </a:r>
            <a:br>
              <a:rPr lang="en-US" dirty="0"/>
            </a:br>
            <a:r>
              <a:rPr lang="en-US" dirty="0"/>
              <a:t>(September 1 – August 31). </a:t>
            </a:r>
            <a:br>
              <a:rPr lang="en-US" dirty="0"/>
            </a:br>
            <a:endParaRPr lang="en-US" dirty="0"/>
          </a:p>
          <a:p>
            <a:pPr lvl="1"/>
            <a:r>
              <a:rPr lang="en-US" dirty="0"/>
              <a:t>Bi-weekly deductions will be made for a total of 20 pay periods beginning September and ending in May.  The deduction will appear on your paystub as 20-PAY PARKING.</a:t>
            </a:r>
          </a:p>
          <a:p>
            <a:pPr lvl="1"/>
            <a:endParaRPr lang="en-US" dirty="0"/>
          </a:p>
          <a:p>
            <a:r>
              <a:rPr lang="en-US" dirty="0"/>
              <a:t>New employees hired after September will begin their payroll deduction on the next payroll cycle after completion of the Authorization Form.  New employees hired from June to August of each year will be required to purchase a short-term permit through the Student Accounts Office.</a:t>
            </a:r>
            <a:br>
              <a:rPr lang="en-US" dirty="0"/>
            </a:br>
            <a:endParaRPr lang="en-US" dirty="0"/>
          </a:p>
          <a:p>
            <a:r>
              <a:rPr lang="en-US" dirty="0"/>
              <a:t>Once payroll deductions have been initiated by the State Central Payroll Bureau, there will be no refunds.   The payroll deduction will automatically renew in July of each year and parking fees can be amended in accordance with future fee changes.   An employee may also select to cancel this payroll deduction at this time by checking the “Cancel  Box” on the Deduction Authorization Form.</a:t>
            </a:r>
            <a:br>
              <a:rPr lang="en-US" dirty="0"/>
            </a:br>
            <a:endParaRPr lang="en-US" dirty="0"/>
          </a:p>
          <a:p>
            <a:r>
              <a:rPr lang="en-US" dirty="0"/>
              <a:t>Deductions end upon separation of service to the University It is the employee’s responsibility to return the parking permit to the Parking Office before the Clearance Certificate Form will be completed by Campus Safety.</a:t>
            </a:r>
          </a:p>
          <a:p>
            <a:endParaRPr lang="en-US" dirty="0"/>
          </a:p>
          <a:p>
            <a:endParaRPr lang="en-US" dirty="0"/>
          </a:p>
        </p:txBody>
      </p:sp>
      <p:sp>
        <p:nvSpPr>
          <p:cNvPr id="5" name="Slide Number Placeholder 4"/>
          <p:cNvSpPr>
            <a:spLocks noGrp="1"/>
          </p:cNvSpPr>
          <p:nvPr>
            <p:ph type="sldNum" sz="quarter" idx="12"/>
          </p:nvPr>
        </p:nvSpPr>
        <p:spPr/>
        <p:txBody>
          <a:bodyPr/>
          <a:lstStyle/>
          <a:p>
            <a:fld id="{07ED158E-8ED2-4F41-8B5A-0E284FB0BA67}" type="slidenum">
              <a:rPr lang="en-US" smtClean="0"/>
              <a:pPr/>
              <a:t>71</a:t>
            </a:fld>
            <a:endParaRPr lang="en-US"/>
          </a:p>
        </p:txBody>
      </p:sp>
    </p:spTree>
    <p:extLst>
      <p:ext uri="{BB962C8B-B14F-4D97-AF65-F5344CB8AC3E}">
        <p14:creationId xmlns:p14="http://schemas.microsoft.com/office/powerpoint/2010/main" val="3701382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139952"/>
          </a:xfrm>
        </p:spPr>
        <p:txBody>
          <a:bodyPr>
            <a:noAutofit/>
          </a:bodyPr>
          <a:lstStyle/>
          <a:p>
            <a:pPr algn="ctr"/>
            <a:r>
              <a:rPr lang="en-US" sz="4000" dirty="0">
                <a:latin typeface="Myriad Pro" panose="020B0503030403020204" pitchFamily="34" charset="0"/>
              </a:rPr>
              <a:t>Parking Authorization Form</a:t>
            </a:r>
          </a:p>
        </p:txBody>
      </p:sp>
      <p:pic>
        <p:nvPicPr>
          <p:cNvPr id="4" name="Picture 3" descr="BSU-Logo_Yllw-Flame-Blk-Text.jpg"/>
          <p:cNvPicPr>
            <a:picLocks noChangeAspect="1"/>
          </p:cNvPicPr>
          <p:nvPr/>
        </p:nvPicPr>
        <p:blipFill>
          <a:blip r:embed="rId2" cstate="print"/>
          <a:stretch>
            <a:fillRect/>
          </a:stretch>
        </p:blipFill>
        <p:spPr>
          <a:xfrm>
            <a:off x="7696200" y="5562600"/>
            <a:ext cx="1200150" cy="1080135"/>
          </a:xfrm>
          <a:prstGeom prst="rect">
            <a:avLst/>
          </a:prstGeom>
        </p:spPr>
      </p:pic>
      <p:sp>
        <p:nvSpPr>
          <p:cNvPr id="7" name="Content Placeholder 2"/>
          <p:cNvSpPr txBox="1">
            <a:spLocks/>
          </p:cNvSpPr>
          <p:nvPr/>
        </p:nvSpPr>
        <p:spPr>
          <a:xfrm>
            <a:off x="304800" y="1665136"/>
            <a:ext cx="8686800" cy="4977598"/>
          </a:xfrm>
          <a:prstGeom prst="rect">
            <a:avLst/>
          </a:prstGeom>
          <a:ln>
            <a:solidFill>
              <a:schemeClr val="bg1">
                <a:lumMod val="65000"/>
              </a:schemeClr>
            </a:solidFill>
          </a:ln>
        </p:spPr>
        <p:txBody>
          <a:bodyPr vert="horz" lIns="54864" tIns="91440" rtlCol="0">
            <a:normAutofit fontScale="625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buNone/>
            </a:pPr>
            <a:r>
              <a:rPr lang="en-US" b="1" dirty="0"/>
              <a:t>Valid Parking Permit</a:t>
            </a:r>
          </a:p>
          <a:p>
            <a:endParaRPr lang="en-US" dirty="0"/>
          </a:p>
          <a:p>
            <a:r>
              <a:rPr lang="en-US" dirty="0"/>
              <a:t>A permit is </a:t>
            </a:r>
            <a:r>
              <a:rPr lang="en-US" i="1" dirty="0"/>
              <a:t>valid </a:t>
            </a:r>
            <a:r>
              <a:rPr lang="en-US" dirty="0"/>
              <a:t>only </a:t>
            </a:r>
            <a:r>
              <a:rPr lang="en-US" u="sng" dirty="0"/>
              <a:t>when it corresponds to the license plate number registered at the BSU Parking Office</a:t>
            </a:r>
            <a:r>
              <a:rPr lang="en-US" dirty="0"/>
              <a:t>; </a:t>
            </a:r>
          </a:p>
          <a:p>
            <a:pPr lvl="1"/>
            <a:r>
              <a:rPr lang="en-US" dirty="0"/>
              <a:t>displayed properly</a:t>
            </a:r>
          </a:p>
          <a:p>
            <a:pPr lvl="1"/>
            <a:r>
              <a:rPr lang="en-US" dirty="0"/>
              <a:t>Visible</a:t>
            </a:r>
          </a:p>
          <a:p>
            <a:pPr lvl="1"/>
            <a:r>
              <a:rPr lang="en-US" dirty="0"/>
              <a:t>Not suspended, altered, or revoked. </a:t>
            </a:r>
          </a:p>
          <a:p>
            <a:pPr marL="457200" lvl="1" indent="0">
              <a:buNone/>
            </a:pPr>
            <a:r>
              <a:rPr lang="en-US" dirty="0"/>
              <a:t/>
            </a:r>
            <a:br>
              <a:rPr lang="en-US" dirty="0"/>
            </a:br>
            <a:r>
              <a:rPr lang="en-US" dirty="0"/>
              <a:t>A parking permit is transferable only to vehicles listed on the registration card. If the permit is affixed to an unregistered vehicle, the owner of the vehicle will be subject to a $100 fine, and the owner of the permit is subject to revocation of parking privileges (with no refund). All permits must hang from the rearview mirror with the expiration date visible from the front of the vehicle. Motorcycles must be registered.</a:t>
            </a:r>
          </a:p>
          <a:p>
            <a:endParaRPr lang="en-US" dirty="0"/>
          </a:p>
          <a:p>
            <a:pPr marL="118872" indent="0">
              <a:buNone/>
            </a:pPr>
            <a:r>
              <a:rPr lang="en-US" b="1" dirty="0"/>
              <a:t>Special Medical Arrangements</a:t>
            </a:r>
          </a:p>
          <a:p>
            <a:r>
              <a:rPr lang="en-US" dirty="0"/>
              <a:t>To utilize a handicapped space on campus, a driver must purchase a BSU parking permit and meet the State requirements to obtain a disability placard or handicap license plate.</a:t>
            </a:r>
          </a:p>
          <a:p>
            <a:endParaRPr lang="en-US" dirty="0"/>
          </a:p>
        </p:txBody>
      </p:sp>
      <p:sp>
        <p:nvSpPr>
          <p:cNvPr id="5" name="Slide Number Placeholder 4"/>
          <p:cNvSpPr>
            <a:spLocks noGrp="1"/>
          </p:cNvSpPr>
          <p:nvPr>
            <p:ph type="sldNum" sz="quarter" idx="12"/>
          </p:nvPr>
        </p:nvSpPr>
        <p:spPr/>
        <p:txBody>
          <a:bodyPr/>
          <a:lstStyle/>
          <a:p>
            <a:fld id="{07ED158E-8ED2-4F41-8B5A-0E284FB0BA67}" type="slidenum">
              <a:rPr lang="en-US" smtClean="0"/>
              <a:pPr/>
              <a:t>72</a:t>
            </a:fld>
            <a:endParaRPr lang="en-US"/>
          </a:p>
        </p:txBody>
      </p:sp>
    </p:spTree>
    <p:extLst>
      <p:ext uri="{BB962C8B-B14F-4D97-AF65-F5344CB8AC3E}">
        <p14:creationId xmlns:p14="http://schemas.microsoft.com/office/powerpoint/2010/main" val="24884741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139952"/>
          </a:xfrm>
        </p:spPr>
        <p:txBody>
          <a:bodyPr>
            <a:noAutofit/>
          </a:bodyPr>
          <a:lstStyle/>
          <a:p>
            <a:pPr algn="ctr"/>
            <a:r>
              <a:rPr lang="en-US" sz="4000" dirty="0">
                <a:latin typeface="Myriad Pro" panose="020B0503030403020204" pitchFamily="34" charset="0"/>
              </a:rPr>
              <a:t>Parking Authorization Form</a:t>
            </a:r>
          </a:p>
        </p:txBody>
      </p:sp>
      <p:pic>
        <p:nvPicPr>
          <p:cNvPr id="4" name="Picture 3" descr="BSU-Logo_Yllw-Flame-Blk-Text.jpg"/>
          <p:cNvPicPr>
            <a:picLocks noChangeAspect="1"/>
          </p:cNvPicPr>
          <p:nvPr/>
        </p:nvPicPr>
        <p:blipFill>
          <a:blip r:embed="rId2" cstate="print"/>
          <a:stretch>
            <a:fillRect/>
          </a:stretch>
        </p:blipFill>
        <p:spPr>
          <a:xfrm>
            <a:off x="7696200" y="5562600"/>
            <a:ext cx="1200150" cy="1080135"/>
          </a:xfrm>
          <a:prstGeom prst="rect">
            <a:avLst/>
          </a:prstGeom>
        </p:spPr>
      </p:pic>
      <p:sp>
        <p:nvSpPr>
          <p:cNvPr id="7" name="Content Placeholder 2"/>
          <p:cNvSpPr txBox="1">
            <a:spLocks/>
          </p:cNvSpPr>
          <p:nvPr/>
        </p:nvSpPr>
        <p:spPr>
          <a:xfrm>
            <a:off x="304800" y="1665136"/>
            <a:ext cx="8686800" cy="4977598"/>
          </a:xfrm>
          <a:prstGeom prst="rect">
            <a:avLst/>
          </a:prstGeom>
          <a:ln>
            <a:solidFill>
              <a:schemeClr val="bg1">
                <a:lumMod val="65000"/>
              </a:schemeClr>
            </a:solidFill>
          </a:ln>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buNone/>
            </a:pPr>
            <a:r>
              <a:rPr lang="en-US" b="1" dirty="0"/>
              <a:t>Discount on Energy Efficient Cars</a:t>
            </a:r>
          </a:p>
          <a:p>
            <a:r>
              <a:rPr lang="en-US" altLang="en-US" sz="1800" dirty="0">
                <a:solidFill>
                  <a:srgbClr val="000000"/>
                </a:solidFill>
                <a:latin typeface="MuseoSans-300"/>
              </a:rPr>
              <a:t>Drivers with a vehicle scoring 40 or higher as rated by American Council for Energy-Efficient Economy receive a 20% discount on the rates above. See </a:t>
            </a:r>
            <a:r>
              <a:rPr lang="en-US" altLang="en-US" sz="1800" dirty="0">
                <a:solidFill>
                  <a:srgbClr val="A62C1C"/>
                </a:solidFill>
                <a:latin typeface="MuseoSans-700"/>
                <a:hlinkClick r:id="rId3"/>
              </a:rPr>
              <a:t>greenercars.org</a:t>
            </a:r>
            <a:r>
              <a:rPr lang="en-US" altLang="en-US" sz="1800" dirty="0">
                <a:solidFill>
                  <a:srgbClr val="000000"/>
                </a:solidFill>
                <a:latin typeface="MuseoSans-300"/>
              </a:rPr>
              <a:t> to find out if you qualify.</a:t>
            </a:r>
            <a:endParaRPr lang="en-US" altLang="en-US" sz="2800" dirty="0">
              <a:latin typeface="Arial" panose="020B0604020202020204" pitchFamily="34" charset="0"/>
            </a:endParaRPr>
          </a:p>
          <a:p>
            <a:endParaRPr lang="en-US" dirty="0"/>
          </a:p>
          <a:p>
            <a:pPr marL="118872" indent="0">
              <a:buNone/>
            </a:pPr>
            <a:endParaRPr lang="en-US" dirty="0"/>
          </a:p>
        </p:txBody>
      </p:sp>
      <p:graphicFrame>
        <p:nvGraphicFramePr>
          <p:cNvPr id="3" name="Table 2"/>
          <p:cNvGraphicFramePr>
            <a:graphicFrameLocks noGrp="1"/>
          </p:cNvGraphicFramePr>
          <p:nvPr>
            <p:extLst/>
          </p:nvPr>
        </p:nvGraphicFramePr>
        <p:xfrm>
          <a:off x="1219200" y="3352800"/>
          <a:ext cx="5029200" cy="3048000"/>
        </p:xfrm>
        <a:graphic>
          <a:graphicData uri="http://schemas.openxmlformats.org/drawingml/2006/table">
            <a:tbl>
              <a:tblPr/>
              <a:tblGrid>
                <a:gridCol w="2676832">
                  <a:extLst>
                    <a:ext uri="{9D8B030D-6E8A-4147-A177-3AD203B41FA5}">
                      <a16:colId xmlns:a16="http://schemas.microsoft.com/office/drawing/2014/main" val="1197845084"/>
                    </a:ext>
                  </a:extLst>
                </a:gridCol>
                <a:gridCol w="2352368">
                  <a:extLst>
                    <a:ext uri="{9D8B030D-6E8A-4147-A177-3AD203B41FA5}">
                      <a16:colId xmlns:a16="http://schemas.microsoft.com/office/drawing/2014/main" val="3190238448"/>
                    </a:ext>
                  </a:extLst>
                </a:gridCol>
              </a:tblGrid>
              <a:tr h="323850">
                <a:tc>
                  <a:txBody>
                    <a:bodyPr/>
                    <a:lstStyle/>
                    <a:p>
                      <a:r>
                        <a:rPr lang="en-US" sz="1600" b="1" dirty="0">
                          <a:solidFill>
                            <a:schemeClr val="bg1"/>
                          </a:solidFill>
                          <a:effectLst/>
                          <a:latin typeface="MuseoSans-700"/>
                        </a:rPr>
                        <a:t>Type</a:t>
                      </a:r>
                      <a:endParaRPr lang="en-US" sz="1600" b="1" dirty="0">
                        <a:solidFill>
                          <a:schemeClr val="bg1"/>
                        </a:solidFill>
                        <a:effectLst/>
                      </a:endParaRPr>
                    </a:p>
                  </a:txBody>
                  <a:tcPr marL="102870" marR="102870" marT="68580" marB="68580" anchor="ctr">
                    <a:lnL>
                      <a:noFill/>
                    </a:lnL>
                    <a:lnR>
                      <a:noFill/>
                    </a:lnR>
                    <a:lnT>
                      <a:noFill/>
                    </a:lnT>
                    <a:lnB w="9525" cap="flat" cmpd="sng" algn="ctr">
                      <a:solidFill>
                        <a:srgbClr val="BDBFBD"/>
                      </a:solidFill>
                      <a:prstDash val="solid"/>
                      <a:round/>
                      <a:headEnd type="none" w="med" len="med"/>
                      <a:tailEnd type="none" w="med" len="med"/>
                    </a:lnB>
                    <a:solidFill>
                      <a:schemeClr val="tx1"/>
                    </a:solidFill>
                  </a:tcPr>
                </a:tc>
                <a:tc>
                  <a:txBody>
                    <a:bodyPr/>
                    <a:lstStyle/>
                    <a:p>
                      <a:r>
                        <a:rPr lang="en-US" sz="1600" b="1" dirty="0">
                          <a:solidFill>
                            <a:schemeClr val="bg1"/>
                          </a:solidFill>
                          <a:effectLst/>
                          <a:latin typeface="MuseoSans-700"/>
                        </a:rPr>
                        <a:t>Fee</a:t>
                      </a:r>
                      <a:endParaRPr lang="en-US" sz="1600" b="1" dirty="0">
                        <a:solidFill>
                          <a:schemeClr val="bg1"/>
                        </a:solidFill>
                        <a:effectLst/>
                      </a:endParaRPr>
                    </a:p>
                  </a:txBody>
                  <a:tcPr marL="102870" marR="102870" marT="68580" marB="68580" anchor="ctr">
                    <a:lnL>
                      <a:noFill/>
                    </a:lnL>
                    <a:lnR>
                      <a:noFill/>
                    </a:lnR>
                    <a:lnT>
                      <a:noFill/>
                    </a:lnT>
                    <a:lnB w="9525" cap="flat" cmpd="sng" algn="ctr">
                      <a:solidFill>
                        <a:srgbClr val="BDBFBD"/>
                      </a:solidFill>
                      <a:prstDash val="solid"/>
                      <a:round/>
                      <a:headEnd type="none" w="med" len="med"/>
                      <a:tailEnd type="none" w="med" len="med"/>
                    </a:lnB>
                    <a:solidFill>
                      <a:schemeClr val="tx1"/>
                    </a:solidFill>
                  </a:tcPr>
                </a:tc>
                <a:extLst>
                  <a:ext uri="{0D108BD9-81ED-4DB2-BD59-A6C34878D82A}">
                    <a16:rowId xmlns:a16="http://schemas.microsoft.com/office/drawing/2014/main" val="39616622"/>
                  </a:ext>
                </a:extLst>
              </a:tr>
              <a:tr h="323850">
                <a:tc>
                  <a:txBody>
                    <a:bodyPr/>
                    <a:lstStyle/>
                    <a:p>
                      <a:r>
                        <a:rPr lang="en-US" sz="1600">
                          <a:effectLst/>
                        </a:rPr>
                        <a:t>Resident Student</a:t>
                      </a:r>
                    </a:p>
                  </a:txBody>
                  <a:tcPr marL="102870" marR="102870" marT="68580" marB="68580" anchor="ctr">
                    <a:lnL>
                      <a:noFill/>
                    </a:lnL>
                    <a:lnR>
                      <a:noFill/>
                    </a:lnR>
                    <a:lnT w="9525" cap="flat" cmpd="sng" algn="ctr">
                      <a:solidFill>
                        <a:srgbClr val="BDBFBD"/>
                      </a:solidFill>
                      <a:prstDash val="solid"/>
                      <a:round/>
                      <a:headEnd type="none" w="med" len="med"/>
                      <a:tailEnd type="none" w="med" len="med"/>
                    </a:lnT>
                    <a:lnB w="9525" cap="flat" cmpd="sng" algn="ctr">
                      <a:solidFill>
                        <a:srgbClr val="BDBFBD"/>
                      </a:solidFill>
                      <a:prstDash val="solid"/>
                      <a:round/>
                      <a:headEnd type="none" w="med" len="med"/>
                      <a:tailEnd type="none" w="med" len="med"/>
                    </a:lnB>
                    <a:solidFill>
                      <a:srgbClr val="FFFFFF"/>
                    </a:solidFill>
                  </a:tcPr>
                </a:tc>
                <a:tc>
                  <a:txBody>
                    <a:bodyPr/>
                    <a:lstStyle/>
                    <a:p>
                      <a:r>
                        <a:rPr lang="en-US" sz="1600" dirty="0">
                          <a:effectLst/>
                        </a:rPr>
                        <a:t>$100.00</a:t>
                      </a:r>
                    </a:p>
                  </a:txBody>
                  <a:tcPr marL="102870" marR="102870" marT="68580" marB="68580" anchor="ctr">
                    <a:lnL>
                      <a:noFill/>
                    </a:lnL>
                    <a:lnR>
                      <a:noFill/>
                    </a:lnR>
                    <a:lnT w="9525" cap="flat" cmpd="sng" algn="ctr">
                      <a:solidFill>
                        <a:srgbClr val="BDBFBD"/>
                      </a:solidFill>
                      <a:prstDash val="solid"/>
                      <a:round/>
                      <a:headEnd type="none" w="med" len="med"/>
                      <a:tailEnd type="none" w="med" len="med"/>
                    </a:lnT>
                    <a:lnB w="9525" cap="flat" cmpd="sng" algn="ctr">
                      <a:solidFill>
                        <a:srgbClr val="BDBFBD"/>
                      </a:solidFill>
                      <a:prstDash val="solid"/>
                      <a:round/>
                      <a:headEnd type="none" w="med" len="med"/>
                      <a:tailEnd type="none" w="med" len="med"/>
                    </a:lnB>
                    <a:solidFill>
                      <a:srgbClr val="FFFFFF"/>
                    </a:solidFill>
                  </a:tcPr>
                </a:tc>
                <a:extLst>
                  <a:ext uri="{0D108BD9-81ED-4DB2-BD59-A6C34878D82A}">
                    <a16:rowId xmlns:a16="http://schemas.microsoft.com/office/drawing/2014/main" val="3052092211"/>
                  </a:ext>
                </a:extLst>
              </a:tr>
              <a:tr h="323850">
                <a:tc>
                  <a:txBody>
                    <a:bodyPr/>
                    <a:lstStyle/>
                    <a:p>
                      <a:r>
                        <a:rPr lang="en-US" sz="1600">
                          <a:effectLst/>
                        </a:rPr>
                        <a:t>Commuter Student</a:t>
                      </a:r>
                    </a:p>
                  </a:txBody>
                  <a:tcPr marL="102870" marR="102870" marT="68580" marB="68580" anchor="ctr">
                    <a:lnL>
                      <a:noFill/>
                    </a:lnL>
                    <a:lnR>
                      <a:noFill/>
                    </a:lnR>
                    <a:lnT w="9525" cap="flat" cmpd="sng" algn="ctr">
                      <a:solidFill>
                        <a:srgbClr val="BDBFBD"/>
                      </a:solidFill>
                      <a:prstDash val="solid"/>
                      <a:round/>
                      <a:headEnd type="none" w="med" len="med"/>
                      <a:tailEnd type="none" w="med" len="med"/>
                    </a:lnT>
                    <a:lnB w="9525" cap="flat" cmpd="sng" algn="ctr">
                      <a:solidFill>
                        <a:srgbClr val="BDBFBD"/>
                      </a:solidFill>
                      <a:prstDash val="solid"/>
                      <a:round/>
                      <a:headEnd type="none" w="med" len="med"/>
                      <a:tailEnd type="none" w="med" len="med"/>
                    </a:lnB>
                    <a:solidFill>
                      <a:srgbClr val="F1F1F1"/>
                    </a:solidFill>
                  </a:tcPr>
                </a:tc>
                <a:tc>
                  <a:txBody>
                    <a:bodyPr/>
                    <a:lstStyle/>
                    <a:p>
                      <a:r>
                        <a:rPr lang="en-US" sz="1600">
                          <a:effectLst/>
                        </a:rPr>
                        <a:t>$93.00</a:t>
                      </a:r>
                    </a:p>
                  </a:txBody>
                  <a:tcPr marL="102870" marR="102870" marT="68580" marB="68580" anchor="ctr">
                    <a:lnL>
                      <a:noFill/>
                    </a:lnL>
                    <a:lnR>
                      <a:noFill/>
                    </a:lnR>
                    <a:lnT w="9525" cap="flat" cmpd="sng" algn="ctr">
                      <a:solidFill>
                        <a:srgbClr val="BDBFBD"/>
                      </a:solidFill>
                      <a:prstDash val="solid"/>
                      <a:round/>
                      <a:headEnd type="none" w="med" len="med"/>
                      <a:tailEnd type="none" w="med" len="med"/>
                    </a:lnT>
                    <a:lnB w="9525" cap="flat" cmpd="sng" algn="ctr">
                      <a:solidFill>
                        <a:srgbClr val="BDBFBD"/>
                      </a:solidFill>
                      <a:prstDash val="solid"/>
                      <a:round/>
                      <a:headEnd type="none" w="med" len="med"/>
                      <a:tailEnd type="none" w="med" len="med"/>
                    </a:lnB>
                    <a:solidFill>
                      <a:srgbClr val="F1F1F1"/>
                    </a:solidFill>
                  </a:tcPr>
                </a:tc>
                <a:extLst>
                  <a:ext uri="{0D108BD9-81ED-4DB2-BD59-A6C34878D82A}">
                    <a16:rowId xmlns:a16="http://schemas.microsoft.com/office/drawing/2014/main" val="933296637"/>
                  </a:ext>
                </a:extLst>
              </a:tr>
              <a:tr h="323850">
                <a:tc>
                  <a:txBody>
                    <a:bodyPr/>
                    <a:lstStyle/>
                    <a:p>
                      <a:r>
                        <a:rPr lang="en-US" sz="1600" b="1" dirty="0">
                          <a:effectLst/>
                        </a:rPr>
                        <a:t>Faculty/Staff</a:t>
                      </a:r>
                    </a:p>
                  </a:txBody>
                  <a:tcPr marL="102870" marR="102870" marT="68580" marB="68580" anchor="ctr">
                    <a:lnL>
                      <a:noFill/>
                    </a:lnL>
                    <a:lnR>
                      <a:noFill/>
                    </a:lnR>
                    <a:lnT w="9525" cap="flat" cmpd="sng" algn="ctr">
                      <a:solidFill>
                        <a:srgbClr val="BDBFBD"/>
                      </a:solidFill>
                      <a:prstDash val="solid"/>
                      <a:round/>
                      <a:headEnd type="none" w="med" len="med"/>
                      <a:tailEnd type="none" w="med" len="med"/>
                    </a:lnT>
                    <a:lnB w="9525" cap="flat" cmpd="sng" algn="ctr">
                      <a:solidFill>
                        <a:srgbClr val="BDBFBD"/>
                      </a:solidFill>
                      <a:prstDash val="solid"/>
                      <a:round/>
                      <a:headEnd type="none" w="med" len="med"/>
                      <a:tailEnd type="none" w="med" len="med"/>
                    </a:lnB>
                    <a:solidFill>
                      <a:srgbClr val="FFC000"/>
                    </a:solidFill>
                  </a:tcPr>
                </a:tc>
                <a:tc>
                  <a:txBody>
                    <a:bodyPr/>
                    <a:lstStyle/>
                    <a:p>
                      <a:r>
                        <a:rPr lang="en-US" sz="1600" b="1" dirty="0">
                          <a:effectLst/>
                        </a:rPr>
                        <a:t>$105.00</a:t>
                      </a:r>
                    </a:p>
                  </a:txBody>
                  <a:tcPr marL="102870" marR="102870" marT="68580" marB="68580" anchor="ctr">
                    <a:lnL>
                      <a:noFill/>
                    </a:lnL>
                    <a:lnR>
                      <a:noFill/>
                    </a:lnR>
                    <a:lnT w="9525" cap="flat" cmpd="sng" algn="ctr">
                      <a:solidFill>
                        <a:srgbClr val="BDBFBD"/>
                      </a:solidFill>
                      <a:prstDash val="solid"/>
                      <a:round/>
                      <a:headEnd type="none" w="med" len="med"/>
                      <a:tailEnd type="none" w="med" len="med"/>
                    </a:lnT>
                    <a:lnB w="9525" cap="flat" cmpd="sng" algn="ctr">
                      <a:solidFill>
                        <a:srgbClr val="BDBFBD"/>
                      </a:solidFill>
                      <a:prstDash val="solid"/>
                      <a:round/>
                      <a:headEnd type="none" w="med" len="med"/>
                      <a:tailEnd type="none" w="med" len="med"/>
                    </a:lnB>
                    <a:solidFill>
                      <a:srgbClr val="FFC000"/>
                    </a:solidFill>
                  </a:tcPr>
                </a:tc>
                <a:extLst>
                  <a:ext uri="{0D108BD9-81ED-4DB2-BD59-A6C34878D82A}">
                    <a16:rowId xmlns:a16="http://schemas.microsoft.com/office/drawing/2014/main" val="1902834227"/>
                  </a:ext>
                </a:extLst>
              </a:tr>
              <a:tr h="323850">
                <a:tc>
                  <a:txBody>
                    <a:bodyPr/>
                    <a:lstStyle/>
                    <a:p>
                      <a:r>
                        <a:rPr lang="en-US" sz="1600" dirty="0">
                          <a:effectLst/>
                        </a:rPr>
                        <a:t>Faculty/Staff reserved</a:t>
                      </a:r>
                    </a:p>
                  </a:txBody>
                  <a:tcPr marL="102870" marR="102870" marT="68580" marB="68580" anchor="ctr">
                    <a:lnL>
                      <a:noFill/>
                    </a:lnL>
                    <a:lnR>
                      <a:noFill/>
                    </a:lnR>
                    <a:lnT w="9525" cap="flat" cmpd="sng" algn="ctr">
                      <a:solidFill>
                        <a:srgbClr val="BDBFBD"/>
                      </a:solidFill>
                      <a:prstDash val="solid"/>
                      <a:round/>
                      <a:headEnd type="none" w="med" len="med"/>
                      <a:tailEnd type="none" w="med" len="med"/>
                    </a:lnT>
                    <a:lnB w="9525" cap="flat" cmpd="sng" algn="ctr">
                      <a:solidFill>
                        <a:srgbClr val="BDBFBD"/>
                      </a:solidFill>
                      <a:prstDash val="solid"/>
                      <a:round/>
                      <a:headEnd type="none" w="med" len="med"/>
                      <a:tailEnd type="none" w="med" len="med"/>
                    </a:lnB>
                    <a:solidFill>
                      <a:srgbClr val="F1F1F1"/>
                    </a:solidFill>
                  </a:tcPr>
                </a:tc>
                <a:tc>
                  <a:txBody>
                    <a:bodyPr/>
                    <a:lstStyle/>
                    <a:p>
                      <a:r>
                        <a:rPr lang="en-US" sz="1600" dirty="0">
                          <a:effectLst/>
                        </a:rPr>
                        <a:t>$145.00</a:t>
                      </a:r>
                    </a:p>
                  </a:txBody>
                  <a:tcPr marL="102870" marR="102870" marT="68580" marB="68580" anchor="ctr">
                    <a:lnL>
                      <a:noFill/>
                    </a:lnL>
                    <a:lnR>
                      <a:noFill/>
                    </a:lnR>
                    <a:lnT w="9525" cap="flat" cmpd="sng" algn="ctr">
                      <a:solidFill>
                        <a:srgbClr val="BDBFBD"/>
                      </a:solidFill>
                      <a:prstDash val="solid"/>
                      <a:round/>
                      <a:headEnd type="none" w="med" len="med"/>
                      <a:tailEnd type="none" w="med" len="med"/>
                    </a:lnT>
                    <a:lnB w="9525" cap="flat" cmpd="sng" algn="ctr">
                      <a:solidFill>
                        <a:srgbClr val="BDBFBD"/>
                      </a:solidFill>
                      <a:prstDash val="solid"/>
                      <a:round/>
                      <a:headEnd type="none" w="med" len="med"/>
                      <a:tailEnd type="none" w="med" len="med"/>
                    </a:lnB>
                    <a:solidFill>
                      <a:srgbClr val="F1F1F1"/>
                    </a:solidFill>
                  </a:tcPr>
                </a:tc>
                <a:extLst>
                  <a:ext uri="{0D108BD9-81ED-4DB2-BD59-A6C34878D82A}">
                    <a16:rowId xmlns:a16="http://schemas.microsoft.com/office/drawing/2014/main" val="533185179"/>
                  </a:ext>
                </a:extLst>
              </a:tr>
              <a:tr h="323850">
                <a:tc>
                  <a:txBody>
                    <a:bodyPr/>
                    <a:lstStyle/>
                    <a:p>
                      <a:r>
                        <a:rPr lang="en-US" sz="1600">
                          <a:effectLst/>
                        </a:rPr>
                        <a:t>Faculity/Staff semester only</a:t>
                      </a:r>
                    </a:p>
                  </a:txBody>
                  <a:tcPr marL="102870" marR="102870" marT="68580" marB="68580" anchor="ctr">
                    <a:lnL>
                      <a:noFill/>
                    </a:lnL>
                    <a:lnR>
                      <a:noFill/>
                    </a:lnR>
                    <a:lnT w="9525" cap="flat" cmpd="sng" algn="ctr">
                      <a:solidFill>
                        <a:srgbClr val="BDBFBD"/>
                      </a:solidFill>
                      <a:prstDash val="solid"/>
                      <a:round/>
                      <a:headEnd type="none" w="med" len="med"/>
                      <a:tailEnd type="none" w="med" len="med"/>
                    </a:lnT>
                    <a:lnB w="9525" cap="flat" cmpd="sng" algn="ctr">
                      <a:solidFill>
                        <a:srgbClr val="BDBFBD"/>
                      </a:solidFill>
                      <a:prstDash val="solid"/>
                      <a:round/>
                      <a:headEnd type="none" w="med" len="med"/>
                      <a:tailEnd type="none" w="med" len="med"/>
                    </a:lnB>
                    <a:solidFill>
                      <a:srgbClr val="FFFFFF"/>
                    </a:solidFill>
                  </a:tcPr>
                </a:tc>
                <a:tc>
                  <a:txBody>
                    <a:bodyPr/>
                    <a:lstStyle/>
                    <a:p>
                      <a:r>
                        <a:rPr lang="en-US" sz="1600">
                          <a:effectLst/>
                        </a:rPr>
                        <a:t>$65.00</a:t>
                      </a:r>
                    </a:p>
                  </a:txBody>
                  <a:tcPr marL="102870" marR="102870" marT="68580" marB="68580" anchor="ctr">
                    <a:lnL>
                      <a:noFill/>
                    </a:lnL>
                    <a:lnR>
                      <a:noFill/>
                    </a:lnR>
                    <a:lnT w="9525" cap="flat" cmpd="sng" algn="ctr">
                      <a:solidFill>
                        <a:srgbClr val="BDBFBD"/>
                      </a:solidFill>
                      <a:prstDash val="solid"/>
                      <a:round/>
                      <a:headEnd type="none" w="med" len="med"/>
                      <a:tailEnd type="none" w="med" len="med"/>
                    </a:lnT>
                    <a:lnB w="9525" cap="flat" cmpd="sng" algn="ctr">
                      <a:solidFill>
                        <a:srgbClr val="BDBFBD"/>
                      </a:solidFill>
                      <a:prstDash val="solid"/>
                      <a:round/>
                      <a:headEnd type="none" w="med" len="med"/>
                      <a:tailEnd type="none" w="med" len="med"/>
                    </a:lnB>
                    <a:solidFill>
                      <a:srgbClr val="FFFFFF"/>
                    </a:solidFill>
                  </a:tcPr>
                </a:tc>
                <a:extLst>
                  <a:ext uri="{0D108BD9-81ED-4DB2-BD59-A6C34878D82A}">
                    <a16:rowId xmlns:a16="http://schemas.microsoft.com/office/drawing/2014/main" val="4157567417"/>
                  </a:ext>
                </a:extLst>
              </a:tr>
              <a:tr h="323850">
                <a:tc>
                  <a:txBody>
                    <a:bodyPr/>
                    <a:lstStyle/>
                    <a:p>
                      <a:r>
                        <a:rPr lang="en-US" sz="1600">
                          <a:effectLst/>
                        </a:rPr>
                        <a:t>Student Semester only</a:t>
                      </a:r>
                    </a:p>
                  </a:txBody>
                  <a:tcPr marL="102870" marR="102870" marT="68580" marB="68580" anchor="ctr">
                    <a:lnL>
                      <a:noFill/>
                    </a:lnL>
                    <a:lnR>
                      <a:noFill/>
                    </a:lnR>
                    <a:lnT w="9525" cap="flat" cmpd="sng" algn="ctr">
                      <a:solidFill>
                        <a:srgbClr val="BDBFBD"/>
                      </a:solidFill>
                      <a:prstDash val="solid"/>
                      <a:round/>
                      <a:headEnd type="none" w="med" len="med"/>
                      <a:tailEnd type="none" w="med" len="med"/>
                    </a:lnT>
                    <a:lnB w="9525" cap="flat" cmpd="sng" algn="ctr">
                      <a:solidFill>
                        <a:srgbClr val="BDBFBD"/>
                      </a:solidFill>
                      <a:prstDash val="solid"/>
                      <a:round/>
                      <a:headEnd type="none" w="med" len="med"/>
                      <a:tailEnd type="none" w="med" len="med"/>
                    </a:lnB>
                    <a:solidFill>
                      <a:srgbClr val="F1F1F1"/>
                    </a:solidFill>
                  </a:tcPr>
                </a:tc>
                <a:tc>
                  <a:txBody>
                    <a:bodyPr/>
                    <a:lstStyle/>
                    <a:p>
                      <a:r>
                        <a:rPr lang="en-US" sz="1600">
                          <a:effectLst/>
                        </a:rPr>
                        <a:t>$60.00</a:t>
                      </a:r>
                    </a:p>
                  </a:txBody>
                  <a:tcPr marL="102870" marR="102870" marT="68580" marB="68580" anchor="ctr">
                    <a:lnL>
                      <a:noFill/>
                    </a:lnL>
                    <a:lnR>
                      <a:noFill/>
                    </a:lnR>
                    <a:lnT w="9525" cap="flat" cmpd="sng" algn="ctr">
                      <a:solidFill>
                        <a:srgbClr val="BDBFBD"/>
                      </a:solidFill>
                      <a:prstDash val="solid"/>
                      <a:round/>
                      <a:headEnd type="none" w="med" len="med"/>
                      <a:tailEnd type="none" w="med" len="med"/>
                    </a:lnT>
                    <a:lnB w="9525" cap="flat" cmpd="sng" algn="ctr">
                      <a:solidFill>
                        <a:srgbClr val="BDBFBD"/>
                      </a:solidFill>
                      <a:prstDash val="solid"/>
                      <a:round/>
                      <a:headEnd type="none" w="med" len="med"/>
                      <a:tailEnd type="none" w="med" len="med"/>
                    </a:lnB>
                    <a:solidFill>
                      <a:srgbClr val="F1F1F1"/>
                    </a:solidFill>
                  </a:tcPr>
                </a:tc>
                <a:extLst>
                  <a:ext uri="{0D108BD9-81ED-4DB2-BD59-A6C34878D82A}">
                    <a16:rowId xmlns:a16="http://schemas.microsoft.com/office/drawing/2014/main" val="102865449"/>
                  </a:ext>
                </a:extLst>
              </a:tr>
              <a:tr h="323850">
                <a:tc>
                  <a:txBody>
                    <a:bodyPr/>
                    <a:lstStyle/>
                    <a:p>
                      <a:r>
                        <a:rPr lang="en-US" sz="1600">
                          <a:effectLst/>
                        </a:rPr>
                        <a:t>Monthly</a:t>
                      </a:r>
                    </a:p>
                  </a:txBody>
                  <a:tcPr marL="102870" marR="102870" marT="68580" marB="68580" anchor="ctr">
                    <a:lnL>
                      <a:noFill/>
                    </a:lnL>
                    <a:lnR>
                      <a:noFill/>
                    </a:lnR>
                    <a:lnT w="9525" cap="flat" cmpd="sng" algn="ctr">
                      <a:solidFill>
                        <a:srgbClr val="BDBFBD"/>
                      </a:solidFill>
                      <a:prstDash val="solid"/>
                      <a:round/>
                      <a:headEnd type="none" w="med" len="med"/>
                      <a:tailEnd type="none" w="med" len="med"/>
                    </a:lnT>
                    <a:lnB w="9525" cap="flat" cmpd="sng" algn="ctr">
                      <a:solidFill>
                        <a:srgbClr val="BDBFBD"/>
                      </a:solidFill>
                      <a:prstDash val="solid"/>
                      <a:round/>
                      <a:headEnd type="none" w="med" len="med"/>
                      <a:tailEnd type="none" w="med" len="med"/>
                    </a:lnB>
                    <a:solidFill>
                      <a:srgbClr val="FFFFFF"/>
                    </a:solidFill>
                  </a:tcPr>
                </a:tc>
                <a:tc>
                  <a:txBody>
                    <a:bodyPr/>
                    <a:lstStyle/>
                    <a:p>
                      <a:r>
                        <a:rPr lang="en-US" sz="1600" dirty="0">
                          <a:effectLst/>
                        </a:rPr>
                        <a:t>$50.00</a:t>
                      </a:r>
                    </a:p>
                  </a:txBody>
                  <a:tcPr marL="102870" marR="102870" marT="68580" marB="68580" anchor="ctr">
                    <a:lnL>
                      <a:noFill/>
                    </a:lnL>
                    <a:lnR>
                      <a:noFill/>
                    </a:lnR>
                    <a:lnT w="9525" cap="flat" cmpd="sng" algn="ctr">
                      <a:solidFill>
                        <a:srgbClr val="BDBFBD"/>
                      </a:solidFill>
                      <a:prstDash val="solid"/>
                      <a:round/>
                      <a:headEnd type="none" w="med" len="med"/>
                      <a:tailEnd type="none" w="med" len="med"/>
                    </a:lnT>
                    <a:lnB w="9525" cap="flat" cmpd="sng" algn="ctr">
                      <a:solidFill>
                        <a:srgbClr val="BDBFBD"/>
                      </a:solidFill>
                      <a:prstDash val="solid"/>
                      <a:round/>
                      <a:headEnd type="none" w="med" len="med"/>
                      <a:tailEnd type="none" w="med" len="med"/>
                    </a:lnB>
                    <a:solidFill>
                      <a:srgbClr val="FFFFFF"/>
                    </a:solidFill>
                  </a:tcPr>
                </a:tc>
                <a:extLst>
                  <a:ext uri="{0D108BD9-81ED-4DB2-BD59-A6C34878D82A}">
                    <a16:rowId xmlns:a16="http://schemas.microsoft.com/office/drawing/2014/main" val="3181705396"/>
                  </a:ext>
                </a:extLst>
              </a:tr>
            </a:tbl>
          </a:graphicData>
        </a:graphic>
      </p:graphicFrame>
      <p:sp>
        <p:nvSpPr>
          <p:cNvPr id="5" name="Rectangle 1"/>
          <p:cNvSpPr>
            <a:spLocks noChangeArrowheads="1"/>
          </p:cNvSpPr>
          <p:nvPr/>
        </p:nvSpPr>
        <p:spPr bwMode="auto">
          <a:xfrm>
            <a:off x="6400801" y="3576854"/>
            <a:ext cx="2286000"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Rubik"/>
              </a:rPr>
              <a:t>Fall 2022/Spring 2023</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rgbClr val="000000"/>
              </a:solidFill>
              <a:effectLst/>
              <a:latin typeface="Rubi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MuseoSans-700"/>
              </a:rPr>
              <a:t>NOTE: All fees are subject to change without prior notice.</a:t>
            </a:r>
            <a:endParaRPr kumimoji="0" lang="en-US" altLang="en-US" sz="600" b="0" i="0" u="none" strike="noStrike" cap="none" normalizeH="0" baseline="0" dirty="0">
              <a:ln>
                <a:noFill/>
              </a:ln>
              <a:solidFill>
                <a:schemeClr val="tx1"/>
              </a:solidFill>
              <a:effectLst/>
            </a:endParaRPr>
          </a:p>
        </p:txBody>
      </p:sp>
      <p:sp>
        <p:nvSpPr>
          <p:cNvPr id="8" name="Slide Number Placeholder 7"/>
          <p:cNvSpPr>
            <a:spLocks noGrp="1"/>
          </p:cNvSpPr>
          <p:nvPr>
            <p:ph type="sldNum" sz="quarter" idx="12"/>
          </p:nvPr>
        </p:nvSpPr>
        <p:spPr/>
        <p:txBody>
          <a:bodyPr/>
          <a:lstStyle/>
          <a:p>
            <a:fld id="{07ED158E-8ED2-4F41-8B5A-0E284FB0BA67}" type="slidenum">
              <a:rPr lang="en-US" smtClean="0"/>
              <a:pPr/>
              <a:t>73</a:t>
            </a:fld>
            <a:endParaRPr lang="en-US"/>
          </a:p>
        </p:txBody>
      </p:sp>
    </p:spTree>
    <p:extLst>
      <p:ext uri="{BB962C8B-B14F-4D97-AF65-F5344CB8AC3E}">
        <p14:creationId xmlns:p14="http://schemas.microsoft.com/office/powerpoint/2010/main" val="2017168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800" dirty="0"/>
              <a:t>Parking Rules and Regulations</a:t>
            </a:r>
          </a:p>
        </p:txBody>
      </p:sp>
      <p:pic>
        <p:nvPicPr>
          <p:cNvPr id="4" name="Picture 3" descr="BSU-Logo_Yllw-Flame-Blk-Text.jpg"/>
          <p:cNvPicPr>
            <a:picLocks noChangeAspect="1"/>
          </p:cNvPicPr>
          <p:nvPr/>
        </p:nvPicPr>
        <p:blipFill>
          <a:blip r:embed="rId2" cstate="print"/>
          <a:stretch>
            <a:fillRect/>
          </a:stretch>
        </p:blipFill>
        <p:spPr>
          <a:xfrm>
            <a:off x="7334250" y="5356926"/>
            <a:ext cx="1352550" cy="1217295"/>
          </a:xfrm>
          <a:prstGeom prst="rect">
            <a:avLst/>
          </a:prstGeom>
        </p:spPr>
      </p:pic>
      <p:sp>
        <p:nvSpPr>
          <p:cNvPr id="8" name="Content Placeholder 2"/>
          <p:cNvSpPr txBox="1">
            <a:spLocks/>
          </p:cNvSpPr>
          <p:nvPr/>
        </p:nvSpPr>
        <p:spPr>
          <a:xfrm>
            <a:off x="5029200" y="3200400"/>
            <a:ext cx="2840036" cy="1371601"/>
          </a:xfrm>
          <a:prstGeom prst="rect">
            <a:avLst/>
          </a:prstGeom>
          <a:ln>
            <a:noFill/>
          </a:ln>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2000" b="1" i="1" u="none" strike="noStrike" kern="1200" cap="none" spc="0" normalizeH="0" baseline="0" noProof="0" dirty="0">
                <a:ln>
                  <a:noFill/>
                </a:ln>
                <a:solidFill>
                  <a:prstClr val="black"/>
                </a:solidFill>
                <a:effectLst/>
                <a:uLnTx/>
                <a:uFillTx/>
                <a:latin typeface="Corbel"/>
                <a:ea typeface="+mn-ea"/>
                <a:cs typeface="+mn-cs"/>
              </a:rPr>
              <a:t>Contact: </a:t>
            </a:r>
            <a:r>
              <a:rPr kumimoji="0" lang="en-US" sz="2000" b="0" i="0" u="none" strike="noStrike" kern="1200" cap="none" spc="0" normalizeH="0" baseline="0" noProof="0" dirty="0">
                <a:ln>
                  <a:noFill/>
                </a:ln>
                <a:solidFill>
                  <a:prstClr val="black"/>
                </a:solidFill>
                <a:effectLst/>
                <a:uLnTx/>
                <a:uFillTx/>
                <a:latin typeface="Corbel"/>
                <a:ea typeface="+mn-ea"/>
                <a:cs typeface="+mn-cs"/>
              </a:rPr>
              <a:t>Lavel Jones, </a:t>
            </a:r>
            <a:br>
              <a:rPr kumimoji="0" lang="en-US" sz="2000" b="0" i="0" u="none" strike="noStrike" kern="1200" cap="none" spc="0" normalizeH="0" baseline="0" noProof="0" dirty="0">
                <a:ln>
                  <a:noFill/>
                </a:ln>
                <a:solidFill>
                  <a:prstClr val="black"/>
                </a:solidFill>
                <a:effectLst/>
                <a:uLnTx/>
                <a:uFillTx/>
                <a:latin typeface="Corbel"/>
                <a:ea typeface="+mn-ea"/>
                <a:cs typeface="+mn-cs"/>
              </a:rPr>
            </a:br>
            <a:r>
              <a:rPr kumimoji="0" lang="en-US" sz="1700" b="0" i="1" u="none" strike="noStrike" kern="1200" cap="none" spc="0" normalizeH="0" baseline="0" noProof="0" dirty="0">
                <a:ln>
                  <a:noFill/>
                </a:ln>
                <a:solidFill>
                  <a:prstClr val="black"/>
                </a:solidFill>
                <a:effectLst/>
                <a:uLnTx/>
                <a:uFillTx/>
                <a:latin typeface="Corbel"/>
                <a:ea typeface="+mn-ea"/>
                <a:cs typeface="+mn-cs"/>
              </a:rPr>
              <a:t>Program Management Specialist,        </a:t>
            </a:r>
          </a:p>
          <a:p>
            <a:pPr marL="118872" marR="0" lvl="0" indent="0" algn="l" defTabSz="914400" rtl="0" eaLnBrk="1" fontAlgn="auto" latinLnBrk="0" hangingPunct="1">
              <a:lnSpc>
                <a:spcPct val="100000"/>
              </a:lnSpc>
              <a:spcBef>
                <a:spcPts val="0"/>
              </a:spcBef>
              <a:spcAft>
                <a:spcPts val="0"/>
              </a:spcAft>
              <a:buClr>
                <a:srgbClr val="F0AD00"/>
              </a:buClr>
              <a:buSzPct val="80000"/>
              <a:buFont typeface="Wingdings 2"/>
              <a:buNone/>
              <a:tabLst/>
              <a:defRPr/>
            </a:pPr>
            <a:r>
              <a:rPr kumimoji="0" lang="en-US" sz="1700" b="0" i="1" u="none" strike="noStrike" kern="1200" cap="none" spc="0" normalizeH="0" baseline="0" noProof="0" dirty="0">
                <a:ln>
                  <a:noFill/>
                </a:ln>
                <a:solidFill>
                  <a:prstClr val="black"/>
                </a:solidFill>
                <a:effectLst/>
                <a:uLnTx/>
                <a:uFillTx/>
                <a:latin typeface="Corbel"/>
                <a:ea typeface="+mn-ea"/>
                <a:cs typeface="+mn-cs"/>
              </a:rPr>
              <a:t>       (301) 860-4050</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19691">
            <a:off x="687485" y="2531653"/>
            <a:ext cx="2225802" cy="3462962"/>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123877" y="1924519"/>
            <a:ext cx="5562923" cy="338554"/>
          </a:xfrm>
          <a:prstGeom prst="rect">
            <a:avLst/>
          </a:prstGeom>
        </p:spPr>
        <p:txBody>
          <a:bodyPr wrap="square">
            <a:spAutoFit/>
          </a:bodyPr>
          <a:lstStyle/>
          <a:p>
            <a:r>
              <a:rPr lang="en-US" sz="1600" b="1" dirty="0"/>
              <a:t>Dept. of Public Safety Parking Rules and Regulations Booklet</a:t>
            </a:r>
          </a:p>
        </p:txBody>
      </p:sp>
      <p:sp>
        <p:nvSpPr>
          <p:cNvPr id="6" name="Slide Number Placeholder 5"/>
          <p:cNvSpPr>
            <a:spLocks noGrp="1"/>
          </p:cNvSpPr>
          <p:nvPr>
            <p:ph type="sldNum" sz="quarter" idx="12"/>
          </p:nvPr>
        </p:nvSpPr>
        <p:spPr/>
        <p:txBody>
          <a:bodyPr/>
          <a:lstStyle/>
          <a:p>
            <a:fld id="{07ED158E-8ED2-4F41-8B5A-0E284FB0BA67}" type="slidenum">
              <a:rPr lang="en-US" smtClean="0"/>
              <a:pPr/>
              <a:t>74</a:t>
            </a:fld>
            <a:endParaRPr lang="en-US"/>
          </a:p>
        </p:txBody>
      </p:sp>
    </p:spTree>
    <p:extLst>
      <p:ext uri="{BB962C8B-B14F-4D97-AF65-F5344CB8AC3E}">
        <p14:creationId xmlns:p14="http://schemas.microsoft.com/office/powerpoint/2010/main" val="23422458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8229600" cy="1252728"/>
          </a:xfrm>
        </p:spPr>
        <p:txBody>
          <a:bodyPr>
            <a:noAutofit/>
          </a:bodyPr>
          <a:lstStyle/>
          <a:p>
            <a:pPr algn="ctr"/>
            <a:r>
              <a:rPr lang="en-US" sz="3800" dirty="0" err="1"/>
              <a:t>Percipio</a:t>
            </a:r>
            <a:r>
              <a:rPr lang="en-US" sz="3800" dirty="0"/>
              <a:t> e-Learning Platform</a:t>
            </a:r>
          </a:p>
        </p:txBody>
      </p:sp>
      <p:pic>
        <p:nvPicPr>
          <p:cNvPr id="4" name="Picture 3" descr="BSU-Logo_Yllw-Flame-Blk-Text.jpg"/>
          <p:cNvPicPr>
            <a:picLocks noChangeAspect="1"/>
          </p:cNvPicPr>
          <p:nvPr/>
        </p:nvPicPr>
        <p:blipFill>
          <a:blip r:embed="rId3" cstate="print"/>
          <a:stretch>
            <a:fillRect/>
          </a:stretch>
        </p:blipFill>
        <p:spPr>
          <a:xfrm>
            <a:off x="7696200" y="5562600"/>
            <a:ext cx="1200150" cy="1080135"/>
          </a:xfrm>
          <a:prstGeom prst="rect">
            <a:avLst/>
          </a:prstGeom>
        </p:spPr>
      </p:pic>
      <p:sp>
        <p:nvSpPr>
          <p:cNvPr id="8" name="Content Placeholder 2"/>
          <p:cNvSpPr txBox="1">
            <a:spLocks/>
          </p:cNvSpPr>
          <p:nvPr/>
        </p:nvSpPr>
        <p:spPr>
          <a:xfrm>
            <a:off x="609600" y="2895600"/>
            <a:ext cx="3733800" cy="3476164"/>
          </a:xfrm>
          <a:prstGeom prst="rect">
            <a:avLst/>
          </a:prstGeom>
          <a:ln>
            <a:noFill/>
          </a:ln>
        </p:spPr>
        <p:txBody>
          <a:bodyPr vert="horz" lIns="54864" tIns="91440" rtlCol="0">
            <a:normAutofit fontScale="85000" lnSpcReduction="1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2800" b="0" i="0" u="none" strike="noStrike" kern="1200" cap="none" spc="0" normalizeH="0" baseline="0" noProof="0" dirty="0">
                <a:ln>
                  <a:noFill/>
                </a:ln>
                <a:solidFill>
                  <a:prstClr val="black"/>
                </a:solidFill>
                <a:effectLst/>
                <a:uLnTx/>
                <a:uFillTx/>
                <a:latin typeface="Corbel"/>
                <a:ea typeface="+mn-ea"/>
                <a:cs typeface="+mn-cs"/>
              </a:rPr>
              <a:t>Free unlimited access</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2800" b="0" i="0" u="none" strike="noStrike" kern="1200" cap="none" spc="0" normalizeH="0" baseline="0" noProof="0" dirty="0">
                <a:ln>
                  <a:noFill/>
                </a:ln>
                <a:solidFill>
                  <a:prstClr val="black"/>
                </a:solidFill>
                <a:effectLst/>
                <a:uLnTx/>
                <a:uFillTx/>
                <a:latin typeface="Corbel"/>
                <a:ea typeface="+mn-ea"/>
                <a:cs typeface="+mn-cs"/>
              </a:rPr>
              <a:t>Available 24/7</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2800" b="0" i="0" u="none" strike="noStrike" kern="1200" cap="none" spc="0" normalizeH="0" baseline="0" noProof="0" dirty="0">
                <a:ln>
                  <a:noFill/>
                </a:ln>
                <a:solidFill>
                  <a:prstClr val="black"/>
                </a:solidFill>
                <a:effectLst/>
                <a:uLnTx/>
                <a:uFillTx/>
                <a:latin typeface="Corbel"/>
                <a:ea typeface="+mn-ea"/>
                <a:cs typeface="+mn-cs"/>
              </a:rPr>
              <a:t>May be used to support blended learning</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2800" b="0" i="0" u="none" strike="noStrike" kern="1200" cap="none" spc="0" normalizeH="0" baseline="0" noProof="0" dirty="0">
                <a:ln>
                  <a:noFill/>
                </a:ln>
                <a:solidFill>
                  <a:prstClr val="black"/>
                </a:solidFill>
                <a:effectLst/>
                <a:uLnTx/>
                <a:uFillTx/>
                <a:latin typeface="Corbel"/>
                <a:ea typeface="+mn-ea"/>
                <a:cs typeface="+mn-cs"/>
              </a:rPr>
              <a:t>Thousands of videos and </a:t>
            </a:r>
            <a:r>
              <a:rPr kumimoji="0" lang="en-US" sz="2800" b="0" i="0" u="none" strike="noStrike" kern="1200" cap="none" spc="0" normalizeH="0" baseline="0" noProof="0" dirty="0" smtClean="0">
                <a:ln>
                  <a:noFill/>
                </a:ln>
                <a:solidFill>
                  <a:prstClr val="black"/>
                </a:solidFill>
                <a:effectLst/>
                <a:uLnTx/>
                <a:uFillTx/>
                <a:latin typeface="Corbel"/>
                <a:ea typeface="+mn-ea"/>
                <a:cs typeface="+mn-cs"/>
              </a:rPr>
              <a:t>tutorials (</a:t>
            </a:r>
            <a:r>
              <a:rPr kumimoji="0" lang="en-US" sz="2800" b="0" i="0" u="none" strike="noStrike" kern="1200" cap="none" spc="0" normalizeH="0" baseline="0" noProof="0" dirty="0" err="1" smtClean="0">
                <a:ln>
                  <a:noFill/>
                </a:ln>
                <a:solidFill>
                  <a:prstClr val="black"/>
                </a:solidFill>
                <a:effectLst/>
                <a:uLnTx/>
                <a:uFillTx/>
                <a:latin typeface="Corbel"/>
                <a:ea typeface="+mn-ea"/>
                <a:cs typeface="+mn-cs"/>
              </a:rPr>
              <a:t>eg</a:t>
            </a:r>
            <a:r>
              <a:rPr kumimoji="0" lang="en-US" sz="2800" b="0" i="0" u="none" strike="noStrike" kern="1200" cap="none" spc="0" normalizeH="0" baseline="0" noProof="0" dirty="0" smtClean="0">
                <a:ln>
                  <a:noFill/>
                </a:ln>
                <a:solidFill>
                  <a:prstClr val="black"/>
                </a:solidFill>
                <a:effectLst/>
                <a:uLnTx/>
                <a:uFillTx/>
                <a:latin typeface="Corbel"/>
                <a:ea typeface="+mn-ea"/>
                <a:cs typeface="+mn-cs"/>
              </a:rPr>
              <a:t>. Software, creative</a:t>
            </a:r>
            <a:r>
              <a:rPr kumimoji="0" lang="en-US" sz="2800" b="0" i="0" u="none" strike="noStrike" kern="1200" cap="none" spc="0" normalizeH="0" noProof="0" dirty="0" smtClean="0">
                <a:ln>
                  <a:noFill/>
                </a:ln>
                <a:solidFill>
                  <a:prstClr val="black"/>
                </a:solidFill>
                <a:effectLst/>
                <a:uLnTx/>
                <a:uFillTx/>
                <a:latin typeface="Corbel"/>
                <a:ea typeface="+mn-ea"/>
                <a:cs typeface="+mn-cs"/>
              </a:rPr>
              <a:t> arts, business skills, and more)</a:t>
            </a:r>
            <a:endParaRPr kumimoji="0" lang="en-US" sz="2800" b="0" i="0" u="none" strike="noStrike" kern="1200" cap="none" spc="0" normalizeH="0" baseline="0" noProof="0" dirty="0">
              <a:ln>
                <a:noFill/>
              </a:ln>
              <a:solidFill>
                <a:prstClr val="black"/>
              </a:solidFill>
              <a:effectLst/>
              <a:uLnTx/>
              <a:uFillTx/>
              <a:latin typeface="Corbel"/>
              <a:ea typeface="+mn-ea"/>
              <a:cs typeface="+mn-cs"/>
            </a:endParaRPr>
          </a:p>
          <a:p>
            <a:pPr marL="118872" marR="0" lvl="0" indent="0" algn="l" defTabSz="914400" rtl="0" eaLnBrk="1" fontAlgn="auto" latinLnBrk="0" hangingPunct="1">
              <a:lnSpc>
                <a:spcPct val="100000"/>
              </a:lnSpc>
              <a:spcBef>
                <a:spcPts val="0"/>
              </a:spcBef>
              <a:spcAft>
                <a:spcPts val="0"/>
              </a:spcAft>
              <a:buClr>
                <a:srgbClr val="F0AD00"/>
              </a:buClr>
              <a:buSzPct val="80000"/>
              <a:buFont typeface="Wingdings 2"/>
              <a:buNone/>
              <a:tabLst/>
              <a:defRPr/>
            </a:pPr>
            <a:r>
              <a:rPr kumimoji="0" lang="en-US" sz="2800" b="0" i="0" u="none" strike="noStrike" kern="1200" cap="none" spc="0" normalizeH="0" baseline="0" noProof="0" dirty="0">
                <a:ln>
                  <a:noFill/>
                </a:ln>
                <a:solidFill>
                  <a:prstClr val="black"/>
                </a:solidFill>
                <a:effectLst/>
                <a:uLnTx/>
                <a:uFillTx/>
                <a:latin typeface="Corbel"/>
                <a:ea typeface="+mn-ea"/>
                <a:cs typeface="+mn-cs"/>
              </a:rPr>
              <a:t>	</a:t>
            </a:r>
          </a:p>
        </p:txBody>
      </p:sp>
      <p:pic>
        <p:nvPicPr>
          <p:cNvPr id="7" name="Picture 6" descr="BSU-Logo_Yllw-Flame-Blk-Text.jpg"/>
          <p:cNvPicPr>
            <a:picLocks noChangeAspect="1"/>
          </p:cNvPicPr>
          <p:nvPr/>
        </p:nvPicPr>
        <p:blipFill>
          <a:blip r:embed="rId3" cstate="print"/>
          <a:stretch>
            <a:fillRect/>
          </a:stretch>
        </p:blipFill>
        <p:spPr>
          <a:xfrm>
            <a:off x="9950450" y="7747776"/>
            <a:ext cx="455737" cy="410163"/>
          </a:xfrm>
          <a:prstGeom prst="rect">
            <a:avLst/>
          </a:prstGeom>
        </p:spPr>
      </p:pic>
      <p:pic>
        <p:nvPicPr>
          <p:cNvPr id="11" name="Picture 10" descr="BSU-Logo_Yllw-Flame-Blk-Text.jpg"/>
          <p:cNvPicPr>
            <a:picLocks noChangeAspect="1"/>
          </p:cNvPicPr>
          <p:nvPr/>
        </p:nvPicPr>
        <p:blipFill>
          <a:blip r:embed="rId3" cstate="print"/>
          <a:stretch>
            <a:fillRect/>
          </a:stretch>
        </p:blipFill>
        <p:spPr>
          <a:xfrm>
            <a:off x="7526867" y="5421086"/>
            <a:ext cx="1369483" cy="1232535"/>
          </a:xfrm>
          <a:prstGeom prst="rect">
            <a:avLst/>
          </a:prstGeom>
        </p:spPr>
      </p:pic>
      <p:pic>
        <p:nvPicPr>
          <p:cNvPr id="1026" name="Picture 2" descr="Percipio Reviews 2021 | Software Reviews">
            <a:extLst>
              <a:ext uri="{FF2B5EF4-FFF2-40B4-BE49-F238E27FC236}">
                <a16:creationId xmlns:a16="http://schemas.microsoft.com/office/drawing/2014/main" id="{A65093E3-F7C8-4DBB-8E2C-20283DB09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667000"/>
            <a:ext cx="3352800" cy="176022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07ED158E-8ED2-4F41-8B5A-0E284FB0BA67}" type="slidenum">
              <a:rPr lang="en-US" smtClean="0"/>
              <a:pPr/>
              <a:t>75</a:t>
            </a:fld>
            <a:endParaRPr lang="en-US"/>
          </a:p>
        </p:txBody>
      </p:sp>
      <p:sp>
        <p:nvSpPr>
          <p:cNvPr id="9" name="Content Placeholder 2"/>
          <p:cNvSpPr txBox="1">
            <a:spLocks/>
          </p:cNvSpPr>
          <p:nvPr/>
        </p:nvSpPr>
        <p:spPr>
          <a:xfrm>
            <a:off x="741218" y="1695090"/>
            <a:ext cx="7696200" cy="716188"/>
          </a:xfrm>
          <a:prstGeom prst="rect">
            <a:avLst/>
          </a:prstGeom>
          <a:ln>
            <a:noFill/>
          </a:ln>
        </p:spPr>
        <p:txBody>
          <a:bodyPr vert="horz" lIns="54864" tIns="91440" rtlCol="0">
            <a:normAutofit fontScale="550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marR="0" lvl="0" indent="0" algn="l" defTabSz="914400" rtl="0" eaLnBrk="1" fontAlgn="auto" latinLnBrk="0" hangingPunct="1">
              <a:lnSpc>
                <a:spcPct val="100000"/>
              </a:lnSpc>
              <a:spcBef>
                <a:spcPts val="0"/>
              </a:spcBef>
              <a:spcAft>
                <a:spcPts val="0"/>
              </a:spcAft>
              <a:buClr>
                <a:srgbClr val="F0AD00"/>
              </a:buClr>
              <a:buSzPct val="80000"/>
              <a:buNone/>
              <a:tabLst/>
              <a:defRPr/>
            </a:pPr>
            <a:r>
              <a:rPr kumimoji="0" lang="en-US" sz="2800" b="0" i="0" u="none" strike="noStrike" kern="1200" cap="none" spc="0" normalizeH="0" baseline="0" noProof="0" dirty="0" smtClean="0">
                <a:ln>
                  <a:noFill/>
                </a:ln>
                <a:solidFill>
                  <a:prstClr val="black"/>
                </a:solidFill>
                <a:effectLst/>
                <a:uLnTx/>
                <a:uFillTx/>
                <a:latin typeface="Corbel"/>
                <a:ea typeface="+mn-ea"/>
                <a:cs typeface="+mn-cs"/>
              </a:rPr>
              <a:t>Percipio is a huge library of video training courses taught by respected professionals . T</a:t>
            </a:r>
            <a:r>
              <a:rPr lang="en-US" sz="2800" dirty="0" err="1" smtClean="0">
                <a:solidFill>
                  <a:prstClr val="black"/>
                </a:solidFill>
                <a:latin typeface="Corbel"/>
              </a:rPr>
              <a:t>housands</a:t>
            </a:r>
            <a:r>
              <a:rPr lang="en-US" sz="2800" dirty="0" smtClean="0">
                <a:solidFill>
                  <a:prstClr val="black"/>
                </a:solidFill>
                <a:latin typeface="Corbel"/>
              </a:rPr>
              <a:t> of courses, tutorials and learning assets such as eBooks, test prep, and job aids etc.</a:t>
            </a:r>
            <a:endParaRPr kumimoji="0" lang="en-US" sz="2800" b="0" i="0" u="none" strike="noStrike" kern="1200" cap="none" spc="0" normalizeH="0" baseline="0" noProof="0" dirty="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20562115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800" dirty="0">
                <a:latin typeface="Myriad Pro" panose="020B0503030403020204" pitchFamily="34" charset="0"/>
              </a:rPr>
              <a:t>Employee Assistance Program</a:t>
            </a:r>
          </a:p>
        </p:txBody>
      </p:sp>
      <p:sp>
        <p:nvSpPr>
          <p:cNvPr id="8" name="Content Placeholder 2"/>
          <p:cNvSpPr txBox="1">
            <a:spLocks/>
          </p:cNvSpPr>
          <p:nvPr/>
        </p:nvSpPr>
        <p:spPr>
          <a:xfrm>
            <a:off x="146490" y="1885158"/>
            <a:ext cx="4958910" cy="3586378"/>
          </a:xfrm>
          <a:prstGeom prst="rect">
            <a:avLst/>
          </a:prstGeom>
          <a:ln>
            <a:noFill/>
          </a:ln>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marR="0" lvl="0" indent="0" algn="l" defTabSz="914400" rtl="0" eaLnBrk="1" fontAlgn="auto" latinLnBrk="0" hangingPunct="1">
              <a:lnSpc>
                <a:spcPct val="100000"/>
              </a:lnSpc>
              <a:spcBef>
                <a:spcPts val="0"/>
              </a:spcBef>
              <a:spcAft>
                <a:spcPts val="0"/>
              </a:spcAft>
              <a:buClr>
                <a:srgbClr val="F0AD00"/>
              </a:buClr>
              <a:buSzPct val="80000"/>
              <a:buNone/>
              <a:tabLst/>
              <a:defRPr/>
            </a:pPr>
            <a:r>
              <a:rPr lang="en-US" sz="1200" b="0" i="0" dirty="0">
                <a:solidFill>
                  <a:srgbClr val="000000"/>
                </a:solidFill>
                <a:effectLst/>
                <a:latin typeface="Arial" panose="020B0604020202020204" pitchFamily="34" charset="0"/>
              </a:rPr>
              <a:t>Y</a:t>
            </a:r>
            <a:r>
              <a:rPr lang="en-US" sz="1400" b="0" i="0" dirty="0">
                <a:solidFill>
                  <a:srgbClr val="000000"/>
                </a:solidFill>
                <a:effectLst/>
                <a:latin typeface="Arial" panose="020B0604020202020204" pitchFamily="34" charset="0"/>
              </a:rPr>
              <a:t>our </a:t>
            </a:r>
            <a:r>
              <a:rPr lang="en-US" sz="1400" b="0" i="0" dirty="0" err="1">
                <a:solidFill>
                  <a:srgbClr val="000000"/>
                </a:solidFill>
                <a:effectLst/>
                <a:latin typeface="Arial" panose="020B0604020202020204" pitchFamily="34" charset="0"/>
              </a:rPr>
              <a:t>GuidanceResources</a:t>
            </a:r>
            <a:r>
              <a:rPr lang="en-US" sz="1400" b="0" i="0" baseline="30000" dirty="0">
                <a:solidFill>
                  <a:srgbClr val="000000"/>
                </a:solidFill>
                <a:effectLst/>
                <a:latin typeface="Arial" panose="020B0604020202020204" pitchFamily="34" charset="0"/>
              </a:rPr>
              <a:t>®</a:t>
            </a:r>
            <a:r>
              <a:rPr lang="en-US" sz="1400" b="0" i="0" dirty="0">
                <a:solidFill>
                  <a:srgbClr val="000000"/>
                </a:solidFill>
                <a:effectLst/>
                <a:latin typeface="Arial" panose="020B0604020202020204" pitchFamily="34" charset="0"/>
              </a:rPr>
              <a:t> Employee Assistance Program provides counseling and other services to help you. This program is confidential and free to you and your family members who live with you </a:t>
            </a:r>
            <a:r>
              <a:rPr kumimoji="0" lang="en-US" sz="1400" b="1" i="0" u="none" strike="noStrike" kern="1200" cap="none" spc="0" normalizeH="0" baseline="0" noProof="0" dirty="0">
                <a:ln>
                  <a:noFill/>
                </a:ln>
                <a:solidFill>
                  <a:prstClr val="black"/>
                </a:solidFill>
                <a:effectLst/>
                <a:uLnTx/>
                <a:uFillTx/>
                <a:latin typeface="Corbel"/>
              </a:rPr>
              <a:t>24-hour service</a:t>
            </a:r>
            <a:r>
              <a:rPr kumimoji="0" lang="en-US" sz="2000" b="1" i="0" u="none" strike="noStrike" kern="1200" cap="none" spc="0" normalizeH="0" baseline="0" noProof="0" dirty="0">
                <a:ln>
                  <a:noFill/>
                </a:ln>
                <a:solidFill>
                  <a:prstClr val="black"/>
                </a:solidFill>
                <a:effectLst/>
                <a:uLnTx/>
                <a:uFillTx/>
                <a:latin typeface="Corbel"/>
                <a:ea typeface="+mn-ea"/>
                <a:cs typeface="+mn-cs"/>
              </a:rPr>
              <a:t/>
            </a:r>
            <a:br>
              <a:rPr kumimoji="0" lang="en-US" sz="2000" b="1" i="0" u="none" strike="noStrike" kern="1200" cap="none" spc="0" normalizeH="0" baseline="0" noProof="0" dirty="0">
                <a:ln>
                  <a:noFill/>
                </a:ln>
                <a:solidFill>
                  <a:prstClr val="black"/>
                </a:solidFill>
                <a:effectLst/>
                <a:uLnTx/>
                <a:uFillTx/>
                <a:latin typeface="Corbel"/>
                <a:ea typeface="+mn-ea"/>
                <a:cs typeface="+mn-cs"/>
              </a:rPr>
            </a:br>
            <a:endParaRPr kumimoji="0" lang="en-US" sz="1100" b="1" i="0" u="none" strike="noStrike" kern="1200" cap="none" spc="0" normalizeH="0" baseline="0" noProof="0" dirty="0">
              <a:ln>
                <a:noFill/>
              </a:ln>
              <a:solidFill>
                <a:prstClr val="black"/>
              </a:solidFill>
              <a:effectLst/>
              <a:uLnTx/>
              <a:uFillTx/>
              <a:latin typeface="Corbel"/>
              <a:ea typeface="+mn-ea"/>
              <a:cs typeface="+mn-cs"/>
            </a:endParaRPr>
          </a:p>
          <a:p>
            <a:pPr marL="754380" marR="0" lvl="1" indent="-342900" algn="l" defTabSz="914400" rtl="0" eaLnBrk="1" fontAlgn="auto" latinLnBrk="0" hangingPunct="1">
              <a:lnSpc>
                <a:spcPct val="100000"/>
              </a:lnSpc>
              <a:spcBef>
                <a:spcPts val="0"/>
              </a:spcBef>
              <a:spcAft>
                <a:spcPts val="0"/>
              </a:spcAft>
              <a:buClrTx/>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orbel"/>
                <a:ea typeface="+mn-ea"/>
                <a:cs typeface="+mn-cs"/>
              </a:rPr>
              <a:t>Legal Guidance</a:t>
            </a:r>
          </a:p>
          <a:p>
            <a:pPr marL="754380" marR="0" lvl="1" indent="-342900" algn="l" defTabSz="914400" rtl="0" eaLnBrk="1" fontAlgn="auto" latinLnBrk="0" hangingPunct="1">
              <a:lnSpc>
                <a:spcPct val="100000"/>
              </a:lnSpc>
              <a:spcBef>
                <a:spcPts val="0"/>
              </a:spcBef>
              <a:spcAft>
                <a:spcPts val="0"/>
              </a:spcAft>
              <a:buClrTx/>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orbel"/>
                <a:ea typeface="+mn-ea"/>
                <a:cs typeface="+mn-cs"/>
              </a:rPr>
              <a:t>Confidential Emotional Support</a:t>
            </a:r>
          </a:p>
          <a:p>
            <a:pPr marL="754380" marR="0" lvl="1" indent="-342900" algn="l" defTabSz="914400" rtl="0" eaLnBrk="1" fontAlgn="auto" latinLnBrk="0" hangingPunct="1">
              <a:lnSpc>
                <a:spcPct val="100000"/>
              </a:lnSpc>
              <a:spcBef>
                <a:spcPts val="0"/>
              </a:spcBef>
              <a:spcAft>
                <a:spcPts val="0"/>
              </a:spcAft>
              <a:buClrTx/>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orbel"/>
                <a:ea typeface="+mn-ea"/>
                <a:cs typeface="+mn-cs"/>
              </a:rPr>
              <a:t>Work-Life Solutions</a:t>
            </a:r>
          </a:p>
          <a:p>
            <a:pPr marL="754380" marR="0" lvl="1" indent="-342900" algn="l" defTabSz="914400" rtl="0" eaLnBrk="1" fontAlgn="auto" latinLnBrk="0" hangingPunct="1">
              <a:lnSpc>
                <a:spcPct val="100000"/>
              </a:lnSpc>
              <a:spcBef>
                <a:spcPts val="0"/>
              </a:spcBef>
              <a:spcAft>
                <a:spcPts val="0"/>
              </a:spcAft>
              <a:buClrTx/>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orbel"/>
                <a:ea typeface="+mn-ea"/>
                <a:cs typeface="+mn-cs"/>
              </a:rPr>
              <a:t>Financial Resources</a:t>
            </a:r>
          </a:p>
          <a:p>
            <a:pPr marL="754380" marR="0" lvl="1" indent="-342900" algn="l" defTabSz="914400" rtl="0" eaLnBrk="1" fontAlgn="auto" latinLnBrk="0" hangingPunct="1">
              <a:lnSpc>
                <a:spcPct val="100000"/>
              </a:lnSpc>
              <a:spcBef>
                <a:spcPts val="0"/>
              </a:spcBef>
              <a:spcAft>
                <a:spcPts val="0"/>
              </a:spcAft>
              <a:buClrTx/>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orbel"/>
                <a:ea typeface="+mn-ea"/>
                <a:cs typeface="+mn-cs"/>
              </a:rPr>
              <a:t>Online Support</a:t>
            </a:r>
          </a:p>
          <a:p>
            <a:pPr marL="754380" marR="0" lvl="1" indent="-342900" algn="l" defTabSz="914400" rtl="0" eaLnBrk="1" fontAlgn="auto" latinLnBrk="0" hangingPunct="1">
              <a:lnSpc>
                <a:spcPct val="100000"/>
              </a:lnSpc>
              <a:spcBef>
                <a:spcPts val="0"/>
              </a:spcBef>
              <a:spcAft>
                <a:spcPts val="0"/>
              </a:spcAft>
              <a:buClrTx/>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orbel"/>
                <a:ea typeface="+mn-ea"/>
                <a:cs typeface="+mn-cs"/>
              </a:rPr>
              <a:t>Life coaching</a:t>
            </a:r>
          </a:p>
          <a:p>
            <a:pPr marL="754380" marR="0" lvl="1" indent="-342900" algn="l" defTabSz="914400" rtl="0" eaLnBrk="1" fontAlgn="auto" latinLnBrk="0" hangingPunct="1">
              <a:lnSpc>
                <a:spcPct val="100000"/>
              </a:lnSpc>
              <a:spcBef>
                <a:spcPts val="0"/>
              </a:spcBef>
              <a:spcAft>
                <a:spcPts val="0"/>
              </a:spcAft>
              <a:buClrTx/>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orbel"/>
                <a:ea typeface="+mn-ea"/>
                <a:cs typeface="+mn-cs"/>
              </a:rPr>
              <a:t>Wellness webinars</a:t>
            </a:r>
          </a:p>
          <a:p>
            <a:pPr marL="754380" marR="0" lvl="1" indent="-342900" algn="l" defTabSz="914400" rtl="0" eaLnBrk="1" fontAlgn="auto" latinLnBrk="0" hangingPunct="1">
              <a:lnSpc>
                <a:spcPct val="100000"/>
              </a:lnSpc>
              <a:spcBef>
                <a:spcPts val="0"/>
              </a:spcBef>
              <a:spcAft>
                <a:spcPts val="0"/>
              </a:spcAft>
              <a:buClrTx/>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orbel"/>
                <a:ea typeface="+mn-ea"/>
                <a:cs typeface="+mn-cs"/>
              </a:rPr>
              <a:t>Available per house, not per family member</a:t>
            </a:r>
          </a:p>
          <a:p>
            <a:pPr marL="118872" marR="0" lvl="0" indent="0" algn="l" defTabSz="914400" rtl="0" eaLnBrk="1" fontAlgn="auto" latinLnBrk="0" hangingPunct="1">
              <a:lnSpc>
                <a:spcPct val="100000"/>
              </a:lnSpc>
              <a:spcBef>
                <a:spcPts val="0"/>
              </a:spcBef>
              <a:spcAft>
                <a:spcPts val="0"/>
              </a:spcAft>
              <a:buClr>
                <a:srgbClr val="F0AD00"/>
              </a:buClr>
              <a:buSzPct val="80000"/>
              <a:buFont typeface="Wingdings 2"/>
              <a:buNone/>
              <a:tabLst/>
              <a:defRPr/>
            </a:pPr>
            <a:endParaRPr kumimoji="0" lang="en-US" sz="2800" b="0" i="0" u="none" strike="noStrike" kern="1200" cap="none" spc="0" normalizeH="0" baseline="0" noProof="0" dirty="0">
              <a:ln>
                <a:noFill/>
              </a:ln>
              <a:solidFill>
                <a:prstClr val="black"/>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2800" b="0" i="0" u="none" strike="noStrike" kern="1200" cap="none" spc="0" normalizeH="0" baseline="0" noProof="0" dirty="0">
              <a:ln>
                <a:noFill/>
              </a:ln>
              <a:solidFill>
                <a:prstClr val="black"/>
              </a:solidFill>
              <a:effectLst/>
              <a:uLnTx/>
              <a:uFillTx/>
              <a:latin typeface="Corbel"/>
              <a:ea typeface="+mn-ea"/>
              <a:cs typeface="+mn-cs"/>
            </a:endParaRPr>
          </a:p>
          <a:p>
            <a:pPr marL="118872" marR="0" lvl="0" indent="0" algn="ctr" defTabSz="914400" rtl="0" eaLnBrk="1" fontAlgn="auto" latinLnBrk="0" hangingPunct="1">
              <a:lnSpc>
                <a:spcPct val="100000"/>
              </a:lnSpc>
              <a:spcBef>
                <a:spcPts val="0"/>
              </a:spcBef>
              <a:spcAft>
                <a:spcPts val="0"/>
              </a:spcAft>
              <a:buClr>
                <a:srgbClr val="F0AD00"/>
              </a:buClr>
              <a:buSzPct val="80000"/>
              <a:buFont typeface="Wingdings 2"/>
              <a:buNone/>
              <a:tabLst/>
              <a:defRPr/>
            </a:pPr>
            <a:endParaRPr kumimoji="0" lang="en-US" sz="2000" b="0" i="1" u="none" strike="noStrike" kern="1200" cap="none" spc="0" normalizeH="0" baseline="0" noProof="0" dirty="0">
              <a:ln>
                <a:noFill/>
              </a:ln>
              <a:solidFill>
                <a:prstClr val="black"/>
              </a:solidFill>
              <a:effectLst/>
              <a:uLnTx/>
              <a:uFillTx/>
              <a:latin typeface="Corbel"/>
              <a:ea typeface="+mn-ea"/>
              <a:cs typeface="+mn-cs"/>
            </a:endParaRPr>
          </a:p>
        </p:txBody>
      </p:sp>
      <p:grpSp>
        <p:nvGrpSpPr>
          <p:cNvPr id="3" name="Group 2">
            <a:extLst>
              <a:ext uri="{FF2B5EF4-FFF2-40B4-BE49-F238E27FC236}">
                <a16:creationId xmlns:a16="http://schemas.microsoft.com/office/drawing/2014/main" id="{01804AD7-0300-45B6-8FAF-CAC8691CB174}"/>
              </a:ext>
            </a:extLst>
          </p:cNvPr>
          <p:cNvGrpSpPr/>
          <p:nvPr/>
        </p:nvGrpSpPr>
        <p:grpSpPr>
          <a:xfrm>
            <a:off x="5562600" y="1885158"/>
            <a:ext cx="2971800" cy="2971800"/>
            <a:chOff x="5223201" y="1981200"/>
            <a:chExt cx="3311199" cy="3227656"/>
          </a:xfrm>
        </p:grpSpPr>
        <p:pic>
          <p:nvPicPr>
            <p:cNvPr id="2050" name="Picture 2" descr="GuidanceResources">
              <a:extLst>
                <a:ext uri="{FF2B5EF4-FFF2-40B4-BE49-F238E27FC236}">
                  <a16:creationId xmlns:a16="http://schemas.microsoft.com/office/drawing/2014/main" id="{40C16A2D-2158-4A80-9FA0-6E18F1369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3201" y="1981200"/>
              <a:ext cx="3311199" cy="10987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nefits / Employee Assistance Program (EAP)">
              <a:extLst>
                <a:ext uri="{FF2B5EF4-FFF2-40B4-BE49-F238E27FC236}">
                  <a16:creationId xmlns:a16="http://schemas.microsoft.com/office/drawing/2014/main" id="{FCF0717A-90AC-45C5-9331-B677DBE36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1519" y="2952045"/>
              <a:ext cx="3108554" cy="2256811"/>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Content Placeholder 2">
            <a:extLst>
              <a:ext uri="{FF2B5EF4-FFF2-40B4-BE49-F238E27FC236}">
                <a16:creationId xmlns:a16="http://schemas.microsoft.com/office/drawing/2014/main" id="{8479234F-D767-4549-9504-5638E3B69B37}"/>
              </a:ext>
            </a:extLst>
          </p:cNvPr>
          <p:cNvSpPr txBox="1">
            <a:spLocks/>
          </p:cNvSpPr>
          <p:nvPr/>
        </p:nvSpPr>
        <p:spPr>
          <a:xfrm>
            <a:off x="457200" y="5573486"/>
            <a:ext cx="3200400" cy="903514"/>
          </a:xfrm>
          <a:prstGeom prst="rect">
            <a:avLst/>
          </a:prstGeom>
          <a:ln>
            <a:noFill/>
          </a:ln>
        </p:spPr>
        <p:txBody>
          <a:bodyPr vert="horz" lIns="54864" tIns="91440" rtlCol="0">
            <a:normAutofit lnSpcReduction="1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marR="0" lvl="0" indent="0" algn="l" defTabSz="914400" rtl="0" eaLnBrk="1" fontAlgn="auto" latinLnBrk="0" hangingPunct="1">
              <a:lnSpc>
                <a:spcPct val="100000"/>
              </a:lnSpc>
              <a:spcBef>
                <a:spcPts val="0"/>
              </a:spcBef>
              <a:spcAft>
                <a:spcPts val="0"/>
              </a:spcAft>
              <a:buClrTx/>
              <a:buSzPct val="80000"/>
              <a:buNone/>
              <a:tabLst/>
              <a:defRPr/>
            </a:pPr>
            <a:r>
              <a:rPr kumimoji="0" lang="en-US" sz="1400" b="1" i="1" u="none" strike="noStrike" kern="1200" cap="none" spc="0" normalizeH="0" baseline="0" noProof="0" dirty="0">
                <a:ln>
                  <a:noFill/>
                </a:ln>
                <a:solidFill>
                  <a:schemeClr val="accent1">
                    <a:lumMod val="75000"/>
                  </a:schemeClr>
                </a:solidFill>
                <a:effectLst/>
                <a:uLnTx/>
                <a:uFillTx/>
                <a:latin typeface="Corbel"/>
                <a:ea typeface="+mn-ea"/>
                <a:cs typeface="+mn-cs"/>
              </a:rPr>
              <a:t>Access online at</a:t>
            </a:r>
            <a:r>
              <a:rPr kumimoji="0" lang="en-US" sz="1400" b="0" i="1" u="none" strike="noStrike" kern="1200" cap="none" spc="0" normalizeH="0" baseline="0" noProof="0" dirty="0">
                <a:ln>
                  <a:noFill/>
                </a:ln>
                <a:solidFill>
                  <a:schemeClr val="accent1">
                    <a:lumMod val="75000"/>
                  </a:schemeClr>
                </a:solidFill>
                <a:effectLst/>
                <a:uLnTx/>
                <a:uFillTx/>
                <a:latin typeface="Corbel"/>
                <a:ea typeface="+mn-ea"/>
                <a:cs typeface="+mn-cs"/>
              </a:rPr>
              <a:t> </a:t>
            </a:r>
            <a:r>
              <a:rPr kumimoji="0" lang="en-US" sz="1400" b="0" i="1" u="none" strike="noStrike" kern="1200" cap="none" spc="0" normalizeH="0" baseline="0" noProof="0" dirty="0">
                <a:ln>
                  <a:noFill/>
                </a:ln>
                <a:solidFill>
                  <a:prstClr val="black"/>
                </a:solidFill>
                <a:effectLst/>
                <a:uLnTx/>
                <a:uFillTx/>
                <a:latin typeface="Corbel"/>
                <a:ea typeface="+mn-ea"/>
                <a:cs typeface="+mn-cs"/>
              </a:rPr>
              <a:t>guidanceresources.com</a:t>
            </a:r>
          </a:p>
          <a:p>
            <a:pPr marL="118872" indent="0">
              <a:buClrTx/>
              <a:buNone/>
              <a:defRPr/>
            </a:pPr>
            <a:r>
              <a:rPr kumimoji="0" lang="en-US" sz="1400" b="1" i="1" u="none" strike="noStrike" kern="1200" cap="none" spc="0" normalizeH="0" baseline="0" noProof="0" dirty="0">
                <a:ln>
                  <a:noFill/>
                </a:ln>
                <a:solidFill>
                  <a:schemeClr val="accent1">
                    <a:lumMod val="75000"/>
                  </a:schemeClr>
                </a:solidFill>
                <a:effectLst/>
                <a:uLnTx/>
                <a:uFillTx/>
                <a:latin typeface="Corbel"/>
                <a:ea typeface="+mn-ea"/>
                <a:cs typeface="+mn-cs"/>
              </a:rPr>
              <a:t>Web ID: </a:t>
            </a:r>
            <a:r>
              <a:rPr kumimoji="0" lang="en-US" sz="1400" b="0" i="1" u="none" strike="noStrike" kern="1200" cap="none" spc="0" normalizeH="0" baseline="0" noProof="0" dirty="0">
                <a:ln>
                  <a:noFill/>
                </a:ln>
                <a:solidFill>
                  <a:prstClr val="black"/>
                </a:solidFill>
                <a:effectLst/>
                <a:uLnTx/>
                <a:uFillTx/>
                <a:latin typeface="Corbel"/>
                <a:ea typeface="+mn-ea"/>
                <a:cs typeface="+mn-cs"/>
              </a:rPr>
              <a:t>USMEAP</a:t>
            </a:r>
            <a:br>
              <a:rPr kumimoji="0" lang="en-US" sz="1400" b="0" i="1" u="none" strike="noStrike" kern="1200" cap="none" spc="0" normalizeH="0" baseline="0" noProof="0" dirty="0">
                <a:ln>
                  <a:noFill/>
                </a:ln>
                <a:solidFill>
                  <a:prstClr val="black"/>
                </a:solidFill>
                <a:effectLst/>
                <a:uLnTx/>
                <a:uFillTx/>
                <a:latin typeface="Corbel"/>
                <a:ea typeface="+mn-ea"/>
                <a:cs typeface="+mn-cs"/>
              </a:rPr>
            </a:br>
            <a:endParaRPr kumimoji="0" lang="en-US" sz="1200" b="0" i="1" u="none" strike="noStrike" kern="1200" cap="none" spc="0" normalizeH="0" baseline="0" noProof="0" dirty="0">
              <a:ln>
                <a:noFill/>
              </a:ln>
              <a:solidFill>
                <a:prstClr val="black"/>
              </a:solidFill>
              <a:effectLst/>
              <a:uLnTx/>
              <a:uFillTx/>
              <a:latin typeface="Corbel"/>
              <a:ea typeface="+mn-ea"/>
              <a:cs typeface="+mn-cs"/>
            </a:endParaRPr>
          </a:p>
          <a:p>
            <a:pPr marL="118872" marR="0" lvl="0" indent="0" algn="l" defTabSz="914400" rtl="0" eaLnBrk="1" fontAlgn="auto" latinLnBrk="0" hangingPunct="1">
              <a:lnSpc>
                <a:spcPct val="100000"/>
              </a:lnSpc>
              <a:spcBef>
                <a:spcPts val="0"/>
              </a:spcBef>
              <a:spcAft>
                <a:spcPts val="0"/>
              </a:spcAft>
              <a:buClrTx/>
              <a:buSzPct val="80000"/>
              <a:buNone/>
              <a:tabLst/>
              <a:defRPr/>
            </a:pPr>
            <a:r>
              <a:rPr kumimoji="0" lang="en-US" sz="1400" b="1" i="1" u="none" strike="noStrike" kern="1200" cap="none" spc="0" normalizeH="0" baseline="0" noProof="0" dirty="0">
                <a:ln>
                  <a:noFill/>
                </a:ln>
                <a:solidFill>
                  <a:schemeClr val="accent1">
                    <a:lumMod val="75000"/>
                  </a:schemeClr>
                </a:solidFill>
                <a:effectLst/>
                <a:uLnTx/>
                <a:uFillTx/>
                <a:latin typeface="Corbel"/>
                <a:ea typeface="+mn-ea"/>
                <a:cs typeface="+mn-cs"/>
              </a:rPr>
              <a:t>Download App: </a:t>
            </a:r>
            <a:r>
              <a:rPr kumimoji="0" lang="en-US" sz="1400" b="0" i="1" u="none" strike="noStrike" kern="1200" cap="none" spc="0" normalizeH="0" baseline="0" noProof="0" dirty="0" err="1">
                <a:ln>
                  <a:noFill/>
                </a:ln>
                <a:solidFill>
                  <a:prstClr val="black"/>
                </a:solidFill>
                <a:effectLst/>
                <a:uLnTx/>
                <a:uFillTx/>
                <a:latin typeface="Corbel"/>
                <a:ea typeface="+mn-ea"/>
                <a:cs typeface="+mn-cs"/>
              </a:rPr>
              <a:t>GuidanceNow</a:t>
            </a:r>
            <a:endParaRPr kumimoji="0" lang="en-US" sz="1400" b="0" i="1" u="none" strike="noStrike" kern="1200" cap="none" spc="0" normalizeH="0" baseline="0" noProof="0" dirty="0">
              <a:ln>
                <a:noFill/>
              </a:ln>
              <a:solidFill>
                <a:prstClr val="black"/>
              </a:solidFill>
              <a:effectLst/>
              <a:uLnTx/>
              <a:uFillTx/>
              <a:latin typeface="Corbel"/>
              <a:ea typeface="+mn-ea"/>
              <a:cs typeface="+mn-cs"/>
            </a:endParaRPr>
          </a:p>
        </p:txBody>
      </p:sp>
      <p:pic>
        <p:nvPicPr>
          <p:cNvPr id="5" name="Picture 4"/>
          <p:cNvPicPr>
            <a:picLocks noChangeAspect="1"/>
          </p:cNvPicPr>
          <p:nvPr/>
        </p:nvPicPr>
        <p:blipFill>
          <a:blip r:embed="rId4"/>
          <a:stretch>
            <a:fillRect/>
          </a:stretch>
        </p:blipFill>
        <p:spPr>
          <a:xfrm>
            <a:off x="4267200" y="5301242"/>
            <a:ext cx="4172532" cy="1448002"/>
          </a:xfrm>
          <a:prstGeom prst="rect">
            <a:avLst/>
          </a:prstGeom>
        </p:spPr>
      </p:pic>
      <p:sp>
        <p:nvSpPr>
          <p:cNvPr id="6" name="Slide Number Placeholder 5"/>
          <p:cNvSpPr>
            <a:spLocks noGrp="1"/>
          </p:cNvSpPr>
          <p:nvPr>
            <p:ph type="sldNum" sz="quarter" idx="12"/>
          </p:nvPr>
        </p:nvSpPr>
        <p:spPr/>
        <p:txBody>
          <a:bodyPr/>
          <a:lstStyle/>
          <a:p>
            <a:fld id="{07ED158E-8ED2-4F41-8B5A-0E284FB0BA67}" type="slidenum">
              <a:rPr lang="en-US" smtClean="0"/>
              <a:pPr/>
              <a:t>76</a:t>
            </a:fld>
            <a:endParaRPr lang="en-US"/>
          </a:p>
        </p:txBody>
      </p:sp>
    </p:spTree>
    <p:extLst>
      <p:ext uri="{BB962C8B-B14F-4D97-AF65-F5344CB8AC3E}">
        <p14:creationId xmlns:p14="http://schemas.microsoft.com/office/powerpoint/2010/main" val="14291258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Henry Wise Wellness Center</a:t>
            </a:r>
            <a:endParaRPr lang="en-US" dirty="0"/>
          </a:p>
        </p:txBody>
      </p:sp>
      <p:sp>
        <p:nvSpPr>
          <p:cNvPr id="5" name="Slide Number Placeholder 4"/>
          <p:cNvSpPr>
            <a:spLocks noGrp="1"/>
          </p:cNvSpPr>
          <p:nvPr>
            <p:ph type="sldNum" sz="quarter" idx="12"/>
          </p:nvPr>
        </p:nvSpPr>
        <p:spPr/>
        <p:txBody>
          <a:bodyPr/>
          <a:lstStyle/>
          <a:p>
            <a:fld id="{07ED158E-8ED2-4F41-8B5A-0E284FB0BA67}" type="slidenum">
              <a:rPr lang="en-US" smtClean="0"/>
              <a:pPr/>
              <a:t>77</a:t>
            </a:fld>
            <a:endParaRPr lang="en-US"/>
          </a:p>
        </p:txBody>
      </p:sp>
      <p:sp>
        <p:nvSpPr>
          <p:cNvPr id="3" name="Content Placeholder 2"/>
          <p:cNvSpPr>
            <a:spLocks noGrp="1"/>
          </p:cNvSpPr>
          <p:nvPr>
            <p:ph idx="1"/>
          </p:nvPr>
        </p:nvSpPr>
        <p:spPr>
          <a:xfrm>
            <a:off x="228600" y="1988550"/>
            <a:ext cx="8229600" cy="4625609"/>
          </a:xfrm>
        </p:spPr>
        <p:txBody>
          <a:bodyPr/>
          <a:lstStyle/>
          <a:p>
            <a:r>
              <a:rPr lang="en-US" dirty="0" smtClean="0"/>
              <a:t>Established for students, however will offer select service such as:</a:t>
            </a:r>
          </a:p>
          <a:p>
            <a:r>
              <a:rPr lang="en-US" dirty="0" err="1" smtClean="0"/>
              <a:t>Asprins</a:t>
            </a:r>
            <a:endParaRPr lang="en-US" dirty="0" smtClean="0"/>
          </a:p>
          <a:p>
            <a:r>
              <a:rPr lang="en-US" dirty="0" smtClean="0"/>
              <a:t>Band aids</a:t>
            </a:r>
          </a:p>
          <a:p>
            <a:r>
              <a:rPr lang="en-US" dirty="0" smtClean="0"/>
              <a:t>Call emergency or ambulance (if needed)</a:t>
            </a:r>
          </a:p>
          <a:p>
            <a:endParaRPr lang="en-US" dirty="0"/>
          </a:p>
          <a:p>
            <a:endParaRPr lang="en-US" dirty="0"/>
          </a:p>
        </p:txBody>
      </p:sp>
    </p:spTree>
    <p:extLst>
      <p:ext uri="{BB962C8B-B14F-4D97-AF65-F5344CB8AC3E}">
        <p14:creationId xmlns:p14="http://schemas.microsoft.com/office/powerpoint/2010/main" val="2057635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Vaccination Cards</a:t>
            </a:r>
          </a:p>
        </p:txBody>
      </p:sp>
      <p:pic>
        <p:nvPicPr>
          <p:cNvPr id="1026" name="Picture 2" descr="TN removes blank vaccination card from website after FOX 17 asks about  illegal sales | WZTV"/>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3462" r="13462"/>
          <a:stretch/>
        </p:blipFill>
        <p:spPr bwMode="auto">
          <a:xfrm>
            <a:off x="5334000" y="2471928"/>
            <a:ext cx="3563425"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228600" y="2209800"/>
            <a:ext cx="5105400" cy="3600986"/>
          </a:xfrm>
          <a:prstGeom prst="rect">
            <a:avLst/>
          </a:prstGeom>
        </p:spPr>
        <p:txBody>
          <a:bodyPr wrap="square">
            <a:spAutoFit/>
          </a:bodyPr>
          <a:lstStyle/>
          <a:p>
            <a:pPr fontAlgn="base"/>
            <a:r>
              <a:rPr lang="en-US" dirty="0">
                <a:solidFill>
                  <a:srgbClr val="000000"/>
                </a:solidFill>
                <a:latin typeface="Calibri" panose="020F0502020204030204" pitchFamily="34" charset="0"/>
              </a:rPr>
              <a:t>BSU members can upload pictures of immunization records through:</a:t>
            </a:r>
            <a:r>
              <a:rPr lang="en-US" sz="1600" dirty="0">
                <a:solidFill>
                  <a:srgbClr val="000000"/>
                </a:solidFill>
                <a:latin typeface="Calibri" panose="020F0502020204030204" pitchFamily="34" charset="0"/>
              </a:rPr>
              <a:t/>
            </a:r>
            <a:br>
              <a:rPr lang="en-US" sz="1600" dirty="0">
                <a:solidFill>
                  <a:srgbClr val="000000"/>
                </a:solidFill>
                <a:latin typeface="Calibri" panose="020F0502020204030204" pitchFamily="34" charset="0"/>
              </a:rPr>
            </a:br>
            <a:endParaRPr lang="en-US" sz="1600" dirty="0">
              <a:solidFill>
                <a:srgbClr val="000000"/>
              </a:solidFill>
              <a:latin typeface="Calibri" panose="020F0502020204030204" pitchFamily="34" charset="0"/>
            </a:endParaRPr>
          </a:p>
          <a:p>
            <a:pPr marL="342900" indent="-342900" fontAlgn="base">
              <a:buFont typeface="+mj-lt"/>
              <a:buAutoNum type="arabicPeriod"/>
            </a:pPr>
            <a:r>
              <a:rPr lang="en-US" sz="1600" dirty="0">
                <a:solidFill>
                  <a:srgbClr val="000000"/>
                </a:solidFill>
                <a:latin typeface="Calibri" panose="020F0502020204030204" pitchFamily="34" charset="0"/>
              </a:rPr>
              <a:t>The Wellness Center </a:t>
            </a:r>
            <a:r>
              <a:rPr lang="en-US" sz="1600" u="sng" dirty="0">
                <a:solidFill>
                  <a:srgbClr val="000000"/>
                </a:solidFill>
                <a:latin typeface="Calibri" panose="020F0502020204030204" pitchFamily="34" charset="0"/>
              </a:rPr>
              <a:t>patient portal </a:t>
            </a:r>
            <a:r>
              <a:rPr lang="en-US" sz="1600" dirty="0">
                <a:solidFill>
                  <a:srgbClr val="000000"/>
                </a:solidFill>
                <a:latin typeface="Calibri" panose="020F0502020204030204" pitchFamily="34" charset="0"/>
              </a:rPr>
              <a:t>or </a:t>
            </a:r>
          </a:p>
          <a:p>
            <a:pPr marL="342900" indent="-342900" fontAlgn="base">
              <a:buFont typeface="+mj-lt"/>
              <a:buAutoNum type="arabicPeriod"/>
            </a:pPr>
            <a:r>
              <a:rPr lang="en-US" sz="1600" dirty="0">
                <a:solidFill>
                  <a:srgbClr val="000000"/>
                </a:solidFill>
                <a:latin typeface="Calibri" panose="020F0502020204030204" pitchFamily="34" charset="0"/>
              </a:rPr>
              <a:t>Email the image to the Wellness Center at </a:t>
            </a:r>
            <a:r>
              <a:rPr lang="en-US" sz="1600" dirty="0">
                <a:solidFill>
                  <a:srgbClr val="000000"/>
                </a:solidFill>
                <a:latin typeface="Calibri" panose="020F0502020204030204" pitchFamily="34" charset="0"/>
                <a:hlinkClick r:id="rId3"/>
              </a:rPr>
              <a:t>hwwc@bowiestate.edu</a:t>
            </a:r>
            <a:r>
              <a:rPr lang="en-US" sz="1600" dirty="0">
                <a:solidFill>
                  <a:srgbClr val="000000"/>
                </a:solidFill>
                <a:latin typeface="Calibri" panose="020F0502020204030204" pitchFamily="34" charset="0"/>
              </a:rPr>
              <a:t/>
            </a:r>
            <a:br>
              <a:rPr lang="en-US" sz="1600" dirty="0">
                <a:solidFill>
                  <a:srgbClr val="000000"/>
                </a:solidFill>
                <a:latin typeface="Calibri" panose="020F0502020204030204" pitchFamily="34" charset="0"/>
              </a:rPr>
            </a:br>
            <a:endParaRPr lang="en-US" sz="1600" dirty="0">
              <a:solidFill>
                <a:srgbClr val="242424"/>
              </a:solidFill>
              <a:latin typeface="Segoe UI" panose="020B0502040204020203" pitchFamily="34" charset="0"/>
            </a:endParaRPr>
          </a:p>
          <a:p>
            <a:pPr fontAlgn="base"/>
            <a:r>
              <a:rPr lang="en-US" sz="1600" dirty="0">
                <a:solidFill>
                  <a:srgbClr val="000000"/>
                </a:solidFill>
                <a:latin typeface="Calibri" panose="020F0502020204030204" pitchFamily="34" charset="0"/>
              </a:rPr>
              <a:t>The Wellness Center cannot accept any </a:t>
            </a:r>
            <a:r>
              <a:rPr lang="en-US" sz="1600" i="1" dirty="0">
                <a:solidFill>
                  <a:srgbClr val="000000"/>
                </a:solidFill>
                <a:latin typeface="Calibri" panose="020F0502020204030204" pitchFamily="34" charset="0"/>
              </a:rPr>
              <a:t>digital records </a:t>
            </a:r>
            <a:r>
              <a:rPr lang="en-US" sz="1600" dirty="0">
                <a:solidFill>
                  <a:srgbClr val="000000"/>
                </a:solidFill>
                <a:latin typeface="Calibri" panose="020F0502020204030204" pitchFamily="34" charset="0"/>
              </a:rPr>
              <a:t>that require the employees log in credentials.</a:t>
            </a:r>
            <a:br>
              <a:rPr lang="en-US" sz="1600" dirty="0">
                <a:solidFill>
                  <a:srgbClr val="000000"/>
                </a:solidFill>
                <a:latin typeface="Calibri" panose="020F0502020204030204" pitchFamily="34" charset="0"/>
              </a:rPr>
            </a:br>
            <a:endParaRPr lang="en-US" sz="1600" dirty="0">
              <a:solidFill>
                <a:srgbClr val="242424"/>
              </a:solidFill>
              <a:latin typeface="Segoe UI" panose="020B0502040204020203" pitchFamily="34" charset="0"/>
            </a:endParaRPr>
          </a:p>
          <a:p>
            <a:pPr fontAlgn="base"/>
            <a:r>
              <a:rPr lang="en-US" sz="1600" dirty="0">
                <a:solidFill>
                  <a:srgbClr val="000000"/>
                </a:solidFill>
                <a:latin typeface="Calibri" panose="020F0502020204030204" pitchFamily="34" charset="0"/>
              </a:rPr>
              <a:t>Once the a new employee's </a:t>
            </a:r>
            <a:r>
              <a:rPr lang="en-US" sz="1600" dirty="0" err="1">
                <a:solidFill>
                  <a:srgbClr val="000000"/>
                </a:solidFill>
                <a:latin typeface="Calibri" panose="020F0502020204030204" pitchFamily="34" charset="0"/>
              </a:rPr>
              <a:t>Peoplesoft</a:t>
            </a:r>
            <a:r>
              <a:rPr lang="en-US" sz="1600" dirty="0">
                <a:solidFill>
                  <a:srgbClr val="000000"/>
                </a:solidFill>
                <a:latin typeface="Calibri" panose="020F0502020204030204" pitchFamily="34" charset="0"/>
              </a:rPr>
              <a:t> registration data is completed thru </a:t>
            </a:r>
            <a:r>
              <a:rPr lang="en-US" sz="1600" dirty="0" err="1">
                <a:solidFill>
                  <a:srgbClr val="000000"/>
                </a:solidFill>
                <a:latin typeface="Calibri" panose="020F0502020204030204" pitchFamily="34" charset="0"/>
              </a:rPr>
              <a:t>DoIT</a:t>
            </a:r>
            <a:r>
              <a:rPr lang="en-US" sz="1600" dirty="0">
                <a:solidFill>
                  <a:srgbClr val="000000"/>
                </a:solidFill>
                <a:latin typeface="Calibri" panose="020F0502020204030204" pitchFamily="34" charset="0"/>
              </a:rPr>
              <a:t> /HR, the employees data will be interfaced into the Wellness Center's electronic medical system.  Which will take a few days.  </a:t>
            </a:r>
          </a:p>
        </p:txBody>
      </p:sp>
      <p:sp>
        <p:nvSpPr>
          <p:cNvPr id="4" name="Slide Number Placeholder 3"/>
          <p:cNvSpPr>
            <a:spLocks noGrp="1"/>
          </p:cNvSpPr>
          <p:nvPr>
            <p:ph type="sldNum" sz="quarter" idx="12"/>
          </p:nvPr>
        </p:nvSpPr>
        <p:spPr/>
        <p:txBody>
          <a:bodyPr/>
          <a:lstStyle/>
          <a:p>
            <a:fld id="{07ED158E-8ED2-4F41-8B5A-0E284FB0BA67}" type="slidenum">
              <a:rPr lang="en-US" smtClean="0"/>
              <a:pPr/>
              <a:t>78</a:t>
            </a:fld>
            <a:endParaRPr lang="en-US"/>
          </a:p>
        </p:txBody>
      </p:sp>
      <p:sp>
        <p:nvSpPr>
          <p:cNvPr id="3" name="Rectangle 2"/>
          <p:cNvSpPr/>
          <p:nvPr/>
        </p:nvSpPr>
        <p:spPr>
          <a:xfrm>
            <a:off x="816964" y="6107667"/>
            <a:ext cx="7763600" cy="369332"/>
          </a:xfrm>
          <a:prstGeom prst="rect">
            <a:avLst/>
          </a:prstGeom>
        </p:spPr>
        <p:txBody>
          <a:bodyPr wrap="none">
            <a:spAutoFit/>
          </a:bodyPr>
          <a:lstStyle/>
          <a:p>
            <a:pPr marL="285750" indent="-285750">
              <a:buFont typeface="Arial" panose="020B0604020202020204" pitchFamily="34" charset="0"/>
              <a:buChar char="•"/>
            </a:pPr>
            <a:r>
              <a:rPr lang="en-US" dirty="0" smtClean="0"/>
              <a:t>You may obtain </a:t>
            </a:r>
            <a:r>
              <a:rPr lang="en-US" dirty="0"/>
              <a:t>free Rapid take-home </a:t>
            </a:r>
            <a:r>
              <a:rPr lang="en-US" dirty="0" smtClean="0"/>
              <a:t>tests from the Library circulation desk </a:t>
            </a:r>
            <a:endParaRPr lang="en-US" dirty="0"/>
          </a:p>
        </p:txBody>
      </p:sp>
    </p:spTree>
    <p:extLst>
      <p:ext uri="{BB962C8B-B14F-4D97-AF65-F5344CB8AC3E}">
        <p14:creationId xmlns:p14="http://schemas.microsoft.com/office/powerpoint/2010/main" val="918431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2993717"/>
            <a:ext cx="8001001" cy="3882840"/>
          </a:xfrm>
          <a:prstGeom prst="rect">
            <a:avLst/>
          </a:prstGeom>
        </p:spPr>
      </p:pic>
      <p:sp>
        <p:nvSpPr>
          <p:cNvPr id="2" name="Title 1"/>
          <p:cNvSpPr>
            <a:spLocks noGrp="1"/>
          </p:cNvSpPr>
          <p:nvPr>
            <p:ph type="title"/>
          </p:nvPr>
        </p:nvSpPr>
        <p:spPr/>
        <p:txBody>
          <a:bodyPr/>
          <a:lstStyle/>
          <a:p>
            <a:pPr algn="ctr"/>
            <a:r>
              <a:rPr lang="en-US" dirty="0"/>
              <a:t>Questions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440833"/>
            <a:ext cx="1905000" cy="1714500"/>
          </a:xfrm>
          <a:prstGeom prst="rect">
            <a:avLst/>
          </a:prstGeom>
        </p:spPr>
      </p:pic>
      <p:sp>
        <p:nvSpPr>
          <p:cNvPr id="4" name="Slide Number Placeholder 3"/>
          <p:cNvSpPr>
            <a:spLocks noGrp="1"/>
          </p:cNvSpPr>
          <p:nvPr>
            <p:ph type="sldNum" sz="quarter" idx="12"/>
          </p:nvPr>
        </p:nvSpPr>
        <p:spPr/>
        <p:txBody>
          <a:bodyPr/>
          <a:lstStyle/>
          <a:p>
            <a:fld id="{07ED158E-8ED2-4F41-8B5A-0E284FB0BA67}" type="slidenum">
              <a:rPr lang="en-US" smtClean="0"/>
              <a:pPr/>
              <a:t>79</a:t>
            </a:fld>
            <a:endParaRPr lang="en-US"/>
          </a:p>
        </p:txBody>
      </p:sp>
    </p:spTree>
    <p:extLst>
      <p:ext uri="{BB962C8B-B14F-4D97-AF65-F5344CB8AC3E}">
        <p14:creationId xmlns:p14="http://schemas.microsoft.com/office/powerpoint/2010/main" val="1849882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776" y="152400"/>
            <a:ext cx="7010400" cy="1252728"/>
          </a:xfrm>
        </p:spPr>
        <p:txBody>
          <a:bodyPr>
            <a:normAutofit fontScale="90000"/>
          </a:bodyPr>
          <a:lstStyle/>
          <a:p>
            <a:pPr algn="ctr"/>
            <a:r>
              <a:rPr lang="en-US" dirty="0"/>
              <a:t>Optional Retirement Plan (ORP)</a:t>
            </a:r>
          </a:p>
        </p:txBody>
      </p:sp>
      <p:sp>
        <p:nvSpPr>
          <p:cNvPr id="3" name="Content Placeholder 2"/>
          <p:cNvSpPr>
            <a:spLocks noGrp="1"/>
          </p:cNvSpPr>
          <p:nvPr>
            <p:ph idx="1"/>
          </p:nvPr>
        </p:nvSpPr>
        <p:spPr/>
        <p:txBody>
          <a:bodyPr>
            <a:normAutofit/>
          </a:bodyPr>
          <a:lstStyle/>
          <a:p>
            <a:r>
              <a:rPr lang="en-US" sz="2800" dirty="0"/>
              <a:t>Defined Contribution Plan</a:t>
            </a:r>
          </a:p>
          <a:p>
            <a:r>
              <a:rPr lang="en-US" sz="2800" dirty="0"/>
              <a:t>Available </a:t>
            </a:r>
            <a:r>
              <a:rPr lang="en-US" sz="2800" u="sng" dirty="0"/>
              <a:t>only for exempt employees</a:t>
            </a:r>
          </a:p>
          <a:p>
            <a:r>
              <a:rPr lang="en-US" sz="2800" dirty="0"/>
              <a:t>State Contributes 7.25% of your base salary</a:t>
            </a:r>
          </a:p>
          <a:p>
            <a:r>
              <a:rPr lang="en-US" sz="2800" dirty="0"/>
              <a:t>Choice of Fidelity or TIAA</a:t>
            </a:r>
          </a:p>
          <a:p>
            <a:r>
              <a:rPr lang="en-US" sz="2800" dirty="0"/>
              <a:t>Immediately vested</a:t>
            </a:r>
          </a:p>
          <a:p>
            <a:r>
              <a:rPr lang="en-US" sz="2800" dirty="0"/>
              <a:t>Portable plan</a:t>
            </a:r>
          </a:p>
          <a:p>
            <a:r>
              <a:rPr lang="en-US" sz="2800" dirty="0"/>
              <a:t>Employee cannot make a contribution to this plan</a:t>
            </a:r>
          </a:p>
          <a:p>
            <a:r>
              <a:rPr lang="en-US" sz="2800" dirty="0"/>
              <a:t>If employees wish to make contributions, they would need to get a supplemental plan			 ( Fidelity, TIAA, Nationwide)</a:t>
            </a:r>
          </a:p>
        </p:txBody>
      </p:sp>
      <p:pic>
        <p:nvPicPr>
          <p:cNvPr id="4" name="Picture 3" descr="BSU-Logo_Yllw-Flame-Blk-Text.jpg"/>
          <p:cNvPicPr>
            <a:picLocks noChangeAspect="1"/>
          </p:cNvPicPr>
          <p:nvPr/>
        </p:nvPicPr>
        <p:blipFill>
          <a:blip r:embed="rId3" cstate="print"/>
          <a:stretch>
            <a:fillRect/>
          </a:stretch>
        </p:blipFill>
        <p:spPr>
          <a:xfrm>
            <a:off x="7445829" y="5320665"/>
            <a:ext cx="1200150" cy="1080135"/>
          </a:xfrm>
          <a:prstGeom prst="rect">
            <a:avLst/>
          </a:prstGeom>
        </p:spPr>
      </p:pic>
    </p:spTree>
    <p:extLst>
      <p:ext uri="{BB962C8B-B14F-4D97-AF65-F5344CB8AC3E}">
        <p14:creationId xmlns:p14="http://schemas.microsoft.com/office/powerpoint/2010/main" val="2667814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Law Enforcement Officers’ Pension System (LEOP)</a:t>
            </a:r>
            <a:endParaRPr lang="en-US" dirty="0"/>
          </a:p>
        </p:txBody>
      </p:sp>
      <p:sp>
        <p:nvSpPr>
          <p:cNvPr id="3" name="Content Placeholder 2"/>
          <p:cNvSpPr>
            <a:spLocks noGrp="1"/>
          </p:cNvSpPr>
          <p:nvPr>
            <p:ph idx="1"/>
          </p:nvPr>
        </p:nvSpPr>
        <p:spPr/>
        <p:txBody>
          <a:bodyPr/>
          <a:lstStyle/>
          <a:p>
            <a:r>
              <a:rPr lang="en-US" dirty="0"/>
              <a:t>Mandatory employee 7% </a:t>
            </a:r>
            <a:r>
              <a:rPr lang="en-US" dirty="0" smtClean="0"/>
              <a:t>contribution</a:t>
            </a:r>
          </a:p>
          <a:p>
            <a:r>
              <a:rPr lang="en-US" dirty="0"/>
              <a:t>Invested by MSRP Board of Trustees</a:t>
            </a:r>
          </a:p>
          <a:p>
            <a:r>
              <a:rPr lang="en-US" dirty="0"/>
              <a:t>Eligible employees of the program can retire at the age of 50 years old</a:t>
            </a:r>
          </a:p>
          <a:p>
            <a:r>
              <a:rPr lang="en-US" dirty="0" smtClean="0"/>
              <a:t>You </a:t>
            </a:r>
            <a:r>
              <a:rPr lang="en-US" dirty="0"/>
              <a:t>must have 25 years of service</a:t>
            </a:r>
          </a:p>
          <a:p>
            <a:endParaRPr lang="en-US" dirty="0"/>
          </a:p>
          <a:p>
            <a:endParaRPr lang="en-US" dirty="0"/>
          </a:p>
        </p:txBody>
      </p:sp>
    </p:spTree>
    <p:extLst>
      <p:ext uri="{BB962C8B-B14F-4D97-AF65-F5344CB8AC3E}">
        <p14:creationId xmlns:p14="http://schemas.microsoft.com/office/powerpoint/2010/main" val="21268471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8C2F144-3EA5-4165-B432-930496D9BC9F}">
  <we:reference id="wa104051163" version="1.2.0.3" store="en-US" storeType="OMEX"/>
  <we:alternateReferences>
    <we:reference id="WA104051163" version="1.2.0.3" store="WA1040511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F41FE49259A1469701B90440079A17" ma:contentTypeVersion="16" ma:contentTypeDescription="Create a new document." ma:contentTypeScope="" ma:versionID="ebbff0c2ba9edcb72e041fe5da456649">
  <xsd:schema xmlns:xsd="http://www.w3.org/2001/XMLSchema" xmlns:xs="http://www.w3.org/2001/XMLSchema" xmlns:p="http://schemas.microsoft.com/office/2006/metadata/properties" xmlns:ns3="744a08f9-77ae-4930-ab4b-8f7a2aa71013" xmlns:ns4="4892148d-faaf-478a-b75e-27ef37125799" targetNamespace="http://schemas.microsoft.com/office/2006/metadata/properties" ma:root="true" ma:fieldsID="818297a7512b326f08b32cb7630ac141" ns3:_="" ns4:_="">
    <xsd:import namespace="744a08f9-77ae-4930-ab4b-8f7a2aa71013"/>
    <xsd:import namespace="4892148d-faaf-478a-b75e-27ef3712579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4a08f9-77ae-4930-ab4b-8f7a2aa710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92148d-faaf-478a-b75e-27ef3712579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744a08f9-77ae-4930-ab4b-8f7a2aa71013" xsi:nil="true"/>
  </documentManagement>
</p:properties>
</file>

<file path=customXml/itemProps1.xml><?xml version="1.0" encoding="utf-8"?>
<ds:datastoreItem xmlns:ds="http://schemas.openxmlformats.org/officeDocument/2006/customXml" ds:itemID="{296B5A02-C6F2-4B4E-98A0-242855426E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4a08f9-77ae-4930-ab4b-8f7a2aa71013"/>
    <ds:schemaRef ds:uri="4892148d-faaf-478a-b75e-27ef371257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2E53F1-9583-4EAB-AF32-BF50F684C76F}">
  <ds:schemaRefs>
    <ds:schemaRef ds:uri="http://schemas.microsoft.com/sharepoint/v3/contenttype/forms"/>
  </ds:schemaRefs>
</ds:datastoreItem>
</file>

<file path=customXml/itemProps3.xml><?xml version="1.0" encoding="utf-8"?>
<ds:datastoreItem xmlns:ds="http://schemas.openxmlformats.org/officeDocument/2006/customXml" ds:itemID="{D120FB96-849E-4BFB-ACB3-F1797B4F24B0}">
  <ds:schemaRefs>
    <ds:schemaRef ds:uri="http://purl.org/dc/dcmitype/"/>
    <ds:schemaRef ds:uri="4892148d-faaf-478a-b75e-27ef37125799"/>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744a08f9-77ae-4930-ab4b-8f7a2aa7101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Module</Template>
  <TotalTime>0</TotalTime>
  <Words>7625</Words>
  <Application>Microsoft Office PowerPoint</Application>
  <PresentationFormat>On-screen Show (4:3)</PresentationFormat>
  <Paragraphs>978</Paragraphs>
  <Slides>79</Slides>
  <Notes>60</Notes>
  <HiddenSlides>2</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79</vt:i4>
      </vt:variant>
    </vt:vector>
  </HeadingPairs>
  <TitlesOfParts>
    <vt:vector size="93" baseType="lpstr">
      <vt:lpstr>Arial</vt:lpstr>
      <vt:lpstr>Calibri</vt:lpstr>
      <vt:lpstr>Corbel</vt:lpstr>
      <vt:lpstr>MuseoSans-300</vt:lpstr>
      <vt:lpstr>MuseoSans-700</vt:lpstr>
      <vt:lpstr>Myriad Pro</vt:lpstr>
      <vt:lpstr>Rubik</vt:lpstr>
      <vt:lpstr>Segoe UI</vt:lpstr>
      <vt:lpstr>Symbol</vt:lpstr>
      <vt:lpstr>Times New Roman</vt:lpstr>
      <vt:lpstr>Wingdings</vt:lpstr>
      <vt:lpstr>Wingdings 2</vt:lpstr>
      <vt:lpstr>Wingdings 3</vt:lpstr>
      <vt:lpstr>Module</vt:lpstr>
      <vt:lpstr>  New Hire Orientation   </vt:lpstr>
      <vt:lpstr>Health and Retirement Benefits</vt:lpstr>
      <vt:lpstr>Retirement</vt:lpstr>
      <vt:lpstr>Maryland State Retirement and Pension System (MSRP)</vt:lpstr>
      <vt:lpstr>Maryland State Retirement and Pension System (MSRP)</vt:lpstr>
      <vt:lpstr>How Benefits Are Determined and Paid with MSRP</vt:lpstr>
      <vt:lpstr>Maryland State Retirement and Pension System (MSRP)</vt:lpstr>
      <vt:lpstr>Optional Retirement Plan (ORP)</vt:lpstr>
      <vt:lpstr>Law Enforcement Officers’ Pension System (LEOP)</vt:lpstr>
      <vt:lpstr>Health Benefits</vt:lpstr>
      <vt:lpstr>Health Benefit Options</vt:lpstr>
      <vt:lpstr>Health Benefit Options</vt:lpstr>
      <vt:lpstr>Medical Plan Options</vt:lpstr>
      <vt:lpstr>Medical Plan  Details</vt:lpstr>
      <vt:lpstr>Medical Plan PPO In-Network</vt:lpstr>
      <vt:lpstr>PPO and EPO Co-pay</vt:lpstr>
      <vt:lpstr>Medical Plans PPO Out-of-Network</vt:lpstr>
      <vt:lpstr>Eligible Dependents</vt:lpstr>
      <vt:lpstr>PPO Plan</vt:lpstr>
      <vt:lpstr>EPO Plans</vt:lpstr>
      <vt:lpstr>Behavioral Health Benefits</vt:lpstr>
      <vt:lpstr>Prescription Drug Plan</vt:lpstr>
      <vt:lpstr>Dental Plan </vt:lpstr>
      <vt:lpstr>Dental Benefits (DPPO)</vt:lpstr>
      <vt:lpstr>Dental Benefits (DPPO)</vt:lpstr>
      <vt:lpstr>Dental Benefits (DHMO)</vt:lpstr>
      <vt:lpstr>Flexible Spending Accounts (FSA)</vt:lpstr>
      <vt:lpstr>Flexible Spending Accounts (FSA)</vt:lpstr>
      <vt:lpstr>Contractual Employees</vt:lpstr>
      <vt:lpstr>Keep in Mind</vt:lpstr>
      <vt:lpstr>Contractual Employee Benefits</vt:lpstr>
      <vt:lpstr>Contractual Employee Benefits</vt:lpstr>
      <vt:lpstr> Term Life and AD &amp; D Insurance    </vt:lpstr>
      <vt:lpstr> Met Life Term Life Insurance    </vt:lpstr>
      <vt:lpstr> Met Life Term Life Insurance    </vt:lpstr>
      <vt:lpstr> Met Life Term Life Insurance    </vt:lpstr>
      <vt:lpstr>AD&amp; D Insurance</vt:lpstr>
      <vt:lpstr>Metlife Optional Term Life Insurance (University)</vt:lpstr>
      <vt:lpstr>Metlife Optional Term Life Insurance (University)</vt:lpstr>
      <vt:lpstr>Metlife Optional Term Life Insurance (University)</vt:lpstr>
      <vt:lpstr>Tuition Remission</vt:lpstr>
      <vt:lpstr>Forms that need to be completed TODAY  ORP Retirement Plan</vt:lpstr>
      <vt:lpstr>Forms that need to be completed TODAY Maryland State Pension Plan</vt:lpstr>
      <vt:lpstr>Forms that need to be completed </vt:lpstr>
      <vt:lpstr>  Resources to Get You Started  </vt:lpstr>
      <vt:lpstr>Bowie Points of Pride Brochure</vt:lpstr>
      <vt:lpstr>Campus Map</vt:lpstr>
      <vt:lpstr>B.E.E.S. (Bowie Electronic Emergency System)</vt:lpstr>
      <vt:lpstr>New Hire Checklist</vt:lpstr>
      <vt:lpstr>Quick Reference Guide</vt:lpstr>
      <vt:lpstr>Bulldog Card</vt:lpstr>
      <vt:lpstr>Bulldog Card</vt:lpstr>
      <vt:lpstr>Required Training</vt:lpstr>
      <vt:lpstr>Staff Council and You</vt:lpstr>
      <vt:lpstr>Faculty Organizations</vt:lpstr>
      <vt:lpstr>Pay Schedules</vt:lpstr>
      <vt:lpstr>Timesheets</vt:lpstr>
      <vt:lpstr>MyBSU Website</vt:lpstr>
      <vt:lpstr>Human Resources Services</vt:lpstr>
      <vt:lpstr>Timesheets</vt:lpstr>
      <vt:lpstr>Timesheets</vt:lpstr>
      <vt:lpstr>Timesheets</vt:lpstr>
      <vt:lpstr>Managing Payroll Information</vt:lpstr>
      <vt:lpstr>Human Resources Services</vt:lpstr>
      <vt:lpstr>How to Sign Up with the  Payroll Online Service Center (POSC)</vt:lpstr>
      <vt:lpstr>BSU Holiday Schedule</vt:lpstr>
      <vt:lpstr>BSU Holiday Schedule</vt:lpstr>
      <vt:lpstr>Employee/Faculty Handbook</vt:lpstr>
      <vt:lpstr>Message from the Parking Office</vt:lpstr>
      <vt:lpstr>Parking Authorization Form</vt:lpstr>
      <vt:lpstr>Parking Authorization Form</vt:lpstr>
      <vt:lpstr>Parking Authorization Form</vt:lpstr>
      <vt:lpstr>Parking Authorization Form</vt:lpstr>
      <vt:lpstr>Parking Rules and Regulations</vt:lpstr>
      <vt:lpstr>Percipio e-Learning Platform</vt:lpstr>
      <vt:lpstr>Employee Assistance Program</vt:lpstr>
      <vt:lpstr>Henry Wise Wellness Center</vt:lpstr>
      <vt:lpstr>Vaccination Cards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Hire Orientation</dc:title>
  <dc:creator/>
  <cp:lastModifiedBy/>
  <cp:revision>2</cp:revision>
  <dcterms:created xsi:type="dcterms:W3CDTF">2021-09-27T15:04:45Z</dcterms:created>
  <dcterms:modified xsi:type="dcterms:W3CDTF">2023-08-14T11:50:15Z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0x010100AFF41FE49259A1469701B90440079A17</vt:lpwstr>
  </property>
</Properties>
</file>