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43891200" cy="38862000"/>
  <p:notesSz cx="6858000" cy="9144000"/>
  <p:defaultTextStyle>
    <a:defPPr>
      <a:defRPr lang="en-US"/>
    </a:defPPr>
    <a:lvl1pPr marL="0" algn="l" defTabSz="472872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4364" algn="l" defTabSz="472872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28728" algn="l" defTabSz="472872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93092" algn="l" defTabSz="472872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57456" algn="l" defTabSz="472872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21820" algn="l" defTabSz="472872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86184" algn="l" defTabSz="472872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50549" algn="l" defTabSz="472872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914913" algn="l" defTabSz="472872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240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5" d="100"/>
          <a:sy n="15" d="100"/>
        </p:scale>
        <p:origin x="-1003" y="-82"/>
      </p:cViewPr>
      <p:guideLst>
        <p:guide orient="horz" pos="12240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0807681" y="6629609"/>
            <a:ext cx="23111208" cy="28298211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0323" y="3022603"/>
            <a:ext cx="29542622" cy="17703806"/>
          </a:xfrm>
        </p:spPr>
        <p:txBody>
          <a:bodyPr anchor="b">
            <a:normAutofit/>
          </a:bodyPr>
          <a:lstStyle>
            <a:lvl1pPr algn="l">
              <a:defRPr sz="2112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0320" y="21781919"/>
            <a:ext cx="23780400" cy="10842974"/>
          </a:xfrm>
        </p:spPr>
        <p:txBody>
          <a:bodyPr anchor="t">
            <a:normAutofit/>
          </a:bodyPr>
          <a:lstStyle>
            <a:lvl1pPr marL="0" indent="0" algn="l">
              <a:buNone/>
              <a:defRPr sz="9600">
                <a:solidFill>
                  <a:schemeClr val="bg2">
                    <a:lumMod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01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2" y="25476200"/>
            <a:ext cx="31463362" cy="8636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2560320" y="3022600"/>
            <a:ext cx="38770560" cy="177038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680"/>
            </a:lvl1pPr>
            <a:lvl2pPr marL="2194560" indent="0">
              <a:buNone/>
              <a:defRPr sz="7680"/>
            </a:lvl2pPr>
            <a:lvl3pPr marL="4389120" indent="0">
              <a:buNone/>
              <a:defRPr sz="7680"/>
            </a:lvl3pPr>
            <a:lvl4pPr marL="6583680" indent="0">
              <a:buNone/>
              <a:defRPr sz="7680"/>
            </a:lvl4pPr>
            <a:lvl5pPr marL="8778240" indent="0">
              <a:buNone/>
              <a:defRPr sz="7680"/>
            </a:lvl5pPr>
            <a:lvl6pPr marL="10972800" indent="0">
              <a:buNone/>
              <a:defRPr sz="7680"/>
            </a:lvl6pPr>
            <a:lvl7pPr marL="13167360" indent="0">
              <a:buNone/>
              <a:defRPr sz="7680"/>
            </a:lvl7pPr>
            <a:lvl8pPr marL="15361920" indent="0">
              <a:buNone/>
              <a:defRPr sz="7680"/>
            </a:lvl8pPr>
            <a:lvl9pPr marL="17556480" indent="0">
              <a:buNone/>
              <a:defRPr sz="7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657609" y="21781913"/>
            <a:ext cx="34950394" cy="25908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7680"/>
            </a:lvl1pPr>
            <a:lvl2pPr marL="2194560" indent="0">
              <a:buFontTx/>
              <a:buNone/>
              <a:defRPr/>
            </a:lvl2pPr>
            <a:lvl3pPr marL="4389120" indent="0">
              <a:buFontTx/>
              <a:buNone/>
              <a:defRPr/>
            </a:lvl3pPr>
            <a:lvl4pPr marL="6583680" indent="0">
              <a:buFontTx/>
              <a:buNone/>
              <a:defRPr/>
            </a:lvl4pPr>
            <a:lvl5pPr marL="877824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714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3022600"/>
            <a:ext cx="38770560" cy="16408400"/>
          </a:xfrm>
        </p:spPr>
        <p:txBody>
          <a:bodyPr anchor="ctr">
            <a:normAutofit/>
          </a:bodyPr>
          <a:lstStyle>
            <a:lvl1pPr algn="l">
              <a:defRPr sz="1344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23317200"/>
            <a:ext cx="30641050" cy="1079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8640">
                <a:solidFill>
                  <a:schemeClr val="bg2">
                    <a:lumMod val="7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5843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0161" y="3022600"/>
            <a:ext cx="32926978" cy="16408400"/>
          </a:xfrm>
        </p:spPr>
        <p:txBody>
          <a:bodyPr anchor="ctr">
            <a:normAutofit/>
          </a:bodyPr>
          <a:lstStyle>
            <a:lvl1pPr algn="l">
              <a:defRPr sz="1344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20642" y="19431000"/>
            <a:ext cx="30731842" cy="2734733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2194560" indent="0">
              <a:buFontTx/>
              <a:buNone/>
              <a:defRPr/>
            </a:lvl2pPr>
            <a:lvl3pPr marL="4389120" indent="0">
              <a:buFontTx/>
              <a:buNone/>
              <a:defRPr/>
            </a:lvl3pPr>
            <a:lvl4pPr marL="6583680" indent="0">
              <a:buFontTx/>
              <a:buNone/>
              <a:defRPr/>
            </a:lvl4pPr>
            <a:lvl5pPr marL="877824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2" y="24372730"/>
            <a:ext cx="30635333" cy="9739470"/>
          </a:xfrm>
        </p:spPr>
        <p:txBody>
          <a:bodyPr anchor="ctr">
            <a:normAutofit/>
          </a:bodyPr>
          <a:lstStyle>
            <a:lvl1pPr marL="0" indent="0" algn="l">
              <a:buNone/>
              <a:defRPr sz="9600">
                <a:solidFill>
                  <a:schemeClr val="bg2">
                    <a:lumMod val="7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97283" y="4026869"/>
            <a:ext cx="2195131" cy="3313731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/>
          <a:p>
            <a:pPr lvl="0"/>
            <a:r>
              <a:rPr lang="en-US" sz="38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941763" y="15688739"/>
            <a:ext cx="2195131" cy="3313731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/>
          <a:p>
            <a:pPr lvl="0" algn="r"/>
            <a:r>
              <a:rPr lang="en-US" sz="384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26473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2" y="19431000"/>
            <a:ext cx="30635333" cy="9618600"/>
          </a:xfrm>
        </p:spPr>
        <p:txBody>
          <a:bodyPr anchor="b">
            <a:normAutofit/>
          </a:bodyPr>
          <a:lstStyle>
            <a:lvl1pPr algn="l">
              <a:defRPr sz="1344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29086889"/>
            <a:ext cx="30641050" cy="5025308"/>
          </a:xfrm>
        </p:spPr>
        <p:txBody>
          <a:bodyPr anchor="t">
            <a:normAutofit/>
          </a:bodyPr>
          <a:lstStyle>
            <a:lvl1pPr marL="0" indent="0" algn="l">
              <a:buNone/>
              <a:defRPr sz="8640">
                <a:solidFill>
                  <a:schemeClr val="bg2">
                    <a:lumMod val="7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9478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0163" y="3022600"/>
            <a:ext cx="32926973" cy="16408400"/>
          </a:xfrm>
        </p:spPr>
        <p:txBody>
          <a:bodyPr anchor="ctr">
            <a:normAutofit/>
          </a:bodyPr>
          <a:lstStyle>
            <a:lvl1pPr algn="l">
              <a:defRPr sz="1344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60322" y="22021800"/>
            <a:ext cx="30635333" cy="594924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96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28067000"/>
            <a:ext cx="30635328" cy="6045200"/>
          </a:xfrm>
        </p:spPr>
        <p:txBody>
          <a:bodyPr anchor="t">
            <a:normAutofit/>
          </a:bodyPr>
          <a:lstStyle>
            <a:lvl1pPr marL="0" indent="0" algn="l">
              <a:buNone/>
              <a:defRPr sz="8640">
                <a:solidFill>
                  <a:schemeClr val="bg2">
                    <a:lumMod val="7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97283" y="4026869"/>
            <a:ext cx="2195131" cy="3313731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/>
          <a:p>
            <a:pPr lvl="0"/>
            <a:r>
              <a:rPr lang="en-US" sz="38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941763" y="15688739"/>
            <a:ext cx="2195131" cy="3313731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/>
          <a:p>
            <a:pPr lvl="0" algn="r"/>
            <a:r>
              <a:rPr lang="en-US" sz="384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34536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3022600"/>
            <a:ext cx="36123158" cy="164084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1344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60322" y="22261693"/>
            <a:ext cx="30635333" cy="47498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96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27011501"/>
            <a:ext cx="30635328" cy="7100702"/>
          </a:xfrm>
        </p:spPr>
        <p:txBody>
          <a:bodyPr anchor="t">
            <a:normAutofit/>
          </a:bodyPr>
          <a:lstStyle>
            <a:lvl1pPr marL="0" indent="0" algn="l">
              <a:buNone/>
              <a:defRPr sz="8640">
                <a:solidFill>
                  <a:schemeClr val="bg2">
                    <a:lumMod val="7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744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2" y="25476200"/>
            <a:ext cx="31463362" cy="8636000"/>
          </a:xfrm>
        </p:spPr>
        <p:txBody>
          <a:bodyPr>
            <a:normAutofit/>
          </a:bodyPr>
          <a:lstStyle>
            <a:lvl1pPr algn="l"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2" y="3022606"/>
            <a:ext cx="31463362" cy="2135013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6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518749" y="3022600"/>
            <a:ext cx="9812131" cy="25044400"/>
          </a:xfrm>
        </p:spPr>
        <p:txBody>
          <a:bodyPr vert="eaVert">
            <a:normAutofit/>
          </a:bodyPr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3022600"/>
            <a:ext cx="28080058" cy="31089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29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2" y="25476200"/>
            <a:ext cx="31463362" cy="8636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2" y="3022600"/>
            <a:ext cx="31463362" cy="2135013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732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1226797"/>
            <a:ext cx="30731846" cy="13145913"/>
          </a:xfrm>
        </p:spPr>
        <p:txBody>
          <a:bodyPr anchor="b">
            <a:normAutofit/>
          </a:bodyPr>
          <a:lstStyle>
            <a:lvl1pPr algn="l">
              <a:defRPr sz="1536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2" y="25428223"/>
            <a:ext cx="30731842" cy="8683980"/>
          </a:xfrm>
        </p:spPr>
        <p:txBody>
          <a:bodyPr anchor="t">
            <a:normAutofit/>
          </a:bodyPr>
          <a:lstStyle>
            <a:lvl1pPr marL="0" indent="0" algn="l">
              <a:buNone/>
              <a:defRPr sz="8640">
                <a:solidFill>
                  <a:schemeClr val="bg2">
                    <a:lumMod val="7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409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2" y="25476200"/>
            <a:ext cx="31463362" cy="8636000"/>
          </a:xfrm>
        </p:spPr>
        <p:txBody>
          <a:bodyPr>
            <a:normAutofit/>
          </a:bodyPr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2560322" y="3022603"/>
            <a:ext cx="18959842" cy="2135011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22379338" y="3022600"/>
            <a:ext cx="18951542" cy="2130213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648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2" y="25476200"/>
            <a:ext cx="31463362" cy="8636000"/>
          </a:xfrm>
        </p:spPr>
        <p:txBody>
          <a:bodyPr>
            <a:normAutofit/>
          </a:bodyPr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5" y="3022600"/>
            <a:ext cx="17840957" cy="3454400"/>
          </a:xfrm>
        </p:spPr>
        <p:txBody>
          <a:bodyPr anchor="b">
            <a:noAutofit/>
          </a:bodyPr>
          <a:lstStyle>
            <a:lvl1pPr marL="0" indent="0">
              <a:buNone/>
              <a:defRPr sz="11520" b="0" cap="all">
                <a:solidFill>
                  <a:schemeClr val="tx1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17" y="6477003"/>
            <a:ext cx="18938242" cy="178957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304079" y="3211515"/>
            <a:ext cx="18067445" cy="3265485"/>
          </a:xfrm>
        </p:spPr>
        <p:txBody>
          <a:bodyPr anchor="b">
            <a:noAutofit/>
          </a:bodyPr>
          <a:lstStyle>
            <a:lvl1pPr marL="0" indent="0">
              <a:buNone/>
              <a:defRPr sz="11520" b="0" cap="all">
                <a:solidFill>
                  <a:schemeClr val="tx1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379340" y="6477000"/>
            <a:ext cx="18992184" cy="1784773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209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2" y="25476200"/>
            <a:ext cx="31463362" cy="8636000"/>
          </a:xfrm>
        </p:spPr>
        <p:txBody>
          <a:bodyPr>
            <a:normAutofit/>
          </a:bodyPr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51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18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9602" y="3022600"/>
            <a:ext cx="15361920" cy="8636000"/>
          </a:xfrm>
        </p:spPr>
        <p:txBody>
          <a:bodyPr anchor="b">
            <a:normAutofit/>
          </a:bodyPr>
          <a:lstStyle>
            <a:lvl1pPr algn="l">
              <a:defRPr sz="9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18" y="3022600"/>
            <a:ext cx="21306024" cy="31089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09602" y="12522214"/>
            <a:ext cx="15361920" cy="11850513"/>
          </a:xfrm>
        </p:spPr>
        <p:txBody>
          <a:bodyPr anchor="t">
            <a:normAutofit/>
          </a:bodyPr>
          <a:lstStyle>
            <a:lvl1pPr marL="0" indent="0">
              <a:buNone/>
              <a:defRPr sz="768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873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79840" y="8204200"/>
            <a:ext cx="17103638" cy="6477000"/>
          </a:xfrm>
        </p:spPr>
        <p:txBody>
          <a:bodyPr anchor="b">
            <a:normAutofit/>
          </a:bodyPr>
          <a:lstStyle>
            <a:lvl1pPr algn="l">
              <a:defRPr sz="115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3657600" y="5181600"/>
            <a:ext cx="15748675" cy="272034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680"/>
            </a:lvl1pPr>
            <a:lvl2pPr marL="2194560" indent="0">
              <a:buNone/>
              <a:defRPr sz="7680"/>
            </a:lvl2pPr>
            <a:lvl3pPr marL="4389120" indent="0">
              <a:buNone/>
              <a:defRPr sz="7680"/>
            </a:lvl3pPr>
            <a:lvl4pPr marL="6583680" indent="0">
              <a:buNone/>
              <a:defRPr sz="7680"/>
            </a:lvl4pPr>
            <a:lvl5pPr marL="8778240" indent="0">
              <a:buNone/>
              <a:defRPr sz="7680"/>
            </a:lvl5pPr>
            <a:lvl6pPr marL="10972800" indent="0">
              <a:buNone/>
              <a:defRPr sz="7680"/>
            </a:lvl6pPr>
            <a:lvl7pPr marL="13167360" indent="0">
              <a:buNone/>
              <a:defRPr sz="7680"/>
            </a:lvl7pPr>
            <a:lvl8pPr marL="15361920" indent="0">
              <a:buNone/>
              <a:defRPr sz="7680"/>
            </a:lvl8pPr>
            <a:lvl9pPr marL="17556480" indent="0">
              <a:buNone/>
              <a:defRPr sz="7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80932" y="15544800"/>
            <a:ext cx="17108270" cy="11802533"/>
          </a:xfrm>
        </p:spPr>
        <p:txBody>
          <a:bodyPr anchor="t">
            <a:normAutofit/>
          </a:bodyPr>
          <a:lstStyle>
            <a:lvl1pPr marL="0" indent="0">
              <a:buNone/>
              <a:defRPr sz="864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60320" y="34975803"/>
            <a:ext cx="27896275" cy="206904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241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2019240" y="22069783"/>
            <a:ext cx="11858189" cy="15065020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2" y="25476200"/>
            <a:ext cx="31463362" cy="8636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2" y="3022606"/>
            <a:ext cx="31463362" cy="21350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665179" y="34975820"/>
            <a:ext cx="5762222" cy="206904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32B171B-4AA7-44CE-AA86-B2A522F311DA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0320" y="34975803"/>
            <a:ext cx="27896275" cy="206904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4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317247" y="31611378"/>
            <a:ext cx="4113154" cy="37962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44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2BC631-2A0C-4449-8864-81781CFCD9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366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2194560" rtl="0" eaLnBrk="1" latinLnBrk="0" hangingPunct="1">
        <a:spcBef>
          <a:spcPct val="0"/>
        </a:spcBef>
        <a:buNone/>
        <a:defRPr sz="1536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371600" indent="-1371600" algn="l" defTabSz="2194560" rtl="0" eaLnBrk="1" latinLnBrk="0" hangingPunct="1">
        <a:spcBef>
          <a:spcPct val="20000"/>
        </a:spcBef>
        <a:spcAft>
          <a:spcPts val="288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9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spcAft>
          <a:spcPts val="288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864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5760720" indent="-1371600" algn="l" defTabSz="2194560" rtl="0" eaLnBrk="1" latinLnBrk="0" hangingPunct="1">
        <a:spcBef>
          <a:spcPct val="20000"/>
        </a:spcBef>
        <a:spcAft>
          <a:spcPts val="288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68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7406640" indent="-822960" algn="l" defTabSz="2194560" rtl="0" eaLnBrk="1" latinLnBrk="0" hangingPunct="1">
        <a:spcBef>
          <a:spcPct val="20000"/>
        </a:spcBef>
        <a:spcAft>
          <a:spcPts val="288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7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9601200" indent="-822960" algn="l" defTabSz="2194560" rtl="0" eaLnBrk="1" latinLnBrk="0" hangingPunct="1">
        <a:spcBef>
          <a:spcPct val="20000"/>
        </a:spcBef>
        <a:spcAft>
          <a:spcPts val="288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7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spcAft>
          <a:spcPts val="288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7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spcAft>
          <a:spcPts val="288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7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spcAft>
          <a:spcPts val="288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7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spcAft>
          <a:spcPts val="288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672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00200" y="8534400"/>
            <a:ext cx="12815730" cy="27835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0" dirty="0"/>
          </a:p>
          <a:p>
            <a:pPr algn="ctr"/>
            <a:r>
              <a:rPr lang="en-US" sz="9301" b="1" u="sng" dirty="0" smtClean="0"/>
              <a:t>INTRODUCTION</a:t>
            </a:r>
          </a:p>
          <a:p>
            <a:pPr algn="ctr">
              <a:lnSpc>
                <a:spcPct val="200000"/>
              </a:lnSpc>
            </a:pPr>
            <a:r>
              <a:rPr lang="en-US" sz="4000" b="1" dirty="0" smtClean="0"/>
              <a:t>The CLA helps institutions estimate their contributions to the development of students’ higher order thinking skills as overall evidence of  critical thinking and written communication competencies.</a:t>
            </a:r>
          </a:p>
          <a:p>
            <a:pPr algn="ctr">
              <a:lnSpc>
                <a:spcPct val="200000"/>
              </a:lnSpc>
            </a:pPr>
            <a:r>
              <a:rPr lang="en-US" b="1" u="sng" dirty="0" smtClean="0"/>
              <a:t>METHODS</a:t>
            </a:r>
          </a:p>
          <a:p>
            <a:pPr algn="ctr">
              <a:lnSpc>
                <a:spcPct val="200000"/>
              </a:lnSpc>
            </a:pPr>
            <a:r>
              <a:rPr lang="en-US" sz="4000" b="1" dirty="0" smtClean="0"/>
              <a:t>The CLA+ Performance Task (PT) presents students with a real-world situation that requires a purposeful written response where they address an issue, propose a solution to the problem, and recommend a course of action to resolve a conflict by utilizing the documents provided in the online library. Students have 60 minutes to write a strong argument demonstrating critical analysis and problem solving, writing effectiveness, and writing mechanics. One hundred freshmen and one hundred seniors were tested each year to examine the value-added growth for BSU students.</a:t>
            </a:r>
          </a:p>
          <a:p>
            <a:pPr algn="ctr">
              <a:lnSpc>
                <a:spcPct val="200000"/>
              </a:lnSpc>
            </a:pP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6202892" y="2283483"/>
            <a:ext cx="30974532" cy="5465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500" b="1" u="sng" dirty="0" smtClean="0"/>
              <a:t>Collegiate Learning Assessment (CLA+)</a:t>
            </a:r>
            <a:endParaRPr lang="en-US" sz="12500" b="1" u="sng" dirty="0"/>
          </a:p>
          <a:p>
            <a:pPr algn="ctr"/>
            <a:r>
              <a:rPr lang="en-US" sz="7200" dirty="0" smtClean="0"/>
              <a:t>Dr. Becky Verzinski, Assistant Vice President for Assessment</a:t>
            </a:r>
            <a:endParaRPr lang="en-US" sz="7200" dirty="0"/>
          </a:p>
          <a:p>
            <a:pPr algn="ctr"/>
            <a:r>
              <a:rPr lang="en-US" sz="6800" dirty="0" smtClean="0"/>
              <a:t>Center for Academic Programs Assessment (CAPA), Office of the Provost</a:t>
            </a:r>
            <a:endParaRPr lang="en-US" sz="6800" dirty="0"/>
          </a:p>
        </p:txBody>
      </p:sp>
      <p:sp>
        <p:nvSpPr>
          <p:cNvPr id="7" name="Rectangle 6"/>
          <p:cNvSpPr/>
          <p:nvPr/>
        </p:nvSpPr>
        <p:spPr>
          <a:xfrm>
            <a:off x="29901470" y="8582631"/>
            <a:ext cx="11960816" cy="27786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sz="9601" b="1" u="sng" dirty="0"/>
              <a:t>CONCLUSION</a:t>
            </a:r>
          </a:p>
          <a:p>
            <a:pPr algn="ctr">
              <a:lnSpc>
                <a:spcPct val="20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Overall the scores demonstrate the expected growth for BSU students over the course of their  academic career. Although the scores are lower for freshmen in AY 2016-17, the </a:t>
            </a:r>
            <a:r>
              <a:rPr lang="en-US" sz="4000" b="1" dirty="0" smtClean="0">
                <a:solidFill>
                  <a:prstClr val="white"/>
                </a:solidFill>
              </a:rPr>
              <a:t>results also show </a:t>
            </a:r>
            <a:r>
              <a:rPr lang="en-US" sz="4000" b="1" dirty="0" smtClean="0">
                <a:solidFill>
                  <a:prstClr val="white"/>
                </a:solidFill>
              </a:rPr>
              <a:t>that nearly </a:t>
            </a:r>
            <a:r>
              <a:rPr lang="en-US" sz="4000" b="1" dirty="0" smtClean="0">
                <a:solidFill>
                  <a:prstClr val="white"/>
                </a:solidFill>
              </a:rPr>
              <a:t>80</a:t>
            </a:r>
            <a:r>
              <a:rPr lang="en-US" sz="4000" b="1" dirty="0" smtClean="0">
                <a:solidFill>
                  <a:prstClr val="white"/>
                </a:solidFill>
              </a:rPr>
              <a:t>% </a:t>
            </a:r>
            <a:r>
              <a:rPr lang="en-US" sz="4000" b="1" dirty="0" smtClean="0">
                <a:solidFill>
                  <a:prstClr val="white"/>
                </a:solidFill>
              </a:rPr>
              <a:t>of seniors </a:t>
            </a:r>
            <a:r>
              <a:rPr lang="en-US" sz="4000" b="1" dirty="0" smtClean="0">
                <a:solidFill>
                  <a:prstClr val="white"/>
                </a:solidFill>
              </a:rPr>
              <a:t>reached </a:t>
            </a:r>
            <a:r>
              <a:rPr lang="en-US" sz="4000" b="1" dirty="0" smtClean="0">
                <a:solidFill>
                  <a:prstClr val="white"/>
                </a:solidFill>
              </a:rPr>
              <a:t>the desired basic to advanced mastery level. </a:t>
            </a:r>
            <a:r>
              <a:rPr lang="en-US" sz="9601" b="1" u="sng" dirty="0" smtClean="0"/>
              <a:t>DISCUSSION </a:t>
            </a:r>
            <a:endParaRPr lang="en-US" sz="9601" b="1" u="sng" dirty="0"/>
          </a:p>
          <a:p>
            <a:pPr algn="ctr">
              <a:lnSpc>
                <a:spcPct val="200000"/>
              </a:lnSpc>
            </a:pPr>
            <a:r>
              <a:rPr lang="en-US" sz="4000" b="1" dirty="0" smtClean="0"/>
              <a:t>The results of the three-year CLA+ assessment  triangulates the results of other national standardized assessments where BSU students are at the expected national mean for  similar institutions. In fall 2016, freshmen scores were lower than expected</a:t>
            </a:r>
            <a:r>
              <a:rPr lang="en-US" sz="4000" b="1" dirty="0" smtClean="0"/>
              <a:t>; spring 2017 senior scores were the </a:t>
            </a:r>
            <a:r>
              <a:rPr lang="en-US" sz="4000" b="1" dirty="0" smtClean="0"/>
              <a:t>highest since testing began in 2014.</a:t>
            </a:r>
            <a:endParaRPr lang="en-US" sz="4722" dirty="0"/>
          </a:p>
          <a:p>
            <a:pPr lvl="0" algn="ctr">
              <a:lnSpc>
                <a:spcPct val="200000"/>
              </a:lnSpc>
            </a:pPr>
            <a:r>
              <a:rPr lang="en-US" sz="8000" b="1" u="sng" dirty="0">
                <a:solidFill>
                  <a:prstClr val="white"/>
                </a:solidFill>
              </a:rPr>
              <a:t>ACKNOWLEDGEMENTS</a:t>
            </a:r>
          </a:p>
          <a:p>
            <a:pPr lvl="0" algn="ctr">
              <a:lnSpc>
                <a:spcPct val="20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CAPA would like to thank the many faculty members who volunteered their class time for the CLA assessment.</a:t>
            </a:r>
            <a:endParaRPr lang="en-US" sz="4000" b="1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925800" y="8425454"/>
            <a:ext cx="12960465" cy="27944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u="sng" dirty="0" smtClean="0"/>
          </a:p>
          <a:p>
            <a:pPr algn="ctr"/>
            <a:r>
              <a:rPr lang="en-US" sz="9301" b="1" u="sng" dirty="0" smtClean="0"/>
              <a:t>RESULTS</a:t>
            </a:r>
          </a:p>
          <a:p>
            <a:pPr algn="ctr">
              <a:lnSpc>
                <a:spcPct val="200000"/>
              </a:lnSpc>
            </a:pPr>
            <a:r>
              <a:rPr lang="en-US" sz="4000" b="1" dirty="0" smtClean="0"/>
              <a:t>The data in the table below represents student performance in written communication and critical thinking skills based on the PT writing rubric.</a:t>
            </a:r>
          </a:p>
          <a:p>
            <a:pPr algn="ctr">
              <a:lnSpc>
                <a:spcPct val="200000"/>
              </a:lnSpc>
            </a:pPr>
            <a:endParaRPr lang="en-US" sz="2800" b="1" dirty="0" smtClean="0"/>
          </a:p>
          <a:p>
            <a:pPr>
              <a:lnSpc>
                <a:spcPct val="200000"/>
              </a:lnSpc>
            </a:pPr>
            <a:r>
              <a:rPr lang="en-US" sz="4000" b="1" dirty="0" smtClean="0">
                <a:solidFill>
                  <a:srgbClr val="FFFF00"/>
                </a:solidFill>
              </a:rPr>
              <a:t>Table 1: CLA+ Performance Task Results 2014-2017</a:t>
            </a:r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 smtClean="0"/>
          </a:p>
          <a:p>
            <a:pPr algn="ctr">
              <a:lnSpc>
                <a:spcPct val="200000"/>
              </a:lnSpc>
            </a:pPr>
            <a:endParaRPr lang="en-US" sz="4722" dirty="0"/>
          </a:p>
        </p:txBody>
      </p:sp>
      <p:pic>
        <p:nvPicPr>
          <p:cNvPr id="12" name="Picture 2" descr="bsu-logo_yllw-flame-blk-tex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46883" y="2147967"/>
            <a:ext cx="7276763" cy="5907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3088726"/>
              </p:ext>
            </p:extLst>
          </p:nvPr>
        </p:nvGraphicFramePr>
        <p:xfrm>
          <a:off x="15967132" y="17557813"/>
          <a:ext cx="12877800" cy="18811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9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19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194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19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02471">
                <a:tc>
                  <a:txBody>
                    <a:bodyPr/>
                    <a:lstStyle/>
                    <a:p>
                      <a:pPr algn="l"/>
                      <a:r>
                        <a:rPr lang="en-US" sz="6000" dirty="0" smtClean="0"/>
                        <a:t>2014-15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/>
                        <a:t>Analysis</a:t>
                      </a:r>
                      <a:r>
                        <a:rPr lang="en-US" sz="4000" b="1" baseline="0" dirty="0" smtClean="0"/>
                        <a:t> &amp; Problem Solving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/>
                        <a:t>Effective Writing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/>
                        <a:t>Writing Mechanics</a:t>
                      </a:r>
                      <a:endParaRPr lang="en-US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Freshmen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71%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81%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93%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Seniors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79%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87%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91%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96532">
                <a:tc>
                  <a:txBody>
                    <a:bodyPr/>
                    <a:lstStyle/>
                    <a:p>
                      <a:pPr algn="l"/>
                      <a:r>
                        <a:rPr lang="en-US" sz="6000" b="1" dirty="0" smtClean="0">
                          <a:solidFill>
                            <a:schemeClr val="bg1"/>
                          </a:solidFill>
                        </a:rPr>
                        <a:t>2015-16</a:t>
                      </a:r>
                      <a:endParaRPr lang="en-US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Freshmen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77%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79%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94%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Seniors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76%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75%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90%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96532">
                <a:tc>
                  <a:txBody>
                    <a:bodyPr/>
                    <a:lstStyle/>
                    <a:p>
                      <a:pPr algn="l"/>
                      <a:r>
                        <a:rPr lang="en-US" sz="6000" b="1" dirty="0" smtClean="0">
                          <a:solidFill>
                            <a:schemeClr val="bg1"/>
                          </a:solidFill>
                        </a:rPr>
                        <a:t>2016-17</a:t>
                      </a:r>
                      <a:endParaRPr lang="en-US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marL="0" marR="0" indent="0" algn="l" defTabSz="21945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/>
                        <a:t>Freshmen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65%</a:t>
                      </a:r>
                      <a:endParaRPr lang="en-US" sz="4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66%</a:t>
                      </a:r>
                      <a:endParaRPr lang="en-US" sz="4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94%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57634"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>
                          <a:solidFill>
                            <a:schemeClr val="tx1"/>
                          </a:solidFill>
                        </a:rPr>
                        <a:t>Seniors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81%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89%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97%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2471">
                <a:tc>
                  <a:txBody>
                    <a:bodyPr/>
                    <a:lstStyle/>
                    <a:p>
                      <a:pPr algn="l"/>
                      <a:r>
                        <a:rPr lang="en-US" sz="6000" b="1" dirty="0" smtClean="0">
                          <a:solidFill>
                            <a:schemeClr val="bg1"/>
                          </a:solidFill>
                        </a:rPr>
                        <a:t>2014-15</a:t>
                      </a:r>
                      <a:endParaRPr lang="en-US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% Below Mastery Level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% Basic</a:t>
                      </a:r>
                      <a:r>
                        <a:rPr lang="en-US" sz="4000" b="1" baseline="0" dirty="0" smtClean="0">
                          <a:solidFill>
                            <a:schemeClr val="bg1"/>
                          </a:solidFill>
                        </a:rPr>
                        <a:t> to Advanced</a:t>
                      </a:r>
                    </a:p>
                    <a:p>
                      <a:pPr algn="l"/>
                      <a:r>
                        <a:rPr lang="en-US" sz="4000" b="1" baseline="0" dirty="0" smtClean="0">
                          <a:solidFill>
                            <a:schemeClr val="bg1"/>
                          </a:solidFill>
                        </a:rPr>
                        <a:t>Level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Overall</a:t>
                      </a:r>
                    </a:p>
                    <a:p>
                      <a:pPr algn="l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Score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Freshmen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48%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smtClean="0"/>
                        <a:t>52%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981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Seniors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26%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74%</a:t>
                      </a:r>
                      <a:endParaRPr lang="en-US" sz="4400" b="1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1033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96532">
                <a:tc>
                  <a:txBody>
                    <a:bodyPr/>
                    <a:lstStyle/>
                    <a:p>
                      <a:pPr algn="l"/>
                      <a:r>
                        <a:rPr lang="en-US" sz="6000" b="1" dirty="0" smtClean="0">
                          <a:solidFill>
                            <a:schemeClr val="bg1"/>
                          </a:solidFill>
                        </a:rPr>
                        <a:t>2015-16</a:t>
                      </a:r>
                      <a:endParaRPr lang="en-US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Freshmen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46%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54%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991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Seniors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27%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73%</a:t>
                      </a:r>
                      <a:endParaRPr lang="en-US" sz="4400" b="1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1010</a:t>
                      </a:r>
                      <a:endParaRPr lang="en-US" sz="4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996532">
                <a:tc>
                  <a:txBody>
                    <a:bodyPr/>
                    <a:lstStyle/>
                    <a:p>
                      <a:pPr algn="l"/>
                      <a:r>
                        <a:rPr lang="en-US" sz="6000" b="1" dirty="0" smtClean="0">
                          <a:solidFill>
                            <a:schemeClr val="bg1"/>
                          </a:solidFill>
                        </a:rPr>
                        <a:t>2016-17</a:t>
                      </a:r>
                      <a:endParaRPr lang="en-US" sz="6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Freshmen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54%</a:t>
                      </a:r>
                      <a:endParaRPr lang="en-US" sz="4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46%</a:t>
                      </a:r>
                      <a:endParaRPr lang="en-US" sz="4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960</a:t>
                      </a:r>
                      <a:endParaRPr lang="en-US" sz="4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925995">
                <a:tc>
                  <a:txBody>
                    <a:bodyPr/>
                    <a:lstStyle/>
                    <a:p>
                      <a:pPr marL="0" marR="0" indent="0" algn="l" defTabSz="21945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/>
                        <a:t>Seniors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22%</a:t>
                      </a:r>
                      <a:endParaRPr lang="en-US" sz="4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79%</a:t>
                      </a:r>
                      <a:endParaRPr lang="en-US" sz="4400" b="1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1" dirty="0" smtClean="0"/>
                        <a:t>1037</a:t>
                      </a:r>
                      <a:endParaRPr lang="en-US" sz="4400" b="1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947599" y="2895599"/>
            <a:ext cx="6424863" cy="4853337"/>
            <a:chOff x="110050226" y="111375412"/>
            <a:chExt cx="2408333" cy="129548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171009" y="111375412"/>
              <a:ext cx="353463" cy="1295485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xmlns="" w="254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10050226" y="111660122"/>
              <a:ext cx="645327" cy="101077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15875" algn="ctr">
                  <a:solidFill>
                    <a:srgbClr val="FCCA2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 smtClean="0">
                  <a:ln>
                    <a:noFill/>
                  </a:ln>
                  <a:solidFill>
                    <a:srgbClr val="0C0C0C"/>
                  </a:solidFill>
                  <a:effectLst/>
                  <a:latin typeface="Arial Black" panose="020B0A04020102020204" pitchFamily="34" charset="0"/>
                </a:rPr>
                <a:t>10</a:t>
              </a:r>
              <a:endParaRPr lang="en-US" sz="3600" b="1" kern="10" spc="0" dirty="0">
                <a:ln>
                  <a:noFill/>
                </a:ln>
                <a:solidFill>
                  <a:srgbClr val="0C0C0C"/>
                </a:solidFill>
                <a:effectLst/>
                <a:latin typeface="Arial Black" panose="020B0A04020102020204" pitchFamily="34" charset="0"/>
              </a:endParaRPr>
            </a:p>
          </p:txBody>
        </p:sp>
        <p:sp>
          <p:nvSpPr>
            <p:cNvPr id="4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10723849" y="111791663"/>
              <a:ext cx="1734710" cy="844501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15875" algn="ctr">
                  <a:solidFill>
                    <a:srgbClr val="FCCA2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th Annual             </a:t>
              </a:r>
            </a:p>
            <a:p>
              <a:pPr algn="ctr" rtl="0">
                <a:buNone/>
              </a:pPr>
              <a:r>
                <a:rPr lang="en-US" sz="3600" b="1" kern="10" spc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                             </a:t>
              </a:r>
            </a:p>
            <a:p>
              <a:pPr algn="ctr" rtl="0">
                <a:buNone/>
              </a:pPr>
              <a:endParaRPr lang="en-US" sz="3600" b="1" kern="10" spc="0" dirty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endParaRPr>
            </a:p>
          </p:txBody>
        </p:sp>
        <p:sp>
          <p:nvSpPr>
            <p:cNvPr id="8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10723849" y="111980368"/>
              <a:ext cx="945817" cy="37362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1587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 smtClean="0">
                  <a:ln>
                    <a:noFill/>
                  </a:ln>
                  <a:solidFill>
                    <a:srgbClr val="FCCA23"/>
                  </a:solidFill>
                  <a:effectLst/>
                  <a:latin typeface="Arial Black" panose="020B0A04020102020204" pitchFamily="34" charset="0"/>
                </a:rPr>
                <a:t>Grants Expo</a:t>
              </a:r>
              <a:endParaRPr lang="en-US" sz="3600" b="1" kern="10" spc="0" dirty="0">
                <a:ln>
                  <a:noFill/>
                </a:ln>
                <a:solidFill>
                  <a:srgbClr val="FCCA23"/>
                </a:solidFill>
                <a:effectLst/>
                <a:latin typeface="Arial Black" panose="020B0A04020102020204" pitchFamily="34" charset="0"/>
              </a:endParaRPr>
            </a:p>
          </p:txBody>
        </p:sp>
        <p:sp>
          <p:nvSpPr>
            <p:cNvPr id="10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10723849" y="112332061"/>
              <a:ext cx="945817" cy="33883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15875" algn="ctr">
                  <a:solidFill>
                    <a:srgbClr val="FCCA2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anose="020B0A04020102020204" pitchFamily="34" charset="0"/>
                </a:rPr>
                <a:t>and Research Day</a:t>
              </a:r>
              <a:endParaRPr lang="en-US" sz="3600" b="1" kern="10" spc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128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389</TotalTime>
  <Words>422</Words>
  <Application>Microsoft Office PowerPoint</Application>
  <PresentationFormat>Custom</PresentationFormat>
  <Paragraphs>95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Slice</vt:lpstr>
      <vt:lpstr>Slide 1</vt:lpstr>
    </vt:vector>
  </TitlesOfParts>
  <Company>Bowie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jlangdon</dc:creator>
  <cp:lastModifiedBy>Becky Verzinski</cp:lastModifiedBy>
  <cp:revision>50</cp:revision>
  <dcterms:created xsi:type="dcterms:W3CDTF">2012-01-26T21:35:33Z</dcterms:created>
  <dcterms:modified xsi:type="dcterms:W3CDTF">2017-06-06T19:11:17Z</dcterms:modified>
</cp:coreProperties>
</file>