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43891200" cy="38862000"/>
  <p:notesSz cx="7010400" cy="9296400"/>
  <p:defaultTextStyle>
    <a:defPPr>
      <a:defRPr lang="en-US"/>
    </a:defPPr>
    <a:lvl1pPr marL="0" algn="l" defTabSz="472350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61758" algn="l" defTabSz="472350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23500" algn="l" defTabSz="472350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85258" algn="l" defTabSz="472350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47010" algn="l" defTabSz="472350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808763" algn="l" defTabSz="472350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70510" algn="l" defTabSz="472350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532262" algn="l" defTabSz="472350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94020" algn="l" defTabSz="472350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00CC"/>
    <a:srgbClr val="990000"/>
    <a:srgbClr val="003300"/>
    <a:srgbClr val="333399"/>
    <a:srgbClr val="FFFFCC"/>
    <a:srgbClr val="FFFF99"/>
    <a:srgbClr val="000099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31" autoAdjust="0"/>
    <p:restoredTop sz="99631" autoAdjust="0"/>
  </p:normalViewPr>
  <p:slideViewPr>
    <p:cSldViewPr>
      <p:cViewPr varScale="1">
        <p:scale>
          <a:sx n="15" d="100"/>
          <a:sy n="15" d="100"/>
        </p:scale>
        <p:origin x="-955" y="-72"/>
      </p:cViewPr>
      <p:guideLst>
        <p:guide orient="horz" pos="12240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560320" y="7772400"/>
            <a:ext cx="37687910" cy="10363200"/>
          </a:xfrm>
          <a:ln>
            <a:noFill/>
          </a:ln>
        </p:spPr>
        <p:txBody>
          <a:bodyPr vert="horz" tIns="0" rIns="94575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90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2560320" y="18295037"/>
            <a:ext cx="37702541" cy="9931400"/>
          </a:xfrm>
        </p:spPr>
        <p:txBody>
          <a:bodyPr lIns="0" rIns="94575"/>
          <a:lstStyle>
            <a:lvl1pPr marL="0" marR="236436" indent="0" algn="r">
              <a:buNone/>
              <a:defRPr>
                <a:solidFill>
                  <a:schemeClr val="tx1"/>
                </a:solidFill>
              </a:defRPr>
            </a:lvl1pPr>
            <a:lvl2pPr marL="2364364" indent="0" algn="ctr">
              <a:buNone/>
            </a:lvl2pPr>
            <a:lvl3pPr marL="4728728" indent="0" algn="ctr">
              <a:buNone/>
            </a:lvl3pPr>
            <a:lvl4pPr marL="7093092" indent="0" algn="ctr">
              <a:buNone/>
            </a:lvl4pPr>
            <a:lvl5pPr marL="9457456" indent="0" algn="ctr">
              <a:buNone/>
            </a:lvl5pPr>
            <a:lvl6pPr marL="11821820" indent="0" algn="ctr">
              <a:buNone/>
            </a:lvl6pPr>
            <a:lvl7pPr marL="14186184" indent="0" algn="ctr">
              <a:buNone/>
            </a:lvl7pPr>
            <a:lvl8pPr marL="16550549" indent="0" algn="ctr">
              <a:buNone/>
            </a:lvl8pPr>
            <a:lvl9pPr marL="1891491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5181608"/>
            <a:ext cx="9875520" cy="2953332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5181608"/>
            <a:ext cx="28895040" cy="2953332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5690" y="7461504"/>
            <a:ext cx="37307520" cy="7720584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90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5690" y="15326429"/>
            <a:ext cx="37307520" cy="8555035"/>
          </a:xfrm>
        </p:spPr>
        <p:txBody>
          <a:bodyPr lIns="236436" rIns="236436" anchor="t"/>
          <a:lstStyle>
            <a:lvl1pPr marL="0" indent="0">
              <a:buNone/>
              <a:defRPr sz="11400">
                <a:solidFill>
                  <a:schemeClr val="tx1"/>
                </a:solidFill>
              </a:defRPr>
            </a:lvl1pPr>
            <a:lvl2pPr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3989832"/>
            <a:ext cx="39502080" cy="6477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10880482"/>
            <a:ext cx="19385280" cy="25130760"/>
          </a:xfrm>
        </p:spPr>
        <p:txBody>
          <a:bodyPr/>
          <a:lstStyle>
            <a:lvl1pPr>
              <a:defRPr sz="13400"/>
            </a:lvl1pPr>
            <a:lvl2pPr>
              <a:defRPr sz="12400"/>
            </a:lvl2pPr>
            <a:lvl3pPr>
              <a:defRPr sz="10300"/>
            </a:lvl3pPr>
            <a:lvl4pPr>
              <a:defRPr sz="9300"/>
            </a:lvl4pPr>
            <a:lvl5pPr>
              <a:defRPr sz="9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10880482"/>
            <a:ext cx="19385280" cy="25130760"/>
          </a:xfrm>
        </p:spPr>
        <p:txBody>
          <a:bodyPr/>
          <a:lstStyle>
            <a:lvl1pPr>
              <a:defRPr sz="13400"/>
            </a:lvl1pPr>
            <a:lvl2pPr>
              <a:defRPr sz="12400"/>
            </a:lvl2pPr>
            <a:lvl3pPr>
              <a:defRPr sz="10300"/>
            </a:lvl3pPr>
            <a:lvl4pPr>
              <a:defRPr sz="9300"/>
            </a:lvl4pPr>
            <a:lvl5pPr>
              <a:defRPr sz="9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3989832"/>
            <a:ext cx="39502080" cy="6477000"/>
          </a:xfrm>
        </p:spPr>
        <p:txBody>
          <a:bodyPr tIns="236436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10513072"/>
            <a:ext cx="19392902" cy="3736328"/>
          </a:xfrm>
        </p:spPr>
        <p:txBody>
          <a:bodyPr lIns="236436" tIns="0" rIns="236436" bIns="0" anchor="ctr">
            <a:noAutofit/>
          </a:bodyPr>
          <a:lstStyle>
            <a:lvl1pPr marL="0" indent="0">
              <a:buNone/>
              <a:defRPr sz="1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0300" b="1"/>
            </a:lvl2pPr>
            <a:lvl3pPr>
              <a:buNone/>
              <a:defRPr sz="9300" b="1"/>
            </a:lvl3pPr>
            <a:lvl4pPr>
              <a:buNone/>
              <a:defRPr sz="8300" b="1"/>
            </a:lvl4pPr>
            <a:lvl5pPr>
              <a:buNone/>
              <a:defRPr sz="83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22296122" y="10538626"/>
            <a:ext cx="19400520" cy="3710777"/>
          </a:xfrm>
        </p:spPr>
        <p:txBody>
          <a:bodyPr lIns="236436" tIns="0" rIns="236436" bIns="0" anchor="ctr"/>
          <a:lstStyle>
            <a:lvl1pPr marL="0" indent="0">
              <a:buNone/>
              <a:defRPr sz="1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0300" b="1"/>
            </a:lvl2pPr>
            <a:lvl3pPr>
              <a:buNone/>
              <a:defRPr sz="9300" b="1"/>
            </a:lvl3pPr>
            <a:lvl4pPr>
              <a:buNone/>
              <a:defRPr sz="8300" b="1"/>
            </a:lvl4pPr>
            <a:lvl5pPr>
              <a:buNone/>
              <a:defRPr sz="83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194560" y="14249400"/>
            <a:ext cx="19392902" cy="21792413"/>
          </a:xfrm>
        </p:spPr>
        <p:txBody>
          <a:bodyPr tIns="0"/>
          <a:lstStyle>
            <a:lvl1pPr>
              <a:defRPr sz="11400"/>
            </a:lvl1pPr>
            <a:lvl2pPr>
              <a:defRPr sz="103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4249400"/>
            <a:ext cx="19400520" cy="21792413"/>
          </a:xfrm>
        </p:spPr>
        <p:txBody>
          <a:bodyPr tIns="0"/>
          <a:lstStyle>
            <a:lvl1pPr>
              <a:defRPr sz="11400"/>
            </a:lvl1pPr>
            <a:lvl2pPr>
              <a:defRPr sz="103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3989832"/>
            <a:ext cx="39867840" cy="6477000"/>
          </a:xfrm>
        </p:spPr>
        <p:txBody>
          <a:bodyPr vert="horz" tIns="23643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5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0" y="2914661"/>
            <a:ext cx="13167360" cy="65849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34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291840" y="9499600"/>
            <a:ext cx="13167360" cy="25908000"/>
          </a:xfrm>
        </p:spPr>
        <p:txBody>
          <a:bodyPr lIns="94575" rIns="94575"/>
          <a:lstStyle>
            <a:lvl1pPr marL="0" indent="0" algn="l">
              <a:buNone/>
              <a:defRPr sz="7200"/>
            </a:lvl1pPr>
            <a:lvl2pPr indent="0" algn="l">
              <a:buNone/>
              <a:defRPr sz="6200"/>
            </a:lvl2pPr>
            <a:lvl3pPr indent="0" algn="l">
              <a:buNone/>
              <a:defRPr sz="5200"/>
            </a:lvl3pPr>
            <a:lvl4pPr indent="0" algn="l">
              <a:buNone/>
              <a:defRPr sz="4700"/>
            </a:lvl4pPr>
            <a:lvl5pPr indent="0" algn="l">
              <a:buNone/>
              <a:defRPr sz="47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7160240" y="9499600"/>
            <a:ext cx="24536400" cy="25908000"/>
          </a:xfrm>
        </p:spPr>
        <p:txBody>
          <a:bodyPr tIns="0"/>
          <a:lstStyle>
            <a:lvl1pPr>
              <a:defRPr sz="14500"/>
            </a:lvl1pPr>
            <a:lvl2pPr>
              <a:defRPr sz="13400"/>
            </a:lvl2pPr>
            <a:lvl3pPr>
              <a:defRPr sz="12400"/>
            </a:lvl3pPr>
            <a:lvl4pPr>
              <a:defRPr sz="10300"/>
            </a:lvl4pPr>
            <a:lvl5pPr>
              <a:defRPr sz="9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15195614" y="6279103"/>
            <a:ext cx="25237440" cy="233172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72873" tIns="236436" rIns="472873" bIns="236436"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38419843" y="30372024"/>
            <a:ext cx="746150" cy="880872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72873" tIns="236436" rIns="472873" bIns="236436"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0" y="6669647"/>
            <a:ext cx="10621670" cy="8968186"/>
          </a:xfrm>
        </p:spPr>
        <p:txBody>
          <a:bodyPr vert="horz" lIns="236436" tIns="236436" rIns="236436" bIns="236436" anchor="b"/>
          <a:lstStyle>
            <a:lvl1pPr algn="l">
              <a:buNone/>
              <a:defRPr sz="103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80" y="16029782"/>
            <a:ext cx="10607040" cy="12349480"/>
          </a:xfrm>
        </p:spPr>
        <p:txBody>
          <a:bodyPr lIns="331011" rIns="236436" bIns="236436" anchor="t"/>
          <a:lstStyle>
            <a:lvl1pPr marL="0" indent="0" algn="l">
              <a:spcBef>
                <a:spcPts val="1293"/>
              </a:spcBef>
              <a:buFontTx/>
              <a:buNone/>
              <a:defRPr sz="6700"/>
            </a:lvl1pPr>
            <a:lvl2pPr>
              <a:defRPr sz="6200"/>
            </a:lvl2pPr>
            <a:lvl3pPr>
              <a:defRPr sz="5200"/>
            </a:lvl3pPr>
            <a:lvl4pPr>
              <a:defRPr sz="4700"/>
            </a:lvl4pPr>
            <a:lvl5pPr>
              <a:defRPr sz="47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770560" y="36019319"/>
            <a:ext cx="2926080" cy="2069042"/>
          </a:xfrm>
        </p:spPr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16731806" y="6797263"/>
            <a:ext cx="22165056" cy="2228088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65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45720" y="32960733"/>
            <a:ext cx="43982640" cy="590126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72873" tIns="236436" rIns="472873" bIns="23643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21031200" y="35245678"/>
            <a:ext cx="22860000" cy="36163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72873" tIns="236436" rIns="472873" bIns="23643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45720" y="-40483"/>
            <a:ext cx="43982640" cy="590126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72873" tIns="236436" rIns="472873" bIns="23643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21031200" y="-40480"/>
            <a:ext cx="22860000" cy="36163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72873" tIns="236436" rIns="472873" bIns="23643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2194560" y="3989832"/>
            <a:ext cx="39502080" cy="6477000"/>
          </a:xfrm>
          <a:prstGeom prst="rect">
            <a:avLst/>
          </a:prstGeom>
        </p:spPr>
        <p:txBody>
          <a:bodyPr vert="horz" lIns="0" tIns="236436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2194560" y="10967720"/>
            <a:ext cx="39502080" cy="24871680"/>
          </a:xfrm>
          <a:prstGeom prst="rect">
            <a:avLst/>
          </a:prstGeom>
        </p:spPr>
        <p:txBody>
          <a:bodyPr vert="horz" lIns="472873" tIns="236436" rIns="472873" bIns="236436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2194560" y="36019319"/>
            <a:ext cx="10241280" cy="206904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6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2B171B-4AA7-44CE-AA86-B2A522F311DA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12801600" y="36019319"/>
            <a:ext cx="16093440" cy="206904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6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8039040" y="36019319"/>
            <a:ext cx="3657600" cy="2069042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6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2BC631-2A0C-4449-8864-81781CFCD92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91281" y="1146979"/>
            <a:ext cx="44066630" cy="3678936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259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418618" indent="-1418618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3400" kern="1200">
          <a:solidFill>
            <a:schemeClr val="tx1"/>
          </a:solidFill>
          <a:latin typeface="+mn-lt"/>
          <a:ea typeface="+mn-ea"/>
          <a:cs typeface="+mn-cs"/>
        </a:defRPr>
      </a:lvl1pPr>
      <a:lvl2pPr marL="3310110" indent="-1276757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2400" kern="1200">
          <a:solidFill>
            <a:schemeClr val="tx1"/>
          </a:solidFill>
          <a:latin typeface="+mn-lt"/>
          <a:ea typeface="+mn-ea"/>
          <a:cs typeface="+mn-cs"/>
        </a:defRPr>
      </a:lvl2pPr>
      <a:lvl3pPr marL="4728728" indent="-1276757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6147347" indent="-108760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7565965" indent="-1087607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8984584" indent="-108760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9930329" indent="-94574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8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1348948" indent="-945746" algn="l" rtl="0" eaLnBrk="1" latinLnBrk="0" hangingPunct="1">
        <a:spcBef>
          <a:spcPct val="20000"/>
        </a:spcBef>
        <a:buClr>
          <a:schemeClr val="tx2"/>
        </a:buClr>
        <a:buChar char="•"/>
        <a:defRPr kumimoji="0"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2767566" indent="-94574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7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3643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7287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70930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94574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18218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41861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65505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89149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2" y="1600201"/>
            <a:ext cx="40157400" cy="35509198"/>
          </a:xfrm>
          <a:prstGeom prst="rect">
            <a:avLst/>
          </a:prstGeom>
          <a:noFill/>
          <a:ln w="1524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332" tIns="45674" rIns="91332" bIns="45674"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00930" y="8246512"/>
            <a:ext cx="18267950" cy="13699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32" tIns="45674" rIns="91332" bIns="45674" rtlCol="0" anchor="ctr"/>
          <a:lstStyle/>
          <a:p>
            <a:pPr algn="ctr"/>
            <a:endParaRPr lang="en-US" sz="1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9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en-US" sz="5400" b="1" dirty="0" smtClean="0">
                <a:solidFill>
                  <a:schemeClr val="tx1"/>
                </a:solidFill>
              </a:rPr>
              <a:t>All students must complete the required courses within the general education program as part of their undergraduate degree. The core competencies of the GEP include: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5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written &amp; oral communication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5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scientific &amp; quantitative reasoning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5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critical thinking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5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information literacy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5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technological skills</a:t>
            </a:r>
          </a:p>
          <a:p>
            <a:pPr>
              <a:lnSpc>
                <a:spcPct val="150000"/>
              </a:lnSpc>
            </a:pPr>
            <a:r>
              <a:rPr lang="en-US" sz="5400" b="1" dirty="0" smtClean="0">
                <a:solidFill>
                  <a:schemeClr val="tx1"/>
                </a:solidFill>
              </a:rPr>
              <a:t>In order to assess student learning, the general education proficiency levels of incoming students must be measured</a:t>
            </a:r>
            <a:r>
              <a:rPr lang="en-US" sz="4800" b="1" dirty="0" smtClean="0">
                <a:solidFill>
                  <a:schemeClr val="tx1"/>
                </a:solidFill>
              </a:rPr>
              <a:t>.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983702" y="30321647"/>
            <a:ext cx="18821400" cy="7696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32" tIns="45674" rIns="91332" bIns="45674" rtlCol="0" anchor="ctr"/>
          <a:lstStyle/>
          <a:p>
            <a:pPr algn="ctr"/>
            <a:r>
              <a:rPr lang="en-US" sz="8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and NEXT STEPS</a:t>
            </a:r>
          </a:p>
          <a:p>
            <a:pPr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Bowie State students scored above the mean in all categories for two consecutive years. Mean scores in each category remained consistent between both BSU cohorts from 2012-2013. No significant differences existed between gender or major within the BSU cohort. For fall 2014, various interventions are planned to further advance student proficiency in the core competencies.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81200" y="21640800"/>
            <a:ext cx="16687800" cy="20574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32" tIns="45674" rIns="91332" bIns="45674" rtlCol="0" anchor="ctr"/>
          <a:lstStyle/>
          <a:p>
            <a:pPr algn="ctr">
              <a:lnSpc>
                <a:spcPct val="200000"/>
              </a:lnSpc>
            </a:pPr>
            <a:r>
              <a:rPr lang="en-US" sz="9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METHODS</a:t>
            </a:r>
            <a:endParaRPr lang="en-US" sz="9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3996485"/>
            <a:ext cx="20574000" cy="16712174"/>
          </a:xfrm>
          <a:prstGeom prst="rect">
            <a:avLst/>
          </a:prstGeom>
          <a:noFill/>
        </p:spPr>
        <p:txBody>
          <a:bodyPr wrap="square" lIns="91332" tIns="45674" rIns="91332" bIns="45674" rtlCol="0">
            <a:spAutoFit/>
          </a:bodyPr>
          <a:lstStyle/>
          <a:p>
            <a:pPr marL="1141742" indent="-1141742">
              <a:lnSpc>
                <a:spcPct val="200000"/>
              </a:lnSpc>
              <a:buFont typeface="Arial" pitchFamily="34" charset="0"/>
              <a:buChar char="•"/>
            </a:pPr>
            <a:r>
              <a:rPr lang="en-US" sz="6000" b="1" dirty="0" smtClean="0"/>
              <a:t>Instrument: Educational Testing Services’ (ETS) </a:t>
            </a:r>
          </a:p>
          <a:p>
            <a:pPr>
              <a:lnSpc>
                <a:spcPct val="200000"/>
              </a:lnSpc>
            </a:pPr>
            <a:r>
              <a:rPr lang="en-US" sz="6000" b="1" dirty="0"/>
              <a:t> </a:t>
            </a:r>
            <a:r>
              <a:rPr lang="en-US" sz="6000" b="1" dirty="0" smtClean="0"/>
              <a:t>     Proficiency Profile on-line assessment of GE competencies</a:t>
            </a:r>
          </a:p>
          <a:p>
            <a:pPr marL="1141742" indent="-1141742">
              <a:lnSpc>
                <a:spcPct val="200000"/>
              </a:lnSpc>
              <a:buFont typeface="Arial" pitchFamily="34" charset="0"/>
              <a:buChar char="•"/>
            </a:pPr>
            <a:r>
              <a:rPr lang="en-US" sz="6000" b="1" dirty="0"/>
              <a:t>FALL </a:t>
            </a:r>
            <a:r>
              <a:rPr lang="en-US" sz="6000" b="1" dirty="0" smtClean="0"/>
              <a:t>2012 </a:t>
            </a:r>
            <a:r>
              <a:rPr lang="en-US" sz="6000" b="1" dirty="0"/>
              <a:t>c</a:t>
            </a:r>
            <a:r>
              <a:rPr lang="en-US" sz="6000" b="1" dirty="0" smtClean="0"/>
              <a:t>ohort: 107 Freshmen Seminar students tested</a:t>
            </a:r>
          </a:p>
          <a:p>
            <a:pPr marL="1141742" indent="-1141742">
              <a:lnSpc>
                <a:spcPct val="200000"/>
              </a:lnSpc>
              <a:buFont typeface="Arial" pitchFamily="34" charset="0"/>
              <a:buChar char="•"/>
            </a:pPr>
            <a:r>
              <a:rPr lang="en-US" sz="6000" b="1" dirty="0" smtClean="0"/>
              <a:t>FALL 2013 cohort: 114 Freshmen Seminar students tested </a:t>
            </a:r>
          </a:p>
          <a:p>
            <a:pPr marL="1141742" indent="-1141742">
              <a:lnSpc>
                <a:spcPct val="200000"/>
              </a:lnSpc>
              <a:buFont typeface="Arial" pitchFamily="34" charset="0"/>
              <a:buChar char="•"/>
            </a:pPr>
            <a:r>
              <a:rPr lang="en-US" sz="6000" b="1" dirty="0" smtClean="0"/>
              <a:t>Proctored 45-minute test: 36 multiple-choice questions</a:t>
            </a:r>
          </a:p>
          <a:p>
            <a:pPr marL="1141742" indent="-1141742">
              <a:lnSpc>
                <a:spcPct val="200000"/>
              </a:lnSpc>
              <a:buFont typeface="Arial" pitchFamily="34" charset="0"/>
              <a:buChar char="•"/>
            </a:pPr>
            <a:r>
              <a:rPr lang="en-US" sz="6000" b="1" dirty="0" smtClean="0"/>
              <a:t>Comparative data examined BSU student cohorts with </a:t>
            </a:r>
          </a:p>
          <a:p>
            <a:pPr>
              <a:lnSpc>
                <a:spcPct val="200000"/>
              </a:lnSpc>
            </a:pPr>
            <a:r>
              <a:rPr lang="en-US" sz="6000" b="1" dirty="0" smtClean="0"/>
              <a:t>       HBCU and MD cohorts</a:t>
            </a:r>
          </a:p>
          <a:p>
            <a:pPr>
              <a:lnSpc>
                <a:spcPct val="200000"/>
              </a:lnSpc>
            </a:pPr>
            <a:endParaRPr lang="en-US" sz="6000" b="1" dirty="0" smtClean="0"/>
          </a:p>
          <a:p>
            <a:pPr marL="1141742" indent="-1141742">
              <a:lnSpc>
                <a:spcPct val="200000"/>
              </a:lnSpc>
              <a:buFont typeface="Arial" pitchFamily="34" charset="0"/>
              <a:buChar char="•"/>
            </a:pPr>
            <a:endParaRPr lang="en-US" sz="6000" b="1" dirty="0"/>
          </a:p>
        </p:txBody>
      </p:sp>
      <p:sp>
        <p:nvSpPr>
          <p:cNvPr id="20" name="Rectangle 19"/>
          <p:cNvSpPr/>
          <p:nvPr/>
        </p:nvSpPr>
        <p:spPr>
          <a:xfrm>
            <a:off x="1905002" y="3733800"/>
            <a:ext cx="40157399" cy="46782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Center for Academic Programs Assessment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Dr. Becky </a:t>
            </a:r>
            <a:r>
              <a:rPr lang="en-US" sz="4800" b="1" dirty="0" err="1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Verzinski</a:t>
            </a:r>
            <a:r>
              <a:rPr lang="en-US" sz="48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CAPA, Office of the Provost, Bowie State University</a:t>
            </a:r>
          </a:p>
          <a:p>
            <a:r>
              <a:rPr lang="en-US" sz="9600" b="1" i="1" dirty="0" smtClean="0">
                <a:solidFill>
                  <a:srgbClr val="C00000"/>
                </a:solidFill>
              </a:rPr>
              <a:t>       What are the general education proficiency levels of incoming students?</a:t>
            </a:r>
            <a:endParaRPr lang="en-US" sz="9600" dirty="0">
              <a:solidFill>
                <a:srgbClr val="C00000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7789700"/>
              </p:ext>
            </p:extLst>
          </p:nvPr>
        </p:nvGraphicFramePr>
        <p:xfrm>
          <a:off x="20954999" y="9906000"/>
          <a:ext cx="22021798" cy="19119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488"/>
                <a:gridCol w="4510488"/>
                <a:gridCol w="4510488"/>
                <a:gridCol w="4311497"/>
                <a:gridCol w="4178837"/>
              </a:tblGrid>
              <a:tr h="2023053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</a:rPr>
                        <a:t>ETS/EPP</a:t>
                      </a:r>
                    </a:p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</a:rPr>
                        <a:t>RESULTS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baseline="0" dirty="0" smtClean="0">
                          <a:solidFill>
                            <a:schemeClr val="tx1"/>
                          </a:solidFill>
                        </a:rPr>
                        <a:t>Fall 2012</a:t>
                      </a:r>
                    </a:p>
                    <a:p>
                      <a:pPr algn="ctr"/>
                      <a:r>
                        <a:rPr lang="en-US" sz="6600" baseline="0" dirty="0" smtClean="0">
                          <a:solidFill>
                            <a:schemeClr val="tx1"/>
                          </a:solidFill>
                        </a:rPr>
                        <a:t>*COHORT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aseline="0" dirty="0" smtClean="0">
                          <a:solidFill>
                            <a:schemeClr val="tx1"/>
                          </a:solidFill>
                        </a:rPr>
                        <a:t>Fall 2012</a:t>
                      </a:r>
                    </a:p>
                    <a:p>
                      <a:pPr algn="ctr"/>
                      <a:r>
                        <a:rPr lang="en-US" sz="6600" baseline="0" dirty="0" smtClean="0">
                          <a:solidFill>
                            <a:schemeClr val="tx1"/>
                          </a:solidFill>
                        </a:rPr>
                        <a:t>BOWIE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</a:rPr>
                        <a:t>Fall</a:t>
                      </a:r>
                      <a:r>
                        <a:rPr lang="en-US" sz="6000" baseline="0" dirty="0" smtClean="0">
                          <a:solidFill>
                            <a:schemeClr val="tx1"/>
                          </a:solidFill>
                        </a:rPr>
                        <a:t> 2013</a:t>
                      </a:r>
                      <a:endParaRPr lang="en-US" sz="6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6600" dirty="0" smtClean="0">
                          <a:solidFill>
                            <a:schemeClr val="tx1"/>
                          </a:solidFill>
                        </a:rPr>
                        <a:t>*COHORT</a:t>
                      </a:r>
                      <a:endParaRPr lang="en-US" sz="6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</a:rPr>
                        <a:t>Fall</a:t>
                      </a:r>
                      <a:r>
                        <a:rPr lang="en-US" sz="6000" baseline="0" dirty="0" smtClean="0">
                          <a:solidFill>
                            <a:schemeClr val="tx1"/>
                          </a:solidFill>
                        </a:rPr>
                        <a:t> 2013</a:t>
                      </a:r>
                      <a:endParaRPr lang="en-US" sz="6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6600" dirty="0" smtClean="0">
                          <a:solidFill>
                            <a:schemeClr val="tx1"/>
                          </a:solidFill>
                        </a:rPr>
                        <a:t>BOWIE</a:t>
                      </a:r>
                      <a:endParaRPr lang="en-US" sz="6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79588">
                <a:tc>
                  <a:txBody>
                    <a:bodyPr/>
                    <a:lstStyle/>
                    <a:p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18710">
                <a:tc>
                  <a:txBody>
                    <a:bodyPr/>
                    <a:lstStyle/>
                    <a:p>
                      <a:r>
                        <a:rPr lang="en-US" sz="5400" b="1" dirty="0" smtClean="0"/>
                        <a:t># OF</a:t>
                      </a:r>
                      <a:r>
                        <a:rPr lang="en-US" sz="5400" b="1" baseline="0" dirty="0" smtClean="0"/>
                        <a:t> STUDENTS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n=10,793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n=107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chemeClr val="tx1"/>
                          </a:solidFill>
                        </a:rPr>
                        <a:t>n=</a:t>
                      </a:r>
                      <a:r>
                        <a:rPr lang="en-US" sz="5400" b="1" baseline="0" dirty="0" smtClean="0">
                          <a:solidFill>
                            <a:schemeClr val="tx1"/>
                          </a:solidFill>
                        </a:rPr>
                        <a:t> 14,651</a:t>
                      </a:r>
                      <a:endParaRPr lang="en-US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chemeClr val="tx1"/>
                          </a:solidFill>
                        </a:rPr>
                        <a:t>n=114</a:t>
                      </a:r>
                      <a:endParaRPr lang="en-US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71218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OVERALL</a:t>
                      </a:r>
                      <a:r>
                        <a:rPr lang="en-US" sz="5400" b="1" baseline="0" dirty="0" smtClean="0"/>
                        <a:t> </a:t>
                      </a:r>
                    </a:p>
                    <a:p>
                      <a:pPr algn="ctr"/>
                      <a:r>
                        <a:rPr lang="en-US" sz="5400" b="1" dirty="0" smtClean="0"/>
                        <a:t>MEAN</a:t>
                      </a:r>
                      <a:r>
                        <a:rPr lang="en-US" sz="5400" b="1" baseline="0" dirty="0" smtClean="0"/>
                        <a:t> SCORE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 smtClean="0"/>
                    </a:p>
                    <a:p>
                      <a:pPr algn="ctr"/>
                      <a:r>
                        <a:rPr lang="en-US" sz="5400" b="1" dirty="0" smtClean="0"/>
                        <a:t>427.20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 smtClean="0"/>
                    </a:p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432.13</a:t>
                      </a:r>
                      <a:endParaRPr lang="en-US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 smtClean="0"/>
                    </a:p>
                    <a:p>
                      <a:pPr algn="ctr"/>
                      <a:r>
                        <a:rPr lang="en-US" sz="5400" b="1" dirty="0" smtClean="0"/>
                        <a:t>427.20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431.96</a:t>
                      </a:r>
                      <a:endParaRPr lang="en-US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1218">
                <a:tc>
                  <a:txBody>
                    <a:bodyPr/>
                    <a:lstStyle/>
                    <a:p>
                      <a:pPr algn="ctr"/>
                      <a:endParaRPr lang="en-US" sz="5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Skills</a:t>
                      </a:r>
                      <a:r>
                        <a:rPr lang="en-US" sz="5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Sub-scores</a:t>
                      </a:r>
                      <a:endParaRPr lang="en-US" sz="5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1218710"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 smtClean="0"/>
                        <a:t>Critical</a:t>
                      </a:r>
                      <a:r>
                        <a:rPr lang="en-US" sz="5400" b="1" baseline="0" dirty="0" smtClean="0"/>
                        <a:t> Thinking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107.4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108.57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107.7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108.36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79588"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 smtClean="0"/>
                        <a:t>Reading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112.2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115.48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112.7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114.87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79588"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 smtClean="0"/>
                        <a:t>Writing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110.9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111.92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110.8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112.32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79588"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 smtClean="0"/>
                        <a:t>Mathematics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109.1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109.59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109.0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109.87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795993">
                <a:tc>
                  <a:txBody>
                    <a:bodyPr/>
                    <a:lstStyle/>
                    <a:p>
                      <a:pPr algn="ctr"/>
                      <a:endParaRPr lang="en-US" sz="5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Context-Based</a:t>
                      </a:r>
                      <a:r>
                        <a:rPr lang="en-US" sz="5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Sub-scores:</a:t>
                      </a:r>
                      <a:endParaRPr lang="en-US" sz="5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879588"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 smtClean="0"/>
                        <a:t>Humanities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110.8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112.72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111.2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111.63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18710"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 smtClean="0"/>
                        <a:t>Social Sciences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109.3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110.89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109.6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111.21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462847"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 smtClean="0"/>
                        <a:t>Natural Sciences</a:t>
                      </a:r>
                    </a:p>
                    <a:p>
                      <a:pPr algn="ctr"/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110.8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112.47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110.9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112.29</a:t>
                      </a:r>
                      <a:endParaRPr lang="en-US" sz="5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24384000" y="8382000"/>
            <a:ext cx="1531938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ETS® Proficiency Profile RESULTS</a:t>
            </a:r>
            <a:endParaRPr lang="en-US" sz="8800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0955000" y="29121317"/>
            <a:ext cx="16383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n>
                  <a:solidFill>
                    <a:schemeClr val="tx1"/>
                  </a:solidFill>
                </a:ln>
              </a:rPr>
              <a:t>*Thirteen institutions were included within the cohort: Alabama A&amp;M University, Alabama State University, Auburn University, Cheyney University, Coppin State University, Elizabeth City State University, Liberty University, Morehouse College, Morgan State University, Norfolk State University, Prairie View A&amp;M University, Spelman College, and University of Maryland, Eastern Shore.</a:t>
            </a:r>
          </a:p>
        </p:txBody>
      </p:sp>
    </p:spTree>
    <p:extLst>
      <p:ext uri="{BB962C8B-B14F-4D97-AF65-F5344CB8AC3E}">
        <p14:creationId xmlns:p14="http://schemas.microsoft.com/office/powerpoint/2010/main" xmlns="" val="20128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705</TotalTime>
  <Words>359</Words>
  <Application>Microsoft Office PowerPoint</Application>
  <PresentationFormat>Custom</PresentationFormat>
  <Paragraphs>86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Company>Bowie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jlangdon</dc:creator>
  <cp:lastModifiedBy>Becky Verzinski</cp:lastModifiedBy>
  <cp:revision>71</cp:revision>
  <dcterms:created xsi:type="dcterms:W3CDTF">2012-01-26T21:35:33Z</dcterms:created>
  <dcterms:modified xsi:type="dcterms:W3CDTF">2017-06-07T16:27:54Z</dcterms:modified>
</cp:coreProperties>
</file>