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Lst>
  <p:sldSz cx="43891200" cy="38862000"/>
  <p:notesSz cx="7010400" cy="9296400"/>
  <p:defaultTextStyle>
    <a:defPPr>
      <a:defRPr lang="en-US"/>
    </a:defPPr>
    <a:lvl1pPr marL="0" algn="l" defTabSz="4723500" rtl="0" eaLnBrk="1" latinLnBrk="0" hangingPunct="1">
      <a:defRPr sz="9300" kern="1200">
        <a:solidFill>
          <a:schemeClr val="tx1"/>
        </a:solidFill>
        <a:latin typeface="+mn-lt"/>
        <a:ea typeface="+mn-ea"/>
        <a:cs typeface="+mn-cs"/>
      </a:defRPr>
    </a:lvl1pPr>
    <a:lvl2pPr marL="2361758" algn="l" defTabSz="4723500" rtl="0" eaLnBrk="1" latinLnBrk="0" hangingPunct="1">
      <a:defRPr sz="9300" kern="1200">
        <a:solidFill>
          <a:schemeClr val="tx1"/>
        </a:solidFill>
        <a:latin typeface="+mn-lt"/>
        <a:ea typeface="+mn-ea"/>
        <a:cs typeface="+mn-cs"/>
      </a:defRPr>
    </a:lvl2pPr>
    <a:lvl3pPr marL="4723500" algn="l" defTabSz="4723500" rtl="0" eaLnBrk="1" latinLnBrk="0" hangingPunct="1">
      <a:defRPr sz="9300" kern="1200">
        <a:solidFill>
          <a:schemeClr val="tx1"/>
        </a:solidFill>
        <a:latin typeface="+mn-lt"/>
        <a:ea typeface="+mn-ea"/>
        <a:cs typeface="+mn-cs"/>
      </a:defRPr>
    </a:lvl3pPr>
    <a:lvl4pPr marL="7085258" algn="l" defTabSz="4723500" rtl="0" eaLnBrk="1" latinLnBrk="0" hangingPunct="1">
      <a:defRPr sz="9300" kern="1200">
        <a:solidFill>
          <a:schemeClr val="tx1"/>
        </a:solidFill>
        <a:latin typeface="+mn-lt"/>
        <a:ea typeface="+mn-ea"/>
        <a:cs typeface="+mn-cs"/>
      </a:defRPr>
    </a:lvl4pPr>
    <a:lvl5pPr marL="9447010" algn="l" defTabSz="4723500" rtl="0" eaLnBrk="1" latinLnBrk="0" hangingPunct="1">
      <a:defRPr sz="9300" kern="1200">
        <a:solidFill>
          <a:schemeClr val="tx1"/>
        </a:solidFill>
        <a:latin typeface="+mn-lt"/>
        <a:ea typeface="+mn-ea"/>
        <a:cs typeface="+mn-cs"/>
      </a:defRPr>
    </a:lvl5pPr>
    <a:lvl6pPr marL="11808763" algn="l" defTabSz="4723500" rtl="0" eaLnBrk="1" latinLnBrk="0" hangingPunct="1">
      <a:defRPr sz="9300" kern="1200">
        <a:solidFill>
          <a:schemeClr val="tx1"/>
        </a:solidFill>
        <a:latin typeface="+mn-lt"/>
        <a:ea typeface="+mn-ea"/>
        <a:cs typeface="+mn-cs"/>
      </a:defRPr>
    </a:lvl6pPr>
    <a:lvl7pPr marL="14170510" algn="l" defTabSz="4723500" rtl="0" eaLnBrk="1" latinLnBrk="0" hangingPunct="1">
      <a:defRPr sz="9300" kern="1200">
        <a:solidFill>
          <a:schemeClr val="tx1"/>
        </a:solidFill>
        <a:latin typeface="+mn-lt"/>
        <a:ea typeface="+mn-ea"/>
        <a:cs typeface="+mn-cs"/>
      </a:defRPr>
    </a:lvl7pPr>
    <a:lvl8pPr marL="16532262" algn="l" defTabSz="4723500" rtl="0" eaLnBrk="1" latinLnBrk="0" hangingPunct="1">
      <a:defRPr sz="9300" kern="1200">
        <a:solidFill>
          <a:schemeClr val="tx1"/>
        </a:solidFill>
        <a:latin typeface="+mn-lt"/>
        <a:ea typeface="+mn-ea"/>
        <a:cs typeface="+mn-cs"/>
      </a:defRPr>
    </a:lvl8pPr>
    <a:lvl9pPr marL="18894020" algn="l" defTabSz="4723500" rtl="0" eaLnBrk="1" latinLnBrk="0" hangingPunct="1">
      <a:defRPr sz="9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00"/>
    <a:srgbClr val="6600CC"/>
    <a:srgbClr val="990000"/>
    <a:srgbClr val="333399"/>
    <a:srgbClr val="FFFFCC"/>
    <a:srgbClr val="FFFF99"/>
    <a:srgbClr val="000099"/>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31" autoAdjust="0"/>
    <p:restoredTop sz="99631" autoAdjust="0"/>
  </p:normalViewPr>
  <p:slideViewPr>
    <p:cSldViewPr>
      <p:cViewPr varScale="1">
        <p:scale>
          <a:sx n="14" d="100"/>
          <a:sy n="14" d="100"/>
        </p:scale>
        <p:origin x="-1070" y="-125"/>
      </p:cViewPr>
      <p:guideLst>
        <p:guide orient="horz" pos="12240"/>
        <p:guide pos="13824"/>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2560320" y="7772400"/>
            <a:ext cx="37687910" cy="10363200"/>
          </a:xfrm>
          <a:ln>
            <a:noFill/>
          </a:ln>
        </p:spPr>
        <p:txBody>
          <a:bodyPr vert="horz" tIns="0" rIns="94575"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9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2560320" y="18295037"/>
            <a:ext cx="37702541" cy="9931400"/>
          </a:xfrm>
        </p:spPr>
        <p:txBody>
          <a:bodyPr lIns="0" rIns="94575"/>
          <a:lstStyle>
            <a:lvl1pPr marL="0" marR="236436" indent="0" algn="r">
              <a:buNone/>
              <a:defRPr>
                <a:solidFill>
                  <a:schemeClr val="tx1"/>
                </a:solidFill>
              </a:defRPr>
            </a:lvl1pPr>
            <a:lvl2pPr marL="2364364" indent="0" algn="ctr">
              <a:buNone/>
            </a:lvl2pPr>
            <a:lvl3pPr marL="4728728" indent="0" algn="ctr">
              <a:buNone/>
            </a:lvl3pPr>
            <a:lvl4pPr marL="7093092" indent="0" algn="ctr">
              <a:buNone/>
            </a:lvl4pPr>
            <a:lvl5pPr marL="9457456" indent="0" algn="ctr">
              <a:buNone/>
            </a:lvl5pPr>
            <a:lvl6pPr marL="11821820" indent="0" algn="ctr">
              <a:buNone/>
            </a:lvl6pPr>
            <a:lvl7pPr marL="14186184" indent="0" algn="ctr">
              <a:buNone/>
            </a:lvl7pPr>
            <a:lvl8pPr marL="16550549" indent="0" algn="ctr">
              <a:buNone/>
            </a:lvl8pPr>
            <a:lvl9pPr marL="18914913"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5181608"/>
            <a:ext cx="9875520" cy="2953332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2194560" y="5181608"/>
            <a:ext cx="28895040" cy="2953332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45690" y="7461504"/>
            <a:ext cx="37307520" cy="772058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9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45690" y="15326429"/>
            <a:ext cx="37307520" cy="8555035"/>
          </a:xfrm>
        </p:spPr>
        <p:txBody>
          <a:bodyPr lIns="236436" rIns="236436" anchor="t"/>
          <a:lstStyle>
            <a:lvl1pPr marL="0" indent="0">
              <a:buNone/>
              <a:defRPr sz="11400">
                <a:solidFill>
                  <a:schemeClr val="tx1"/>
                </a:solidFill>
              </a:defRPr>
            </a:lvl1pPr>
            <a:lvl2pPr>
              <a:buNone/>
              <a:defRPr sz="9300">
                <a:solidFill>
                  <a:schemeClr val="tx1">
                    <a:tint val="75000"/>
                  </a:schemeClr>
                </a:solidFill>
              </a:defRPr>
            </a:lvl2pPr>
            <a:lvl3pPr>
              <a:buNone/>
              <a:defRPr sz="8300">
                <a:solidFill>
                  <a:schemeClr val="tx1">
                    <a:tint val="75000"/>
                  </a:schemeClr>
                </a:solidFill>
              </a:defRPr>
            </a:lvl3pPr>
            <a:lvl4pPr>
              <a:buNone/>
              <a:defRPr sz="7200">
                <a:solidFill>
                  <a:schemeClr val="tx1">
                    <a:tint val="75000"/>
                  </a:schemeClr>
                </a:solidFill>
              </a:defRPr>
            </a:lvl4pPr>
            <a:lvl5pPr>
              <a:buNone/>
              <a:defRPr sz="72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3989832"/>
            <a:ext cx="39502080" cy="6477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2194560" y="10880482"/>
            <a:ext cx="19385280" cy="25130760"/>
          </a:xfrm>
        </p:spPr>
        <p:txBody>
          <a:bodyPr/>
          <a:lstStyle>
            <a:lvl1pPr>
              <a:defRPr sz="13400"/>
            </a:lvl1pPr>
            <a:lvl2pPr>
              <a:defRPr sz="12400"/>
            </a:lvl2pPr>
            <a:lvl3pPr>
              <a:defRPr sz="10300"/>
            </a:lvl3pPr>
            <a:lvl4pPr>
              <a:defRPr sz="9300"/>
            </a:lvl4pPr>
            <a:lvl5pPr>
              <a:defRPr sz="9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22311360" y="10880482"/>
            <a:ext cx="19385280" cy="25130760"/>
          </a:xfrm>
        </p:spPr>
        <p:txBody>
          <a:bodyPr/>
          <a:lstStyle>
            <a:lvl1pPr>
              <a:defRPr sz="13400"/>
            </a:lvl1pPr>
            <a:lvl2pPr>
              <a:defRPr sz="12400"/>
            </a:lvl2pPr>
            <a:lvl3pPr>
              <a:defRPr sz="10300"/>
            </a:lvl3pPr>
            <a:lvl4pPr>
              <a:defRPr sz="9300"/>
            </a:lvl4pPr>
            <a:lvl5pPr>
              <a:defRPr sz="9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3989832"/>
            <a:ext cx="39502080" cy="6477000"/>
          </a:xfrm>
        </p:spPr>
        <p:txBody>
          <a:bodyPr tIns="236436"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94560" y="10513072"/>
            <a:ext cx="19392902" cy="3736328"/>
          </a:xfrm>
        </p:spPr>
        <p:txBody>
          <a:bodyPr lIns="236436" tIns="0" rIns="236436" bIns="0" anchor="ctr">
            <a:noAutofit/>
          </a:bodyPr>
          <a:lstStyle>
            <a:lvl1pPr marL="0" indent="0">
              <a:buNone/>
              <a:defRPr sz="12400" b="1" cap="none" baseline="0">
                <a:solidFill>
                  <a:schemeClr val="tx2"/>
                </a:solidFill>
                <a:effectLst/>
              </a:defRPr>
            </a:lvl1pPr>
            <a:lvl2pPr>
              <a:buNone/>
              <a:defRPr sz="10300" b="1"/>
            </a:lvl2pPr>
            <a:lvl3pPr>
              <a:buNone/>
              <a:defRPr sz="9300" b="1"/>
            </a:lvl3pPr>
            <a:lvl4pPr>
              <a:buNone/>
              <a:defRPr sz="8300" b="1"/>
            </a:lvl4pPr>
            <a:lvl5pPr>
              <a:buNone/>
              <a:defRPr sz="83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2296122" y="10538626"/>
            <a:ext cx="19400520" cy="3710777"/>
          </a:xfrm>
        </p:spPr>
        <p:txBody>
          <a:bodyPr lIns="236436" tIns="0" rIns="236436" bIns="0" anchor="ctr"/>
          <a:lstStyle>
            <a:lvl1pPr marL="0" indent="0">
              <a:buNone/>
              <a:defRPr sz="12400" b="1" cap="none" baseline="0">
                <a:solidFill>
                  <a:schemeClr val="tx2"/>
                </a:solidFill>
                <a:effectLst/>
              </a:defRPr>
            </a:lvl1pPr>
            <a:lvl2pPr>
              <a:buNone/>
              <a:defRPr sz="10300" b="1"/>
            </a:lvl2pPr>
            <a:lvl3pPr>
              <a:buNone/>
              <a:defRPr sz="9300" b="1"/>
            </a:lvl3pPr>
            <a:lvl4pPr>
              <a:buNone/>
              <a:defRPr sz="8300" b="1"/>
            </a:lvl4pPr>
            <a:lvl5pPr>
              <a:buNone/>
              <a:defRPr sz="83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194560" y="14249400"/>
            <a:ext cx="19392902" cy="21792413"/>
          </a:xfrm>
        </p:spPr>
        <p:txBody>
          <a:bodyPr tIns="0"/>
          <a:lstStyle>
            <a:lvl1pPr>
              <a:defRPr sz="11400"/>
            </a:lvl1pPr>
            <a:lvl2pPr>
              <a:defRPr sz="10300"/>
            </a:lvl2pPr>
            <a:lvl3pPr>
              <a:defRPr sz="9300"/>
            </a:lvl3pPr>
            <a:lvl4pPr>
              <a:defRPr sz="8300"/>
            </a:lvl4pPr>
            <a:lvl5pPr>
              <a:defRPr sz="8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2296122" y="14249400"/>
            <a:ext cx="19400520" cy="21792413"/>
          </a:xfrm>
        </p:spPr>
        <p:txBody>
          <a:bodyPr tIns="0"/>
          <a:lstStyle>
            <a:lvl1pPr>
              <a:defRPr sz="11400"/>
            </a:lvl1pPr>
            <a:lvl2pPr>
              <a:defRPr sz="10300"/>
            </a:lvl2pPr>
            <a:lvl3pPr>
              <a:defRPr sz="9300"/>
            </a:lvl3pPr>
            <a:lvl4pPr>
              <a:defRPr sz="8300"/>
            </a:lvl4pPr>
            <a:lvl5pPr>
              <a:defRPr sz="8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3989832"/>
            <a:ext cx="39867840" cy="6477000"/>
          </a:xfrm>
        </p:spPr>
        <p:txBody>
          <a:bodyPr vert="horz" tIns="236436"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5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91840" y="2914661"/>
            <a:ext cx="13167360" cy="6584950"/>
          </a:xfrm>
        </p:spPr>
        <p:txBody>
          <a:bodyPr lIns="0" anchor="b">
            <a:noAutofit/>
          </a:bodyPr>
          <a:lstStyle>
            <a:lvl1pPr algn="l" rtl="0">
              <a:spcBef>
                <a:spcPct val="0"/>
              </a:spcBef>
              <a:buNone/>
              <a:defRPr sz="134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291840" y="9499600"/>
            <a:ext cx="13167360" cy="25908000"/>
          </a:xfrm>
        </p:spPr>
        <p:txBody>
          <a:bodyPr lIns="94575" rIns="94575"/>
          <a:lstStyle>
            <a:lvl1pPr marL="0" indent="0" algn="l">
              <a:buNone/>
              <a:defRPr sz="7200"/>
            </a:lvl1pPr>
            <a:lvl2pPr indent="0" algn="l">
              <a:buNone/>
              <a:defRPr sz="6200"/>
            </a:lvl2pPr>
            <a:lvl3pPr indent="0" algn="l">
              <a:buNone/>
              <a:defRPr sz="5200"/>
            </a:lvl3pPr>
            <a:lvl4pPr indent="0" algn="l">
              <a:buNone/>
              <a:defRPr sz="4700"/>
            </a:lvl4pPr>
            <a:lvl5pPr indent="0" algn="l">
              <a:buNone/>
              <a:defRPr sz="47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7160240" y="9499600"/>
            <a:ext cx="24536400" cy="25908000"/>
          </a:xfrm>
        </p:spPr>
        <p:txBody>
          <a:bodyPr tIns="0"/>
          <a:lstStyle>
            <a:lvl1pPr>
              <a:defRPr sz="14500"/>
            </a:lvl1pPr>
            <a:lvl2pPr>
              <a:defRPr sz="13400"/>
            </a:lvl2pPr>
            <a:lvl3pPr>
              <a:defRPr sz="12400"/>
            </a:lvl3pPr>
            <a:lvl4pPr>
              <a:defRPr sz="10300"/>
            </a:lvl4pPr>
            <a:lvl5pPr>
              <a:defRPr sz="9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2BC631-2A0C-4449-8864-81781CFCD92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15195614" y="6279103"/>
            <a:ext cx="25237440" cy="233172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472873" tIns="236436" rIns="472873" bIns="236436" rtlCol="0" anchor="ctr"/>
          <a:lstStyle/>
          <a:p>
            <a:pPr algn="ctr" eaLnBrk="1" latinLnBrk="0" hangingPunct="1"/>
            <a:endParaRPr kumimoji="0" lang="en-US" dirty="0"/>
          </a:p>
        </p:txBody>
      </p:sp>
      <p:sp>
        <p:nvSpPr>
          <p:cNvPr id="12" name="Right Triangle 11"/>
          <p:cNvSpPr/>
          <p:nvPr/>
        </p:nvSpPr>
        <p:spPr>
          <a:xfrm rot="420000" flipV="1">
            <a:off x="38419843" y="30372024"/>
            <a:ext cx="746150" cy="88087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472873" tIns="236436" rIns="472873" bIns="236436" rtlCol="0" anchor="ctr"/>
          <a:lstStyle/>
          <a:p>
            <a:pPr algn="ctr" eaLnBrk="1" latinLnBrk="0" hangingPunct="1"/>
            <a:endParaRPr kumimoji="0" lang="en-US" dirty="0"/>
          </a:p>
        </p:txBody>
      </p:sp>
      <p:sp>
        <p:nvSpPr>
          <p:cNvPr id="2" name="Title 1"/>
          <p:cNvSpPr>
            <a:spLocks noGrp="1"/>
          </p:cNvSpPr>
          <p:nvPr>
            <p:ph type="title"/>
          </p:nvPr>
        </p:nvSpPr>
        <p:spPr>
          <a:xfrm>
            <a:off x="2926080" y="6669647"/>
            <a:ext cx="10621670" cy="8968186"/>
          </a:xfrm>
        </p:spPr>
        <p:txBody>
          <a:bodyPr vert="horz" lIns="236436" tIns="236436" rIns="236436" bIns="236436" anchor="b"/>
          <a:lstStyle>
            <a:lvl1pPr algn="l">
              <a:buNone/>
              <a:defRPr sz="103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2926080" y="16029782"/>
            <a:ext cx="10607040" cy="12349480"/>
          </a:xfrm>
        </p:spPr>
        <p:txBody>
          <a:bodyPr lIns="331011" rIns="236436" bIns="236436" anchor="t"/>
          <a:lstStyle>
            <a:lvl1pPr marL="0" indent="0" algn="l">
              <a:spcBef>
                <a:spcPts val="1293"/>
              </a:spcBef>
              <a:buFontTx/>
              <a:buNone/>
              <a:defRPr sz="6700"/>
            </a:lvl1pPr>
            <a:lvl2pPr>
              <a:defRPr sz="6200"/>
            </a:lvl2pPr>
            <a:lvl3pPr>
              <a:defRPr sz="5200"/>
            </a:lvl3pPr>
            <a:lvl4pPr>
              <a:defRPr sz="4700"/>
            </a:lvl4pPr>
            <a:lvl5pPr>
              <a:defRPr sz="47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2B171B-4AA7-44CE-AA86-B2A522F311DA}" type="datetimeFigureOut">
              <a:rPr lang="en-US" smtClean="0"/>
              <a:pPr/>
              <a:t>6/7/2017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38770560" y="36019319"/>
            <a:ext cx="2926080" cy="2069042"/>
          </a:xfrm>
        </p:spPr>
        <p:txBody>
          <a:bodyPr/>
          <a:lstStyle/>
          <a:p>
            <a:fld id="{EF2BC631-2A0C-4449-8864-81781CFCD92A}" type="slidenum">
              <a:rPr lang="en-US" smtClean="0"/>
              <a:pPr/>
              <a:t>‹#›</a:t>
            </a:fld>
            <a:endParaRPr lang="en-US" dirty="0"/>
          </a:p>
        </p:txBody>
      </p:sp>
      <p:sp>
        <p:nvSpPr>
          <p:cNvPr id="3" name="Picture Placeholder 2"/>
          <p:cNvSpPr>
            <a:spLocks noGrp="1"/>
          </p:cNvSpPr>
          <p:nvPr>
            <p:ph type="pic" idx="1"/>
          </p:nvPr>
        </p:nvSpPr>
        <p:spPr>
          <a:xfrm rot="420000">
            <a:off x="16731806" y="6797263"/>
            <a:ext cx="22165056" cy="22280880"/>
          </a:xfrm>
          <a:prstGeom prst="rect">
            <a:avLst/>
          </a:prstGeom>
          <a:solidFill>
            <a:schemeClr val="bg2"/>
          </a:solidFill>
          <a:ln w="3000" cap="rnd">
            <a:solidFill>
              <a:srgbClr val="C0C0C0"/>
            </a:solidFill>
            <a:round/>
          </a:ln>
          <a:effectLst/>
        </p:spPr>
        <p:txBody>
          <a:bodyPr/>
          <a:lstStyle>
            <a:lvl1pPr marL="0" indent="0">
              <a:buNone/>
              <a:defRPr sz="16500"/>
            </a:lvl1pPr>
          </a:lstStyle>
          <a:p>
            <a:r>
              <a:rPr kumimoji="0" lang="en-US" dirty="0" smtClean="0"/>
              <a:t>Click icon to add picture</a:t>
            </a:r>
            <a:endParaRPr kumimoji="0" lang="en-US" dirty="0"/>
          </a:p>
        </p:txBody>
      </p:sp>
      <p:sp>
        <p:nvSpPr>
          <p:cNvPr id="10" name="Freeform 9"/>
          <p:cNvSpPr>
            <a:spLocks/>
          </p:cNvSpPr>
          <p:nvPr/>
        </p:nvSpPr>
        <p:spPr bwMode="auto">
          <a:xfrm flipV="1">
            <a:off x="-45720" y="32960733"/>
            <a:ext cx="43982640" cy="590126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472873" tIns="236436" rIns="472873" bIns="236436"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21031200" y="35245678"/>
            <a:ext cx="22860000" cy="361632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472873" tIns="236436" rIns="472873" bIns="236436"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45720" y="-40483"/>
            <a:ext cx="43982640" cy="590126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472873" tIns="236436" rIns="472873" bIns="236436"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21031200" y="-40480"/>
            <a:ext cx="22860000" cy="361632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472873" tIns="236436" rIns="472873" bIns="236436"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2194560" y="3989832"/>
            <a:ext cx="39502080" cy="6477000"/>
          </a:xfrm>
          <a:prstGeom prst="rect">
            <a:avLst/>
          </a:prstGeom>
        </p:spPr>
        <p:txBody>
          <a:bodyPr vert="horz" lIns="0" tIns="236436"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2194560" y="10967720"/>
            <a:ext cx="39502080" cy="24871680"/>
          </a:xfrm>
          <a:prstGeom prst="rect">
            <a:avLst/>
          </a:prstGeom>
        </p:spPr>
        <p:txBody>
          <a:bodyPr vert="horz" lIns="472873" tIns="236436" rIns="472873" bIns="23643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2194560" y="36019319"/>
            <a:ext cx="10241280" cy="2069042"/>
          </a:xfrm>
          <a:prstGeom prst="rect">
            <a:avLst/>
          </a:prstGeom>
        </p:spPr>
        <p:txBody>
          <a:bodyPr vert="horz" lIns="0" tIns="0" rIns="0" bIns="0" anchor="b"/>
          <a:lstStyle>
            <a:lvl1pPr algn="l" eaLnBrk="1" latinLnBrk="0" hangingPunct="1">
              <a:defRPr kumimoji="0" sz="6200">
                <a:solidFill>
                  <a:schemeClr val="tx2">
                    <a:shade val="90000"/>
                  </a:schemeClr>
                </a:solidFill>
              </a:defRPr>
            </a:lvl1pPr>
          </a:lstStyle>
          <a:p>
            <a:fld id="{032B171B-4AA7-44CE-AA86-B2A522F311DA}" type="datetimeFigureOut">
              <a:rPr lang="en-US" smtClean="0"/>
              <a:pPr/>
              <a:t>6/7/2017</a:t>
            </a:fld>
            <a:endParaRPr lang="en-US" dirty="0"/>
          </a:p>
        </p:txBody>
      </p:sp>
      <p:sp>
        <p:nvSpPr>
          <p:cNvPr id="22" name="Footer Placeholder 21"/>
          <p:cNvSpPr>
            <a:spLocks noGrp="1"/>
          </p:cNvSpPr>
          <p:nvPr>
            <p:ph type="ftr" sz="quarter" idx="3"/>
          </p:nvPr>
        </p:nvSpPr>
        <p:spPr>
          <a:xfrm>
            <a:off x="12801600" y="36019319"/>
            <a:ext cx="16093440" cy="2069042"/>
          </a:xfrm>
          <a:prstGeom prst="rect">
            <a:avLst/>
          </a:prstGeom>
        </p:spPr>
        <p:txBody>
          <a:bodyPr vert="horz" lIns="0" tIns="0" rIns="0" bIns="0" anchor="b"/>
          <a:lstStyle>
            <a:lvl1pPr algn="l" eaLnBrk="1" latinLnBrk="0" hangingPunct="1">
              <a:defRPr kumimoji="0" sz="6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38039040" y="36019319"/>
            <a:ext cx="3657600" cy="2069042"/>
          </a:xfrm>
          <a:prstGeom prst="rect">
            <a:avLst/>
          </a:prstGeom>
        </p:spPr>
        <p:txBody>
          <a:bodyPr vert="horz" lIns="0" tIns="0" rIns="0" bIns="0" anchor="b"/>
          <a:lstStyle>
            <a:lvl1pPr algn="r" eaLnBrk="1" latinLnBrk="0" hangingPunct="1">
              <a:defRPr kumimoji="0" sz="6200">
                <a:solidFill>
                  <a:schemeClr val="tx2">
                    <a:shade val="90000"/>
                  </a:schemeClr>
                </a:solidFill>
              </a:defRPr>
            </a:lvl1pPr>
          </a:lstStyle>
          <a:p>
            <a:fld id="{EF2BC631-2A0C-4449-8864-81781CFCD92A}" type="slidenum">
              <a:rPr lang="en-US" smtClean="0"/>
              <a:pPr/>
              <a:t>‹#›</a:t>
            </a:fld>
            <a:endParaRPr lang="en-US" dirty="0"/>
          </a:p>
        </p:txBody>
      </p:sp>
      <p:grpSp>
        <p:nvGrpSpPr>
          <p:cNvPr id="2" name="Group 1"/>
          <p:cNvGrpSpPr/>
          <p:nvPr/>
        </p:nvGrpSpPr>
        <p:grpSpPr>
          <a:xfrm>
            <a:off x="-91281" y="1146979"/>
            <a:ext cx="44066630" cy="367893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25900" b="0" kern="1200">
          <a:ln>
            <a:noFill/>
          </a:ln>
          <a:solidFill>
            <a:schemeClr val="tx2"/>
          </a:solidFill>
          <a:effectLst/>
          <a:latin typeface="+mj-lt"/>
          <a:ea typeface="+mj-ea"/>
          <a:cs typeface="+mj-cs"/>
        </a:defRPr>
      </a:lvl1pPr>
    </p:titleStyle>
    <p:bodyStyle>
      <a:lvl1pPr marL="1418618" indent="-1418618" algn="l" rtl="0" eaLnBrk="1" latinLnBrk="0" hangingPunct="1">
        <a:spcBef>
          <a:spcPct val="20000"/>
        </a:spcBef>
        <a:buClr>
          <a:schemeClr val="accent3"/>
        </a:buClr>
        <a:buSzPct val="95000"/>
        <a:buFont typeface="Wingdings 2"/>
        <a:buChar char=""/>
        <a:defRPr kumimoji="0" sz="13400" kern="1200">
          <a:solidFill>
            <a:schemeClr val="tx1"/>
          </a:solidFill>
          <a:latin typeface="+mn-lt"/>
          <a:ea typeface="+mn-ea"/>
          <a:cs typeface="+mn-cs"/>
        </a:defRPr>
      </a:lvl1pPr>
      <a:lvl2pPr marL="3310110" indent="-1276757" algn="l" rtl="0" eaLnBrk="1" latinLnBrk="0" hangingPunct="1">
        <a:spcBef>
          <a:spcPct val="20000"/>
        </a:spcBef>
        <a:buClr>
          <a:schemeClr val="accent1"/>
        </a:buClr>
        <a:buSzPct val="85000"/>
        <a:buFont typeface="Wingdings 2"/>
        <a:buChar char=""/>
        <a:defRPr kumimoji="0" sz="12400" kern="1200">
          <a:solidFill>
            <a:schemeClr val="tx1"/>
          </a:solidFill>
          <a:latin typeface="+mn-lt"/>
          <a:ea typeface="+mn-ea"/>
          <a:cs typeface="+mn-cs"/>
        </a:defRPr>
      </a:lvl2pPr>
      <a:lvl3pPr marL="4728728" indent="-1276757" algn="l" rtl="0" eaLnBrk="1" latinLnBrk="0" hangingPunct="1">
        <a:spcBef>
          <a:spcPct val="20000"/>
        </a:spcBef>
        <a:buClr>
          <a:schemeClr val="accent2"/>
        </a:buClr>
        <a:buSzPct val="70000"/>
        <a:buFont typeface="Wingdings 2"/>
        <a:buChar char=""/>
        <a:defRPr kumimoji="0" sz="10900" kern="1200">
          <a:solidFill>
            <a:schemeClr val="tx1"/>
          </a:solidFill>
          <a:latin typeface="+mn-lt"/>
          <a:ea typeface="+mn-ea"/>
          <a:cs typeface="+mn-cs"/>
        </a:defRPr>
      </a:lvl3pPr>
      <a:lvl4pPr marL="6147347" indent="-1087607" algn="l" rtl="0" eaLnBrk="1" latinLnBrk="0" hangingPunct="1">
        <a:spcBef>
          <a:spcPct val="20000"/>
        </a:spcBef>
        <a:buClr>
          <a:schemeClr val="accent3"/>
        </a:buClr>
        <a:buSzPct val="65000"/>
        <a:buFont typeface="Wingdings 2"/>
        <a:buChar char=""/>
        <a:defRPr kumimoji="0" sz="10300" kern="1200">
          <a:solidFill>
            <a:schemeClr val="tx1"/>
          </a:solidFill>
          <a:latin typeface="+mn-lt"/>
          <a:ea typeface="+mn-ea"/>
          <a:cs typeface="+mn-cs"/>
        </a:defRPr>
      </a:lvl4pPr>
      <a:lvl5pPr marL="7565965" indent="-1087607" algn="l" rtl="0" eaLnBrk="1" latinLnBrk="0" hangingPunct="1">
        <a:spcBef>
          <a:spcPct val="20000"/>
        </a:spcBef>
        <a:buClr>
          <a:schemeClr val="accent4"/>
        </a:buClr>
        <a:buSzPct val="65000"/>
        <a:buFont typeface="Wingdings 2"/>
        <a:buChar char=""/>
        <a:defRPr kumimoji="0" sz="10300" kern="1200">
          <a:solidFill>
            <a:schemeClr val="tx1"/>
          </a:solidFill>
          <a:latin typeface="+mn-lt"/>
          <a:ea typeface="+mn-ea"/>
          <a:cs typeface="+mn-cs"/>
        </a:defRPr>
      </a:lvl5pPr>
      <a:lvl6pPr marL="8984584" indent="-1087607" algn="l" rtl="0" eaLnBrk="1" latinLnBrk="0" hangingPunct="1">
        <a:spcBef>
          <a:spcPct val="20000"/>
        </a:spcBef>
        <a:buClr>
          <a:schemeClr val="accent5"/>
        </a:buClr>
        <a:buSzPct val="80000"/>
        <a:buFont typeface="Wingdings 2"/>
        <a:buChar char=""/>
        <a:defRPr kumimoji="0" sz="9300" kern="1200">
          <a:solidFill>
            <a:schemeClr val="tx1"/>
          </a:solidFill>
          <a:latin typeface="+mn-lt"/>
          <a:ea typeface="+mn-ea"/>
          <a:cs typeface="+mn-cs"/>
        </a:defRPr>
      </a:lvl6pPr>
      <a:lvl7pPr marL="9930329" indent="-945746" algn="l" rtl="0" eaLnBrk="1" latinLnBrk="0" hangingPunct="1">
        <a:spcBef>
          <a:spcPct val="20000"/>
        </a:spcBef>
        <a:buClr>
          <a:schemeClr val="accent6"/>
        </a:buClr>
        <a:buSzPct val="80000"/>
        <a:buFont typeface="Wingdings 2"/>
        <a:buChar char=""/>
        <a:defRPr kumimoji="0" sz="8300" kern="1200" baseline="0">
          <a:solidFill>
            <a:schemeClr val="tx1"/>
          </a:solidFill>
          <a:latin typeface="+mn-lt"/>
          <a:ea typeface="+mn-ea"/>
          <a:cs typeface="+mn-cs"/>
        </a:defRPr>
      </a:lvl7pPr>
      <a:lvl8pPr marL="11348948" indent="-945746" algn="l" rtl="0" eaLnBrk="1" latinLnBrk="0" hangingPunct="1">
        <a:spcBef>
          <a:spcPct val="20000"/>
        </a:spcBef>
        <a:buClr>
          <a:schemeClr val="tx2"/>
        </a:buClr>
        <a:buChar char="•"/>
        <a:defRPr kumimoji="0" sz="8300" kern="1200">
          <a:solidFill>
            <a:schemeClr val="tx1"/>
          </a:solidFill>
          <a:latin typeface="+mn-lt"/>
          <a:ea typeface="+mn-ea"/>
          <a:cs typeface="+mn-cs"/>
        </a:defRPr>
      </a:lvl8pPr>
      <a:lvl9pPr marL="12767566" indent="-945746" algn="l" rtl="0" eaLnBrk="1" latinLnBrk="0" hangingPunct="1">
        <a:spcBef>
          <a:spcPct val="20000"/>
        </a:spcBef>
        <a:buClr>
          <a:schemeClr val="tx2"/>
        </a:buClr>
        <a:buFontTx/>
        <a:buChar char="•"/>
        <a:defRPr kumimoji="0" sz="72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364364" algn="l" rtl="0" eaLnBrk="1" latinLnBrk="0" hangingPunct="1">
        <a:defRPr kumimoji="0" kern="1200">
          <a:solidFill>
            <a:schemeClr val="tx1"/>
          </a:solidFill>
          <a:latin typeface="+mn-lt"/>
          <a:ea typeface="+mn-ea"/>
          <a:cs typeface="+mn-cs"/>
        </a:defRPr>
      </a:lvl2pPr>
      <a:lvl3pPr marL="4728728" algn="l" rtl="0" eaLnBrk="1" latinLnBrk="0" hangingPunct="1">
        <a:defRPr kumimoji="0" kern="1200">
          <a:solidFill>
            <a:schemeClr val="tx1"/>
          </a:solidFill>
          <a:latin typeface="+mn-lt"/>
          <a:ea typeface="+mn-ea"/>
          <a:cs typeface="+mn-cs"/>
        </a:defRPr>
      </a:lvl3pPr>
      <a:lvl4pPr marL="7093092" algn="l" rtl="0" eaLnBrk="1" latinLnBrk="0" hangingPunct="1">
        <a:defRPr kumimoji="0" kern="1200">
          <a:solidFill>
            <a:schemeClr val="tx1"/>
          </a:solidFill>
          <a:latin typeface="+mn-lt"/>
          <a:ea typeface="+mn-ea"/>
          <a:cs typeface="+mn-cs"/>
        </a:defRPr>
      </a:lvl4pPr>
      <a:lvl5pPr marL="9457456" algn="l" rtl="0" eaLnBrk="1" latinLnBrk="0" hangingPunct="1">
        <a:defRPr kumimoji="0" kern="1200">
          <a:solidFill>
            <a:schemeClr val="tx1"/>
          </a:solidFill>
          <a:latin typeface="+mn-lt"/>
          <a:ea typeface="+mn-ea"/>
          <a:cs typeface="+mn-cs"/>
        </a:defRPr>
      </a:lvl5pPr>
      <a:lvl6pPr marL="11821820" algn="l" rtl="0" eaLnBrk="1" latinLnBrk="0" hangingPunct="1">
        <a:defRPr kumimoji="0" kern="1200">
          <a:solidFill>
            <a:schemeClr val="tx1"/>
          </a:solidFill>
          <a:latin typeface="+mn-lt"/>
          <a:ea typeface="+mn-ea"/>
          <a:cs typeface="+mn-cs"/>
        </a:defRPr>
      </a:lvl6pPr>
      <a:lvl7pPr marL="14186184" algn="l" rtl="0" eaLnBrk="1" latinLnBrk="0" hangingPunct="1">
        <a:defRPr kumimoji="0" kern="1200">
          <a:solidFill>
            <a:schemeClr val="tx1"/>
          </a:solidFill>
          <a:latin typeface="+mn-lt"/>
          <a:ea typeface="+mn-ea"/>
          <a:cs typeface="+mn-cs"/>
        </a:defRPr>
      </a:lvl7pPr>
      <a:lvl8pPr marL="16550549" algn="l" rtl="0" eaLnBrk="1" latinLnBrk="0" hangingPunct="1">
        <a:defRPr kumimoji="0" kern="1200">
          <a:solidFill>
            <a:schemeClr val="tx1"/>
          </a:solidFill>
          <a:latin typeface="+mn-lt"/>
          <a:ea typeface="+mn-ea"/>
          <a:cs typeface="+mn-cs"/>
        </a:defRPr>
      </a:lvl8pPr>
      <a:lvl9pPr marL="189149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2" y="1600201"/>
            <a:ext cx="40157400" cy="35509198"/>
          </a:xfrm>
          <a:prstGeom prst="rect">
            <a:avLst/>
          </a:prstGeom>
          <a:noFill/>
          <a:ln w="152400">
            <a:noFill/>
          </a:ln>
        </p:spPr>
        <p:style>
          <a:lnRef idx="2">
            <a:schemeClr val="accent2"/>
          </a:lnRef>
          <a:fillRef idx="1">
            <a:schemeClr val="lt1"/>
          </a:fillRef>
          <a:effectRef idx="0">
            <a:schemeClr val="accent2"/>
          </a:effectRef>
          <a:fontRef idx="minor">
            <a:schemeClr val="dk1"/>
          </a:fontRef>
        </p:style>
        <p:txBody>
          <a:bodyPr lIns="91332" tIns="45674" rIns="91332" bIns="45674" rtlCol="0" anchor="ctr"/>
          <a:lstStyle/>
          <a:p>
            <a:pPr algn="ctr"/>
            <a:endParaRPr lang="en-US" dirty="0">
              <a:solidFill>
                <a:srgbClr val="FFFF00"/>
              </a:solidFill>
            </a:endParaRPr>
          </a:p>
        </p:txBody>
      </p:sp>
      <p:sp>
        <p:nvSpPr>
          <p:cNvPr id="5" name="Rectangle 4"/>
          <p:cNvSpPr/>
          <p:nvPr/>
        </p:nvSpPr>
        <p:spPr>
          <a:xfrm>
            <a:off x="2400930" y="8246512"/>
            <a:ext cx="18267950" cy="13699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32" tIns="45674" rIns="91332" bIns="45674" rtlCol="0" anchor="ctr"/>
          <a:lstStyle/>
          <a:p>
            <a:r>
              <a:rPr lang="en-US" sz="9600" b="1" u="sng" dirty="0" smtClean="0">
                <a:solidFill>
                  <a:schemeClr val="tx1"/>
                </a:solidFill>
                <a:effectLst>
                  <a:outerShdw blurRad="38100" dist="38100" dir="2700000" algn="tl">
                    <a:srgbClr val="000000">
                      <a:alpha val="43137"/>
                    </a:srgbClr>
                  </a:outerShdw>
                </a:effectLst>
              </a:rPr>
              <a:t>INTRODUCTION</a:t>
            </a:r>
          </a:p>
          <a:p>
            <a:pPr>
              <a:lnSpc>
                <a:spcPct val="150000"/>
              </a:lnSpc>
            </a:pPr>
            <a:r>
              <a:rPr lang="en-US" sz="4800" b="1" dirty="0" smtClean="0">
                <a:solidFill>
                  <a:schemeClr val="tx1"/>
                </a:solidFill>
                <a:effectLst>
                  <a:outerShdw blurRad="38100" dist="38100" dir="2700000" algn="tl">
                    <a:srgbClr val="000000">
                      <a:alpha val="43137"/>
                    </a:srgbClr>
                  </a:outerShdw>
                </a:effectLst>
              </a:rPr>
              <a:t>All students must complete the required courses within the general education program as part of their undergraduate degree. The core competencies of the GEP include: </a:t>
            </a:r>
          </a:p>
          <a:p>
            <a:pPr>
              <a:lnSpc>
                <a:spcPct val="150000"/>
              </a:lnSpc>
              <a:buFont typeface="Arial" pitchFamily="34" charset="0"/>
              <a:buChar char="•"/>
            </a:pPr>
            <a:r>
              <a:rPr lang="en-US" sz="5000" b="1" dirty="0" smtClean="0">
                <a:solidFill>
                  <a:srgbClr val="6600CC"/>
                </a:solidFill>
                <a:effectLst>
                  <a:outerShdw blurRad="38100" dist="38100" dir="2700000" algn="tl">
                    <a:srgbClr val="000000">
                      <a:alpha val="43137"/>
                    </a:srgbClr>
                  </a:outerShdw>
                </a:effectLst>
              </a:rPr>
              <a:t> written &amp; oral communication</a:t>
            </a:r>
          </a:p>
          <a:p>
            <a:pPr>
              <a:lnSpc>
                <a:spcPct val="150000"/>
              </a:lnSpc>
              <a:buFont typeface="Arial" pitchFamily="34" charset="0"/>
              <a:buChar char="•"/>
            </a:pPr>
            <a:r>
              <a:rPr lang="en-US" sz="5000" b="1" dirty="0" smtClean="0">
                <a:solidFill>
                  <a:srgbClr val="6600CC"/>
                </a:solidFill>
                <a:effectLst>
                  <a:outerShdw blurRad="38100" dist="38100" dir="2700000" algn="tl">
                    <a:srgbClr val="000000">
                      <a:alpha val="43137"/>
                    </a:srgbClr>
                  </a:outerShdw>
                </a:effectLst>
              </a:rPr>
              <a:t> scientific &amp; quantitative reasoning</a:t>
            </a:r>
          </a:p>
          <a:p>
            <a:pPr>
              <a:lnSpc>
                <a:spcPct val="150000"/>
              </a:lnSpc>
              <a:buFont typeface="Arial" pitchFamily="34" charset="0"/>
              <a:buChar char="•"/>
            </a:pPr>
            <a:r>
              <a:rPr lang="en-US" sz="5000" b="1" dirty="0" smtClean="0">
                <a:solidFill>
                  <a:srgbClr val="6600CC"/>
                </a:solidFill>
                <a:effectLst>
                  <a:outerShdw blurRad="38100" dist="38100" dir="2700000" algn="tl">
                    <a:srgbClr val="000000">
                      <a:alpha val="43137"/>
                    </a:srgbClr>
                  </a:outerShdw>
                </a:effectLst>
              </a:rPr>
              <a:t> critical thinking</a:t>
            </a:r>
          </a:p>
          <a:p>
            <a:pPr>
              <a:lnSpc>
                <a:spcPct val="150000"/>
              </a:lnSpc>
              <a:buFont typeface="Arial" pitchFamily="34" charset="0"/>
              <a:buChar char="•"/>
            </a:pPr>
            <a:r>
              <a:rPr lang="en-US" sz="5000" b="1" dirty="0" smtClean="0">
                <a:solidFill>
                  <a:srgbClr val="6600CC"/>
                </a:solidFill>
                <a:effectLst>
                  <a:outerShdw blurRad="38100" dist="38100" dir="2700000" algn="tl">
                    <a:srgbClr val="000000">
                      <a:alpha val="43137"/>
                    </a:srgbClr>
                  </a:outerShdw>
                </a:effectLst>
              </a:rPr>
              <a:t> information literacy</a:t>
            </a:r>
          </a:p>
          <a:p>
            <a:pPr>
              <a:lnSpc>
                <a:spcPct val="150000"/>
              </a:lnSpc>
              <a:buFont typeface="Arial" pitchFamily="34" charset="0"/>
              <a:buChar char="•"/>
            </a:pPr>
            <a:r>
              <a:rPr lang="en-US" sz="5000" b="1" dirty="0" smtClean="0">
                <a:solidFill>
                  <a:srgbClr val="6600CC"/>
                </a:solidFill>
                <a:effectLst>
                  <a:outerShdw blurRad="38100" dist="38100" dir="2700000" algn="tl">
                    <a:srgbClr val="000000">
                      <a:alpha val="43137"/>
                    </a:srgbClr>
                  </a:outerShdw>
                </a:effectLst>
              </a:rPr>
              <a:t> technological skills</a:t>
            </a:r>
          </a:p>
          <a:p>
            <a:pPr>
              <a:lnSpc>
                <a:spcPct val="150000"/>
              </a:lnSpc>
            </a:pPr>
            <a:r>
              <a:rPr lang="en-US" sz="4800" b="1" dirty="0" smtClean="0">
                <a:solidFill>
                  <a:schemeClr val="tx1"/>
                </a:solidFill>
                <a:effectLst>
                  <a:outerShdw blurRad="38100" dist="38100" dir="2700000" algn="tl">
                    <a:srgbClr val="000000">
                      <a:alpha val="43137"/>
                    </a:srgbClr>
                  </a:outerShdw>
                </a:effectLst>
              </a:rPr>
              <a:t>The iSkills assessment measures critical thinking, information literacy and technological skills. The iSkills assessment tool was administered to incoming students during Fall 2012 and Fall 2013 semesters.</a:t>
            </a:r>
            <a:endParaRPr lang="en-US" sz="4800" b="1" dirty="0">
              <a:solidFill>
                <a:schemeClr val="tx1"/>
              </a:solidFill>
              <a:effectLst>
                <a:outerShdw blurRad="38100" dist="38100" dir="2700000" algn="tl">
                  <a:srgbClr val="000000">
                    <a:alpha val="43137"/>
                  </a:srgbClr>
                </a:outerShdw>
              </a:effectLst>
            </a:endParaRPr>
          </a:p>
        </p:txBody>
      </p:sp>
      <p:sp>
        <p:nvSpPr>
          <p:cNvPr id="9" name="Rectangle 8"/>
          <p:cNvSpPr/>
          <p:nvPr/>
        </p:nvSpPr>
        <p:spPr>
          <a:xfrm>
            <a:off x="21274086" y="29184601"/>
            <a:ext cx="19531016" cy="883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32" tIns="45674" rIns="91332" bIns="45674" rtlCol="0" anchor="ctr"/>
          <a:lstStyle/>
          <a:p>
            <a:r>
              <a:rPr lang="en-US" sz="9600" b="1" u="sng" dirty="0" smtClean="0">
                <a:solidFill>
                  <a:schemeClr val="tx1"/>
                </a:solidFill>
                <a:effectLst>
                  <a:outerShdw blurRad="38100" dist="38100" dir="2700000" algn="tl">
                    <a:srgbClr val="000000">
                      <a:alpha val="43137"/>
                    </a:srgbClr>
                  </a:outerShdw>
                </a:effectLst>
              </a:rPr>
              <a:t>DISCUSSION and NEXT STEPS</a:t>
            </a:r>
          </a:p>
          <a:p>
            <a:pPr>
              <a:lnSpc>
                <a:spcPct val="150000"/>
              </a:lnSpc>
            </a:pPr>
            <a:r>
              <a:rPr lang="en-US" sz="4800" b="1" dirty="0" smtClean="0">
                <a:solidFill>
                  <a:schemeClr val="tx1"/>
                </a:solidFill>
              </a:rPr>
              <a:t>  </a:t>
            </a:r>
            <a:r>
              <a:rPr lang="en-US" sz="4800" b="1" dirty="0">
                <a:solidFill>
                  <a:schemeClr val="tx1"/>
                </a:solidFill>
                <a:effectLst>
                  <a:outerShdw blurRad="38100" dist="38100" dir="2700000" algn="tl">
                    <a:srgbClr val="000000">
                      <a:alpha val="43137"/>
                    </a:srgbClr>
                  </a:outerShdw>
                </a:effectLst>
              </a:rPr>
              <a:t>The null hypothesis is rejected because the treatment, or Research 101 learning module for those students who completed all seven lessons, positively impacted the overall mean for the completion cohort. With the initial positive results from the pilot study, a full implementation of all learning modules is planned for inclusion in the summer 2014 Bulldog Academy for incoming </a:t>
            </a:r>
            <a:r>
              <a:rPr lang="en-US" sz="4800" b="1" dirty="0" smtClean="0">
                <a:solidFill>
                  <a:schemeClr val="tx1"/>
                </a:solidFill>
                <a:effectLst>
                  <a:outerShdw blurRad="38100" dist="38100" dir="2700000" algn="tl">
                    <a:srgbClr val="000000">
                      <a:alpha val="43137"/>
                    </a:srgbClr>
                  </a:outerShdw>
                </a:effectLst>
              </a:rPr>
              <a:t>freshmen</a:t>
            </a:r>
            <a:r>
              <a:rPr lang="en-US" sz="4800" b="1" dirty="0">
                <a:solidFill>
                  <a:schemeClr val="tx1"/>
                </a:solidFill>
                <a:effectLst>
                  <a:outerShdw blurRad="38100" dist="38100" dir="2700000" algn="tl">
                    <a:srgbClr val="000000">
                      <a:alpha val="43137"/>
                    </a:srgbClr>
                  </a:outerShdw>
                </a:effectLst>
              </a:rPr>
              <a:t>.</a:t>
            </a:r>
            <a:r>
              <a:rPr lang="en-US" sz="4800" b="1" dirty="0" smtClean="0">
                <a:solidFill>
                  <a:schemeClr val="tx1"/>
                </a:solidFill>
                <a:effectLst>
                  <a:outerShdw blurRad="38100" dist="38100" dir="2700000" algn="tl">
                    <a:srgbClr val="000000">
                      <a:alpha val="43137"/>
                    </a:srgbClr>
                  </a:outerShdw>
                </a:effectLst>
              </a:rPr>
              <a:t> By fall 2014, </a:t>
            </a:r>
            <a:r>
              <a:rPr lang="en-US" sz="4800" b="1" dirty="0">
                <a:solidFill>
                  <a:schemeClr val="tx1"/>
                </a:solidFill>
                <a:effectLst>
                  <a:outerShdw blurRad="38100" dist="38100" dir="2700000" algn="tl">
                    <a:srgbClr val="000000">
                      <a:alpha val="43137"/>
                    </a:srgbClr>
                  </a:outerShdw>
                </a:effectLst>
              </a:rPr>
              <a:t>t</a:t>
            </a:r>
            <a:r>
              <a:rPr lang="en-US" sz="4800" b="1" dirty="0" smtClean="0">
                <a:solidFill>
                  <a:schemeClr val="tx1"/>
                </a:solidFill>
                <a:effectLst>
                  <a:outerShdw blurRad="38100" dist="38100" dir="2700000" algn="tl">
                    <a:srgbClr val="000000">
                      <a:alpha val="43137"/>
                    </a:srgbClr>
                  </a:outerShdw>
                </a:effectLst>
              </a:rPr>
              <a:t>esting and analysis will be conducted to determine the effectiveness of the complete learning module.</a:t>
            </a:r>
            <a:endParaRPr lang="en-US" sz="4800" b="1" dirty="0" smtClean="0">
              <a:solidFill>
                <a:schemeClr val="tx1"/>
              </a:solidFill>
            </a:endParaRPr>
          </a:p>
        </p:txBody>
      </p:sp>
      <p:sp>
        <p:nvSpPr>
          <p:cNvPr id="14" name="Rectangle 13"/>
          <p:cNvSpPr/>
          <p:nvPr/>
        </p:nvSpPr>
        <p:spPr>
          <a:xfrm>
            <a:off x="1981200" y="21945600"/>
            <a:ext cx="16687800" cy="129540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lIns="91332" tIns="45674" rIns="91332" bIns="45674" rtlCol="0" anchor="ctr"/>
          <a:lstStyle/>
          <a:p>
            <a:pPr>
              <a:lnSpc>
                <a:spcPct val="200000"/>
              </a:lnSpc>
            </a:pPr>
            <a:r>
              <a:rPr lang="en-US" sz="9600" b="1" u="sng" dirty="0" smtClean="0">
                <a:solidFill>
                  <a:schemeClr val="tx1"/>
                </a:solidFill>
                <a:effectLst>
                  <a:outerShdw blurRad="38100" dist="38100" dir="2700000" algn="tl">
                    <a:srgbClr val="000000">
                      <a:alpha val="43137"/>
                    </a:srgbClr>
                  </a:outerShdw>
                </a:effectLst>
              </a:rPr>
              <a:t>RESEARCH METHODS</a:t>
            </a:r>
            <a:endParaRPr lang="en-US" sz="9600" dirty="0">
              <a:solidFill>
                <a:schemeClr val="tx1"/>
              </a:solidFill>
              <a:effectLst>
                <a:outerShdw blurRad="38100" dist="38100" dir="2700000" algn="tl">
                  <a:srgbClr val="000000">
                    <a:alpha val="43137"/>
                  </a:srgbClr>
                </a:outerShdw>
              </a:effectLst>
            </a:endParaRPr>
          </a:p>
        </p:txBody>
      </p:sp>
      <p:sp>
        <p:nvSpPr>
          <p:cNvPr id="10" name="TextBox 9"/>
          <p:cNvSpPr txBox="1"/>
          <p:nvPr/>
        </p:nvSpPr>
        <p:spPr>
          <a:xfrm>
            <a:off x="838200" y="23996485"/>
            <a:ext cx="19830680" cy="14249962"/>
          </a:xfrm>
          <a:prstGeom prst="rect">
            <a:avLst/>
          </a:prstGeom>
          <a:noFill/>
        </p:spPr>
        <p:txBody>
          <a:bodyPr wrap="square" lIns="91332" tIns="45674" rIns="91332" bIns="45674" rtlCol="0">
            <a:spAutoFit/>
          </a:bodyPr>
          <a:lstStyle/>
          <a:p>
            <a:pPr marL="1141742" indent="-1141742">
              <a:lnSpc>
                <a:spcPct val="200000"/>
              </a:lnSpc>
              <a:buFont typeface="Arial" pitchFamily="34" charset="0"/>
              <a:buChar char="•"/>
            </a:pPr>
            <a:r>
              <a:rPr lang="en-US" sz="4600" b="1" dirty="0" smtClean="0">
                <a:effectLst>
                  <a:outerShdw blurRad="38100" dist="38100" dir="2700000" algn="tl">
                    <a:srgbClr val="000000">
                      <a:alpha val="43137"/>
                    </a:srgbClr>
                  </a:outerShdw>
                </a:effectLst>
              </a:rPr>
              <a:t>Instrument: iSkills Assessment (ETS on-line tool)</a:t>
            </a:r>
          </a:p>
          <a:p>
            <a:pPr marL="1141742" indent="-1141742">
              <a:lnSpc>
                <a:spcPct val="200000"/>
              </a:lnSpc>
              <a:buFont typeface="Arial" pitchFamily="34" charset="0"/>
              <a:buChar char="•"/>
            </a:pPr>
            <a:r>
              <a:rPr lang="en-US" sz="4600" b="1" dirty="0">
                <a:effectLst>
                  <a:outerShdw blurRad="38100" dist="38100" dir="2700000" algn="tl">
                    <a:srgbClr val="000000">
                      <a:alpha val="43137"/>
                    </a:srgbClr>
                  </a:outerShdw>
                </a:effectLst>
              </a:rPr>
              <a:t>The skill areas assessed with the iSkills instrument are directly aligned with </a:t>
            </a:r>
            <a:r>
              <a:rPr lang="en-US" sz="4600" b="1" dirty="0" smtClean="0">
                <a:effectLst>
                  <a:outerShdw blurRad="38100" dist="38100" dir="2700000" algn="tl">
                    <a:srgbClr val="000000">
                      <a:alpha val="43137"/>
                    </a:srgbClr>
                  </a:outerShdw>
                </a:effectLst>
              </a:rPr>
              <a:t>the Association of College &amp; Research Libraries (ACRL) Standards and three of the GEP competencies</a:t>
            </a:r>
          </a:p>
          <a:p>
            <a:pPr marL="1141742" indent="-1141742">
              <a:lnSpc>
                <a:spcPct val="200000"/>
              </a:lnSpc>
              <a:buFont typeface="Arial" pitchFamily="34" charset="0"/>
              <a:buChar char="•"/>
            </a:pPr>
            <a:r>
              <a:rPr lang="en-US" sz="4600" b="1" dirty="0" smtClean="0">
                <a:effectLst>
                  <a:outerShdw blurRad="38100" dist="38100" dir="2700000" algn="tl">
                    <a:srgbClr val="000000">
                      <a:alpha val="43137"/>
                    </a:srgbClr>
                  </a:outerShdw>
                </a:effectLst>
              </a:rPr>
              <a:t>Fall 2012 iSkills results were below the national median</a:t>
            </a:r>
          </a:p>
          <a:p>
            <a:pPr marL="1141742" indent="-1141742">
              <a:lnSpc>
                <a:spcPct val="200000"/>
              </a:lnSpc>
              <a:buFont typeface="Arial" pitchFamily="34" charset="0"/>
              <a:buChar char="•"/>
            </a:pPr>
            <a:r>
              <a:rPr lang="en-US" sz="4600" b="1" dirty="0" smtClean="0">
                <a:effectLst>
                  <a:outerShdw blurRad="38100" dist="38100" dir="2700000" algn="tl">
                    <a:srgbClr val="000000">
                      <a:alpha val="43137"/>
                    </a:srgbClr>
                  </a:outerShdw>
                </a:effectLst>
              </a:rPr>
              <a:t>An intervention, Research 101 Learning Modules, was developed for use in </a:t>
            </a:r>
          </a:p>
          <a:p>
            <a:pPr marL="1141742" indent="-1141742">
              <a:lnSpc>
                <a:spcPct val="200000"/>
              </a:lnSpc>
            </a:pPr>
            <a:r>
              <a:rPr lang="en-US" sz="4600" b="1" dirty="0" smtClean="0">
                <a:effectLst>
                  <a:outerShdw blurRad="38100" dist="38100" dir="2700000" algn="tl">
                    <a:srgbClr val="000000">
                      <a:alpha val="43137"/>
                    </a:srgbClr>
                  </a:outerShdw>
                </a:effectLst>
              </a:rPr>
              <a:t>	selected FRSE 101 courses in fall 2013</a:t>
            </a:r>
          </a:p>
          <a:p>
            <a:pPr marL="857250" indent="-857250">
              <a:lnSpc>
                <a:spcPct val="200000"/>
              </a:lnSpc>
              <a:buFont typeface="Arial" panose="020B0604020202020204" pitchFamily="34" charset="0"/>
              <a:buChar char="•"/>
            </a:pPr>
            <a:r>
              <a:rPr lang="en-US" sz="4600" b="1" dirty="0">
                <a:effectLst>
                  <a:outerShdw blurRad="38100" dist="38100" dir="2700000" algn="tl">
                    <a:srgbClr val="000000">
                      <a:alpha val="43137"/>
                    </a:srgbClr>
                  </a:outerShdw>
                </a:effectLst>
              </a:rPr>
              <a:t> </a:t>
            </a:r>
            <a:r>
              <a:rPr lang="en-US" sz="4600" b="1" dirty="0" smtClean="0">
                <a:effectLst>
                  <a:outerShdw blurRad="38100" dist="38100" dir="2700000" algn="tl">
                    <a:srgbClr val="000000">
                      <a:alpha val="43137"/>
                    </a:srgbClr>
                  </a:outerShdw>
                </a:effectLst>
              </a:rPr>
              <a:t> R101LM was conducted in five </a:t>
            </a:r>
            <a:r>
              <a:rPr lang="en-US" sz="4600" b="1" dirty="0">
                <a:effectLst>
                  <a:outerShdw blurRad="38100" dist="38100" dir="2700000" algn="tl">
                    <a:srgbClr val="000000">
                      <a:alpha val="43137"/>
                    </a:srgbClr>
                  </a:outerShdw>
                </a:effectLst>
              </a:rPr>
              <a:t>sections through </a:t>
            </a:r>
            <a:r>
              <a:rPr lang="en-US" sz="4600" b="1" dirty="0" smtClean="0">
                <a:effectLst>
                  <a:outerShdw blurRad="38100" dist="38100" dir="2700000" algn="tl">
                    <a:srgbClr val="000000">
                      <a:alpha val="43137"/>
                    </a:srgbClr>
                  </a:outerShdw>
                </a:effectLst>
              </a:rPr>
              <a:t>Blackboard </a:t>
            </a:r>
          </a:p>
          <a:p>
            <a:pPr marL="1141742" indent="-1141742">
              <a:lnSpc>
                <a:spcPct val="200000"/>
              </a:lnSpc>
              <a:buFont typeface="Arial" pitchFamily="34" charset="0"/>
              <a:buChar char="•"/>
            </a:pPr>
            <a:r>
              <a:rPr lang="en-US" sz="4600" b="1" dirty="0" smtClean="0">
                <a:effectLst>
                  <a:outerShdw blurRad="38100" dist="38100" dir="2700000" algn="tl">
                    <a:srgbClr val="000000">
                      <a:alpha val="43137"/>
                    </a:srgbClr>
                  </a:outerShdw>
                </a:effectLst>
              </a:rPr>
              <a:t>Comparative data examined BSU student cohorts, both control and experimental groups, with national cohort</a:t>
            </a:r>
          </a:p>
        </p:txBody>
      </p:sp>
      <p:sp>
        <p:nvSpPr>
          <p:cNvPr id="20" name="Rectangle 19"/>
          <p:cNvSpPr/>
          <p:nvPr/>
        </p:nvSpPr>
        <p:spPr>
          <a:xfrm>
            <a:off x="1866902" y="3969127"/>
            <a:ext cx="40157399" cy="4031873"/>
          </a:xfrm>
          <a:prstGeom prst="rect">
            <a:avLst/>
          </a:prstGeom>
          <a:noFill/>
        </p:spPr>
        <p:txBody>
          <a:bodyPr wrap="square" lIns="91440" tIns="45720" rIns="91440" bIns="45720">
            <a:spAutoFit/>
          </a:bodyPr>
          <a:lstStyle/>
          <a:p>
            <a:pPr algn="ctr"/>
            <a:r>
              <a:rPr lang="en-US" sz="15400" b="1" dirty="0" smtClean="0">
                <a:ln w="18000">
                  <a:solidFill>
                    <a:schemeClr val="tx1"/>
                  </a:solidFill>
                  <a:prstDash val="solid"/>
                  <a:miter lim="800000"/>
                </a:ln>
                <a:effectLst>
                  <a:outerShdw blurRad="25500" dist="23000" dir="7020000" algn="tl">
                    <a:srgbClr val="000000">
                      <a:alpha val="50000"/>
                    </a:srgbClr>
                  </a:outerShdw>
                </a:effectLst>
              </a:rPr>
              <a:t>Center for Academic Programs Assessment</a:t>
            </a:r>
          </a:p>
          <a:p>
            <a:pPr algn="ctr"/>
            <a:r>
              <a:rPr lang="en-US" sz="4000" b="1" dirty="0" smtClean="0">
                <a:ln w="18000">
                  <a:solidFill>
                    <a:schemeClr val="tx1"/>
                  </a:solidFill>
                  <a:prstDash val="solid"/>
                  <a:miter lim="800000"/>
                </a:ln>
                <a:effectLst>
                  <a:outerShdw blurRad="25500" dist="23000" dir="7020000" algn="tl">
                    <a:srgbClr val="000000">
                      <a:alpha val="50000"/>
                    </a:srgbClr>
                  </a:outerShdw>
                </a:effectLst>
              </a:rPr>
              <a:t>Dr. Becky Verzinski, CAPA, Office of the Provost and Ms. Monica Luciano, Thurgood Marshall Library, Bowie State University</a:t>
            </a:r>
          </a:p>
          <a:p>
            <a:r>
              <a:rPr lang="en-US" sz="5400" i="1" dirty="0" smtClean="0">
                <a:solidFill>
                  <a:srgbClr val="FF0000"/>
                </a:solidFill>
              </a:rPr>
              <a:t>       Null Hypothesis: </a:t>
            </a:r>
            <a:r>
              <a:rPr lang="en-US" sz="5400" dirty="0" smtClean="0">
                <a:solidFill>
                  <a:srgbClr val="FF0000"/>
                </a:solidFill>
              </a:rPr>
              <a:t>The </a:t>
            </a:r>
            <a:r>
              <a:rPr lang="en-US" sz="5400" dirty="0">
                <a:solidFill>
                  <a:srgbClr val="FF0000"/>
                </a:solidFill>
              </a:rPr>
              <a:t>Research 101 L</a:t>
            </a:r>
            <a:r>
              <a:rPr lang="en-US" sz="5400" dirty="0" smtClean="0">
                <a:solidFill>
                  <a:srgbClr val="FF0000"/>
                </a:solidFill>
              </a:rPr>
              <a:t>earning </a:t>
            </a:r>
            <a:r>
              <a:rPr lang="en-US" sz="5400" dirty="0">
                <a:solidFill>
                  <a:srgbClr val="FF0000"/>
                </a:solidFill>
              </a:rPr>
              <a:t>M</a:t>
            </a:r>
            <a:r>
              <a:rPr lang="en-US" sz="5400" dirty="0" smtClean="0">
                <a:solidFill>
                  <a:srgbClr val="FF0000"/>
                </a:solidFill>
              </a:rPr>
              <a:t>odule </a:t>
            </a:r>
            <a:r>
              <a:rPr lang="en-US" sz="5400" dirty="0">
                <a:solidFill>
                  <a:srgbClr val="FF0000"/>
                </a:solidFill>
              </a:rPr>
              <a:t>will have no significant effect on student performance on the iSkills assessment.</a:t>
            </a:r>
          </a:p>
        </p:txBody>
      </p:sp>
      <p:sp>
        <p:nvSpPr>
          <p:cNvPr id="21" name="Rectangle 20"/>
          <p:cNvSpPr/>
          <p:nvPr/>
        </p:nvSpPr>
        <p:spPr>
          <a:xfrm>
            <a:off x="21235987" y="8001000"/>
            <a:ext cx="21439199" cy="1446550"/>
          </a:xfrm>
          <a:prstGeom prst="rect">
            <a:avLst/>
          </a:prstGeom>
        </p:spPr>
        <p:txBody>
          <a:bodyPr wrap="square">
            <a:spAutoFit/>
          </a:bodyPr>
          <a:lstStyle/>
          <a:p>
            <a:r>
              <a:rPr lang="en-US" sz="8800" b="1" u="sng" dirty="0" smtClean="0">
                <a:ln>
                  <a:solidFill>
                    <a:schemeClr val="tx1"/>
                  </a:solidFill>
                </a:ln>
                <a:effectLst>
                  <a:outerShdw blurRad="38100" dist="38100" dir="2700000" algn="tl">
                    <a:srgbClr val="000000">
                      <a:alpha val="43137"/>
                    </a:srgbClr>
                  </a:outerShdw>
                </a:effectLst>
              </a:rPr>
              <a:t>RESULTS: iSkills and Research 101 Pilot Study</a:t>
            </a:r>
          </a:p>
        </p:txBody>
      </p:sp>
      <p:graphicFrame>
        <p:nvGraphicFramePr>
          <p:cNvPr id="2" name="Table 1"/>
          <p:cNvGraphicFramePr>
            <a:graphicFrameLocks noGrp="1"/>
          </p:cNvGraphicFramePr>
          <p:nvPr>
            <p:extLst>
              <p:ext uri="{D42A27DB-BD31-4B8C-83A1-F6EECF244321}">
                <p14:modId xmlns:p14="http://schemas.microsoft.com/office/powerpoint/2010/main" xmlns="" val="2295531029"/>
              </p:ext>
            </p:extLst>
          </p:nvPr>
        </p:nvGraphicFramePr>
        <p:xfrm>
          <a:off x="21235987" y="10701933"/>
          <a:ext cx="21055012" cy="9151963"/>
        </p:xfrm>
        <a:graphic>
          <a:graphicData uri="http://schemas.openxmlformats.org/drawingml/2006/table">
            <a:tbl>
              <a:tblPr firstRow="1" firstCol="1" bandRow="1">
                <a:tableStyleId>{5C22544A-7EE6-4342-B048-85BDC9FD1C3A}</a:tableStyleId>
              </a:tblPr>
              <a:tblGrid>
                <a:gridCol w="2740481"/>
                <a:gridCol w="2740481"/>
                <a:gridCol w="1826988"/>
                <a:gridCol w="2012262"/>
                <a:gridCol w="2007110"/>
                <a:gridCol w="2009685"/>
                <a:gridCol w="2231605"/>
                <a:gridCol w="2209800"/>
                <a:gridCol w="3276600"/>
              </a:tblGrid>
              <a:tr h="1836763">
                <a:tc>
                  <a:txBody>
                    <a:bodyPr/>
                    <a:lstStyle/>
                    <a:p>
                      <a:pPr marL="0" marR="0" indent="0" algn="just">
                        <a:spcBef>
                          <a:spcPts val="0"/>
                        </a:spcBef>
                        <a:spcAft>
                          <a:spcPts val="0"/>
                        </a:spcAft>
                      </a:pPr>
                      <a:r>
                        <a:rPr lang="en-US" sz="1000" dirty="0">
                          <a:effectLst/>
                        </a:rPr>
                        <a:t> </a:t>
                      </a:r>
                      <a:endParaRPr lang="en-US" sz="1100" dirty="0">
                        <a:effectLst/>
                        <a:latin typeface="Calibri"/>
                        <a:ea typeface="Times New Roman"/>
                        <a:cs typeface="Times New Roman"/>
                      </a:endParaRPr>
                    </a:p>
                  </a:txBody>
                  <a:tcPr marL="68580" marR="68580" marT="0" marB="0"/>
                </a:tc>
                <a:tc>
                  <a:txBody>
                    <a:bodyPr/>
                    <a:lstStyle/>
                    <a:p>
                      <a:pPr marL="0" marR="0" indent="0" algn="just">
                        <a:spcBef>
                          <a:spcPts val="0"/>
                        </a:spcBef>
                        <a:spcAft>
                          <a:spcPts val="0"/>
                        </a:spcAft>
                      </a:pPr>
                      <a:r>
                        <a:rPr lang="en-US" sz="3600" dirty="0">
                          <a:effectLst/>
                        </a:rPr>
                        <a:t>Category</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Define</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Access</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Evaluate</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Manage</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Integrate</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Create</a:t>
                      </a:r>
                      <a:endParaRPr lang="en-US" sz="36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3600" dirty="0">
                          <a:effectLst/>
                        </a:rPr>
                        <a:t>Communicate</a:t>
                      </a:r>
                      <a:endParaRPr lang="en-US" sz="3600" dirty="0">
                        <a:effectLst/>
                        <a:latin typeface="Calibri"/>
                        <a:ea typeface="Times New Roman"/>
                        <a:cs typeface="Times New Roman"/>
                      </a:endParaRPr>
                    </a:p>
                  </a:txBody>
                  <a:tcPr marL="68580" marR="68580" marT="0" marB="0"/>
                </a:tc>
              </a:tr>
              <a:tr h="467359">
                <a:tc rowSpan="3">
                  <a:txBody>
                    <a:bodyPr/>
                    <a:lstStyle/>
                    <a:p>
                      <a:pPr marL="0" marR="0" indent="0" algn="just">
                        <a:spcBef>
                          <a:spcPts val="0"/>
                        </a:spcBef>
                        <a:spcAft>
                          <a:spcPts val="0"/>
                        </a:spcAft>
                      </a:pPr>
                      <a:r>
                        <a:rPr lang="en-US" sz="4800" dirty="0">
                          <a:effectLst/>
                        </a:rPr>
                        <a:t>2012</a:t>
                      </a:r>
                      <a:endParaRPr lang="en-US" sz="4800" dirty="0">
                        <a:effectLst/>
                        <a:latin typeface="Calibri"/>
                        <a:ea typeface="Times New Roman"/>
                        <a:cs typeface="Times New Roman"/>
                      </a:endParaRPr>
                    </a:p>
                  </a:txBody>
                  <a:tcPr marL="68580" marR="68580" marT="0" marB="0"/>
                </a:tc>
                <a:tc>
                  <a:txBody>
                    <a:bodyPr/>
                    <a:lstStyle/>
                    <a:p>
                      <a:pPr marL="0" marR="0" indent="0" algn="just">
                        <a:spcBef>
                          <a:spcPts val="0"/>
                        </a:spcBef>
                        <a:spcAft>
                          <a:spcPts val="0"/>
                        </a:spcAft>
                      </a:pPr>
                      <a:r>
                        <a:rPr lang="en-US" sz="4800" dirty="0">
                          <a:effectLst/>
                        </a:rPr>
                        <a:t>BSU </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55</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56</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62</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49</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44</a:t>
                      </a:r>
                      <a:endParaRPr lang="en-US" sz="4800" dirty="0">
                        <a:effectLst/>
                        <a:latin typeface="Calibri"/>
                        <a:ea typeface="Times New Roman"/>
                        <a:cs typeface="Times New Roman"/>
                      </a:endParaRPr>
                    </a:p>
                  </a:txBody>
                  <a:tcPr marL="68580" marR="68580" marT="0" marB="0"/>
                </a:tc>
              </a:tr>
              <a:tr h="488781">
                <a:tc vMerge="1">
                  <a:txBody>
                    <a:bodyPr/>
                    <a:lstStyle/>
                    <a:p>
                      <a:endParaRPr lang="en-US"/>
                    </a:p>
                  </a:txBody>
                  <a:tcPr/>
                </a:tc>
                <a:tc>
                  <a:txBody>
                    <a:bodyPr/>
                    <a:lstStyle/>
                    <a:p>
                      <a:pPr marL="0" marR="0" indent="0" algn="just">
                        <a:spcBef>
                          <a:spcPts val="0"/>
                        </a:spcBef>
                        <a:spcAft>
                          <a:spcPts val="0"/>
                        </a:spcAft>
                      </a:pPr>
                      <a:r>
                        <a:rPr lang="en-US" sz="4800" dirty="0">
                          <a:effectLst/>
                        </a:rPr>
                        <a:t>National </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78</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64</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56</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64</a:t>
                      </a:r>
                      <a:endParaRPr lang="en-US" sz="4800" dirty="0">
                        <a:effectLst/>
                        <a:latin typeface="Calibri"/>
                        <a:ea typeface="Times New Roman"/>
                        <a:cs typeface="Times New Roman"/>
                      </a:endParaRPr>
                    </a:p>
                  </a:txBody>
                  <a:tcPr marL="68580" marR="68580" marT="0" marB="0"/>
                </a:tc>
              </a:tr>
              <a:tr h="1402079">
                <a:tc vMerge="1">
                  <a:txBody>
                    <a:bodyPr/>
                    <a:lstStyle/>
                    <a:p>
                      <a:endParaRPr lang="en-US"/>
                    </a:p>
                  </a:txBody>
                  <a:tcPr/>
                </a:tc>
                <a:tc>
                  <a:txBody>
                    <a:bodyPr/>
                    <a:lstStyle/>
                    <a:p>
                      <a:pPr marL="0" marR="0" indent="0">
                        <a:spcBef>
                          <a:spcPts val="0"/>
                        </a:spcBef>
                        <a:spcAft>
                          <a:spcPts val="0"/>
                        </a:spcAft>
                      </a:pPr>
                      <a:r>
                        <a:rPr lang="en-US" sz="4800" dirty="0">
                          <a:effectLst/>
                        </a:rPr>
                        <a:t>Median Score Difference</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15</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22</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12</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12</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13</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20</a:t>
                      </a:r>
                      <a:endParaRPr lang="en-US" sz="4800" dirty="0">
                        <a:effectLst/>
                        <a:latin typeface="Calibri"/>
                        <a:ea typeface="Times New Roman"/>
                        <a:cs typeface="Times New Roman"/>
                      </a:endParaRPr>
                    </a:p>
                  </a:txBody>
                  <a:tcPr marL="68580" marR="68580" marT="0" marB="0"/>
                </a:tc>
              </a:tr>
              <a:tr h="467359">
                <a:tc rowSpan="3">
                  <a:txBody>
                    <a:bodyPr/>
                    <a:lstStyle/>
                    <a:p>
                      <a:pPr marL="0" marR="0" indent="0" algn="just">
                        <a:spcBef>
                          <a:spcPts val="0"/>
                        </a:spcBef>
                        <a:spcAft>
                          <a:spcPts val="0"/>
                        </a:spcAft>
                      </a:pPr>
                      <a:r>
                        <a:rPr lang="en-US" sz="4800" dirty="0">
                          <a:effectLst/>
                        </a:rPr>
                        <a:t>2013</a:t>
                      </a:r>
                      <a:endParaRPr lang="en-US" sz="4800" dirty="0">
                        <a:effectLst/>
                        <a:latin typeface="Calibri"/>
                        <a:ea typeface="Times New Roman"/>
                        <a:cs typeface="Times New Roman"/>
                      </a:endParaRPr>
                    </a:p>
                  </a:txBody>
                  <a:tcPr marL="68580" marR="68580" marT="0" marB="0"/>
                </a:tc>
                <a:tc>
                  <a:txBody>
                    <a:bodyPr/>
                    <a:lstStyle/>
                    <a:p>
                      <a:pPr marL="0" marR="0" indent="0" algn="just">
                        <a:spcBef>
                          <a:spcPts val="0"/>
                        </a:spcBef>
                        <a:spcAft>
                          <a:spcPts val="0"/>
                        </a:spcAft>
                      </a:pPr>
                      <a:r>
                        <a:rPr lang="en-US" sz="4800" dirty="0">
                          <a:effectLst/>
                        </a:rPr>
                        <a:t>BSU</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55</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56</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49</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49</a:t>
                      </a:r>
                      <a:endParaRPr lang="en-US" sz="4800" dirty="0">
                        <a:effectLst/>
                        <a:latin typeface="Calibri"/>
                        <a:ea typeface="Times New Roman"/>
                        <a:cs typeface="Times New Roman"/>
                      </a:endParaRPr>
                    </a:p>
                  </a:txBody>
                  <a:tcPr marL="68580" marR="68580" marT="0" marB="0"/>
                </a:tc>
              </a:tr>
              <a:tr h="488781">
                <a:tc vMerge="1">
                  <a:txBody>
                    <a:bodyPr/>
                    <a:lstStyle/>
                    <a:p>
                      <a:endParaRPr lang="en-US"/>
                    </a:p>
                  </a:txBody>
                  <a:tcPr/>
                </a:tc>
                <a:tc>
                  <a:txBody>
                    <a:bodyPr/>
                    <a:lstStyle/>
                    <a:p>
                      <a:pPr marL="0" marR="0" indent="0" algn="just">
                        <a:spcBef>
                          <a:spcPts val="0"/>
                        </a:spcBef>
                        <a:spcAft>
                          <a:spcPts val="0"/>
                        </a:spcAft>
                      </a:pPr>
                      <a:r>
                        <a:rPr lang="en-US" sz="4800" dirty="0">
                          <a:effectLst/>
                        </a:rPr>
                        <a:t>National</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78</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64</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56</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64</a:t>
                      </a:r>
                      <a:endParaRPr lang="en-US" sz="4800" dirty="0">
                        <a:effectLst/>
                        <a:latin typeface="Calibri"/>
                        <a:ea typeface="Times New Roman"/>
                        <a:cs typeface="Times New Roman"/>
                      </a:endParaRPr>
                    </a:p>
                  </a:txBody>
                  <a:tcPr marL="68580" marR="68580" marT="0" marB="0"/>
                </a:tc>
              </a:tr>
              <a:tr h="1402079">
                <a:tc vMerge="1">
                  <a:txBody>
                    <a:bodyPr/>
                    <a:lstStyle/>
                    <a:p>
                      <a:endParaRPr lang="en-US"/>
                    </a:p>
                  </a:txBody>
                  <a:tcPr/>
                </a:tc>
                <a:tc>
                  <a:txBody>
                    <a:bodyPr/>
                    <a:lstStyle/>
                    <a:p>
                      <a:pPr marL="0" marR="0" indent="0">
                        <a:spcBef>
                          <a:spcPts val="0"/>
                        </a:spcBef>
                        <a:spcAft>
                          <a:spcPts val="0"/>
                        </a:spcAft>
                      </a:pPr>
                      <a:r>
                        <a:rPr lang="en-US" sz="4800" dirty="0">
                          <a:effectLst/>
                        </a:rPr>
                        <a:t>Median Score Difference</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15</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22</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8</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20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13</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endParaRPr lang="en-US" sz="4800" dirty="0" smtClean="0">
                        <a:effectLst/>
                      </a:endParaRPr>
                    </a:p>
                    <a:p>
                      <a:pPr marL="0" marR="0" indent="0" algn="ctr">
                        <a:spcBef>
                          <a:spcPts val="0"/>
                        </a:spcBef>
                        <a:spcAft>
                          <a:spcPts val="0"/>
                        </a:spcAft>
                      </a:pPr>
                      <a:r>
                        <a:rPr lang="en-US" sz="4800" dirty="0" smtClean="0">
                          <a:effectLst/>
                        </a:rPr>
                        <a:t>-</a:t>
                      </a:r>
                      <a:r>
                        <a:rPr lang="en-US" sz="4800" dirty="0">
                          <a:effectLst/>
                        </a:rPr>
                        <a:t>13</a:t>
                      </a:r>
                      <a:endParaRPr lang="en-US" sz="4800" dirty="0">
                        <a:effectLst/>
                        <a:latin typeface="Calibri"/>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21226462" y="9144000"/>
            <a:ext cx="42676763" cy="15388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Table 1: Median Scores for Incoming Freshmen iSkills Assessment</a:t>
            </a:r>
            <a:r>
              <a:rPr kumimoji="0" lang="en-US" altLang="en-US" sz="12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 </a:t>
            </a:r>
            <a:endParaRPr kumimoji="0" lang="en-US" altLang="en-US" sz="40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xmlns="" val="4069459962"/>
              </p:ext>
            </p:extLst>
          </p:nvPr>
        </p:nvGraphicFramePr>
        <p:xfrm>
          <a:off x="21250275" y="21378221"/>
          <a:ext cx="21040725" cy="2646839"/>
        </p:xfrm>
        <a:graphic>
          <a:graphicData uri="http://schemas.openxmlformats.org/drawingml/2006/table">
            <a:tbl>
              <a:tblPr firstRow="1" firstCol="1" bandRow="1">
                <a:tableStyleId>{5C22544A-7EE6-4342-B048-85BDC9FD1C3A}</a:tableStyleId>
              </a:tblPr>
              <a:tblGrid>
                <a:gridCol w="5232926"/>
                <a:gridCol w="5450964"/>
                <a:gridCol w="5450964"/>
                <a:gridCol w="4905871"/>
              </a:tblGrid>
              <a:tr h="1764559">
                <a:tc>
                  <a:txBody>
                    <a:bodyPr/>
                    <a:lstStyle/>
                    <a:p>
                      <a:pPr marL="0" marR="0" indent="0" algn="ctr">
                        <a:spcBef>
                          <a:spcPts val="0"/>
                        </a:spcBef>
                        <a:spcAft>
                          <a:spcPts val="0"/>
                        </a:spcAft>
                      </a:pPr>
                      <a:r>
                        <a:rPr lang="en-US" sz="6000" dirty="0">
                          <a:effectLst/>
                        </a:rPr>
                        <a:t> </a:t>
                      </a:r>
                      <a:endParaRPr lang="en-US" sz="60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Research 101</a:t>
                      </a:r>
                    </a:p>
                    <a:p>
                      <a:pPr marL="0" marR="0" indent="0" algn="ctr">
                        <a:spcBef>
                          <a:spcPts val="0"/>
                        </a:spcBef>
                        <a:spcAft>
                          <a:spcPts val="0"/>
                        </a:spcAft>
                      </a:pPr>
                      <a:r>
                        <a:rPr lang="en-US" sz="4800" dirty="0">
                          <a:effectLst/>
                        </a:rPr>
                        <a:t>(N=113)</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Control Group</a:t>
                      </a:r>
                    </a:p>
                    <a:p>
                      <a:pPr marL="0" marR="0" indent="0" algn="ctr">
                        <a:spcBef>
                          <a:spcPts val="0"/>
                        </a:spcBef>
                        <a:spcAft>
                          <a:spcPts val="0"/>
                        </a:spcAft>
                      </a:pPr>
                      <a:r>
                        <a:rPr lang="en-US" sz="4800" dirty="0">
                          <a:effectLst/>
                        </a:rPr>
                        <a:t>(N=119)</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All Students</a:t>
                      </a:r>
                    </a:p>
                    <a:p>
                      <a:pPr marL="0" marR="0" indent="0" algn="ctr">
                        <a:spcBef>
                          <a:spcPts val="0"/>
                        </a:spcBef>
                        <a:spcAft>
                          <a:spcPts val="0"/>
                        </a:spcAft>
                      </a:pPr>
                      <a:r>
                        <a:rPr lang="en-US" sz="4800" dirty="0">
                          <a:effectLst/>
                        </a:rPr>
                        <a:t>(N=232)</a:t>
                      </a:r>
                      <a:endParaRPr lang="en-US" sz="4800" dirty="0">
                        <a:effectLst/>
                        <a:latin typeface="Calibri"/>
                        <a:ea typeface="Times New Roman"/>
                        <a:cs typeface="Times New Roman"/>
                      </a:endParaRPr>
                    </a:p>
                  </a:txBody>
                  <a:tcPr marL="68580" marR="68580" marT="0" marB="0"/>
                </a:tc>
              </a:tr>
              <a:tr h="882280">
                <a:tc>
                  <a:txBody>
                    <a:bodyPr/>
                    <a:lstStyle/>
                    <a:p>
                      <a:pPr marL="0" marR="0" indent="0" algn="just">
                        <a:spcBef>
                          <a:spcPts val="0"/>
                        </a:spcBef>
                        <a:spcAft>
                          <a:spcPts val="0"/>
                        </a:spcAft>
                      </a:pPr>
                      <a:r>
                        <a:rPr lang="en-US" sz="4800" dirty="0">
                          <a:effectLst/>
                        </a:rPr>
                        <a:t>Mean Score</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185</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169</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177</a:t>
                      </a:r>
                      <a:endParaRPr lang="en-US" sz="4800" dirty="0">
                        <a:effectLst/>
                        <a:latin typeface="Calibri"/>
                        <a:ea typeface="Times New Roman"/>
                        <a:cs typeface="Times New Roman"/>
                      </a:endParaRPr>
                    </a:p>
                  </a:txBody>
                  <a:tcPr marL="68580" marR="68580" marT="0" marB="0"/>
                </a:tc>
              </a:tr>
            </a:tbl>
          </a:graphicData>
        </a:graphic>
      </p:graphicFrame>
      <p:sp>
        <p:nvSpPr>
          <p:cNvPr id="8" name="Rectangle 2"/>
          <p:cNvSpPr>
            <a:spLocks noChangeArrowheads="1"/>
          </p:cNvSpPr>
          <p:nvPr/>
        </p:nvSpPr>
        <p:spPr bwMode="auto">
          <a:xfrm>
            <a:off x="21197887" y="20248602"/>
            <a:ext cx="20826414"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Table 2: Research 101 Pilot Study and iSkills Mean Scores for 2013 Freshme</a:t>
            </a:r>
            <a:r>
              <a:rPr lang="en-US" altLang="en-US" sz="4800" b="1" dirty="0" smtClean="0">
                <a:effectLst>
                  <a:outerShdw blurRad="38100" dist="38100" dir="2700000" algn="tl">
                    <a:srgbClr val="000000">
                      <a:alpha val="43137"/>
                    </a:srgbClr>
                  </a:outerShdw>
                </a:effectLst>
                <a:latin typeface="+mn-lt"/>
                <a:ea typeface="Times New Roman" pitchFamily="18" charset="0"/>
                <a:cs typeface="Times New Roman" pitchFamily="18" charset="0"/>
              </a:rPr>
              <a:t>n</a:t>
            </a:r>
            <a:endPar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xmlns="" val="1902800598"/>
              </p:ext>
            </p:extLst>
          </p:nvPr>
        </p:nvGraphicFramePr>
        <p:xfrm>
          <a:off x="21278849" y="26297930"/>
          <a:ext cx="21012150" cy="2514600"/>
        </p:xfrm>
        <a:graphic>
          <a:graphicData uri="http://schemas.openxmlformats.org/drawingml/2006/table">
            <a:tbl>
              <a:tblPr firstRow="1" firstCol="1" bandRow="1">
                <a:tableStyleId>{5C22544A-7EE6-4342-B048-85BDC9FD1C3A}</a:tableStyleId>
              </a:tblPr>
              <a:tblGrid>
                <a:gridCol w="4022711"/>
                <a:gridCol w="3163693"/>
                <a:gridCol w="3531513"/>
                <a:gridCol w="3231207"/>
                <a:gridCol w="3291733"/>
                <a:gridCol w="3771293"/>
              </a:tblGrid>
              <a:tr h="1676400">
                <a:tc>
                  <a:txBody>
                    <a:bodyPr/>
                    <a:lstStyle/>
                    <a:p>
                      <a:pPr marL="0" marR="0" indent="0" algn="ctr">
                        <a:spcBef>
                          <a:spcPts val="0"/>
                        </a:spcBef>
                        <a:spcAft>
                          <a:spcPts val="0"/>
                        </a:spcAft>
                      </a:pPr>
                      <a:r>
                        <a:rPr lang="en-US" sz="4800" dirty="0">
                          <a:effectLst/>
                        </a:rPr>
                        <a:t> </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7 Lessons</a:t>
                      </a:r>
                    </a:p>
                    <a:p>
                      <a:pPr marL="0" marR="0" indent="0" algn="ctr">
                        <a:spcBef>
                          <a:spcPts val="0"/>
                        </a:spcBef>
                        <a:spcAft>
                          <a:spcPts val="0"/>
                        </a:spcAft>
                      </a:pPr>
                      <a:r>
                        <a:rPr lang="en-US" sz="4800" dirty="0">
                          <a:effectLst/>
                        </a:rPr>
                        <a:t>(N=28)</a:t>
                      </a:r>
                      <a:endParaRPr lang="en-US" sz="4800" dirty="0">
                        <a:effectLst/>
                        <a:latin typeface="Calibri"/>
                        <a:ea typeface="Times New Roman"/>
                        <a:cs typeface="Times New Roman"/>
                      </a:endParaRPr>
                    </a:p>
                  </a:txBody>
                  <a:tcPr marL="68580" marR="68580" marT="0" marB="0" anchor="ctr"/>
                </a:tc>
                <a:tc>
                  <a:txBody>
                    <a:bodyPr/>
                    <a:lstStyle/>
                    <a:p>
                      <a:pPr marL="0" marR="0" indent="0" algn="ctr">
                        <a:spcBef>
                          <a:spcPts val="0"/>
                        </a:spcBef>
                        <a:spcAft>
                          <a:spcPts val="0"/>
                        </a:spcAft>
                      </a:pPr>
                      <a:r>
                        <a:rPr lang="en-US" sz="4800" dirty="0">
                          <a:effectLst/>
                        </a:rPr>
                        <a:t>6 Lessons</a:t>
                      </a:r>
                    </a:p>
                    <a:p>
                      <a:pPr marL="0" marR="0" indent="0" algn="ctr">
                        <a:spcBef>
                          <a:spcPts val="0"/>
                        </a:spcBef>
                        <a:spcAft>
                          <a:spcPts val="0"/>
                        </a:spcAft>
                      </a:pPr>
                      <a:r>
                        <a:rPr lang="en-US" sz="4800" dirty="0">
                          <a:effectLst/>
                        </a:rPr>
                        <a:t>(N=30)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4-5 Lessons</a:t>
                      </a:r>
                    </a:p>
                    <a:p>
                      <a:pPr marL="0" marR="0" indent="0" algn="ctr">
                        <a:spcBef>
                          <a:spcPts val="0"/>
                        </a:spcBef>
                        <a:spcAft>
                          <a:spcPts val="0"/>
                        </a:spcAft>
                      </a:pPr>
                      <a:r>
                        <a:rPr lang="en-US" sz="4800" dirty="0">
                          <a:effectLst/>
                        </a:rPr>
                        <a:t>(N=18)</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2-3 Lessons</a:t>
                      </a:r>
                    </a:p>
                    <a:p>
                      <a:pPr marL="0" marR="0" indent="0" algn="ctr">
                        <a:spcBef>
                          <a:spcPts val="0"/>
                        </a:spcBef>
                        <a:spcAft>
                          <a:spcPts val="0"/>
                        </a:spcAft>
                      </a:pPr>
                      <a:r>
                        <a:rPr lang="en-US" sz="4800" dirty="0">
                          <a:effectLst/>
                        </a:rPr>
                        <a:t>(N=17)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&gt;2 Lessons</a:t>
                      </a:r>
                    </a:p>
                    <a:p>
                      <a:pPr marL="0" marR="0" indent="0" algn="ctr">
                        <a:spcBef>
                          <a:spcPts val="0"/>
                        </a:spcBef>
                        <a:spcAft>
                          <a:spcPts val="0"/>
                        </a:spcAft>
                      </a:pPr>
                      <a:r>
                        <a:rPr lang="en-US" sz="4800" dirty="0">
                          <a:effectLst/>
                        </a:rPr>
                        <a:t>(N=40)</a:t>
                      </a:r>
                      <a:endParaRPr lang="en-US" sz="4800" dirty="0">
                        <a:effectLst/>
                        <a:latin typeface="Calibri"/>
                        <a:ea typeface="Times New Roman"/>
                        <a:cs typeface="Times New Roman"/>
                      </a:endParaRPr>
                    </a:p>
                  </a:txBody>
                  <a:tcPr marL="68580" marR="68580" marT="0" marB="0"/>
                </a:tc>
              </a:tr>
              <a:tr h="838200">
                <a:tc>
                  <a:txBody>
                    <a:bodyPr/>
                    <a:lstStyle/>
                    <a:p>
                      <a:pPr marL="0" marR="0" indent="0" algn="just">
                        <a:spcBef>
                          <a:spcPts val="0"/>
                        </a:spcBef>
                        <a:spcAft>
                          <a:spcPts val="0"/>
                        </a:spcAft>
                      </a:pPr>
                      <a:r>
                        <a:rPr lang="en-US" sz="4800" dirty="0">
                          <a:effectLst/>
                        </a:rPr>
                        <a:t>Mean Score</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b="1" dirty="0">
                          <a:solidFill>
                            <a:srgbClr val="FF0000"/>
                          </a:solidFill>
                          <a:effectLst>
                            <a:outerShdw blurRad="38100" dist="38100" dir="2700000" algn="tl">
                              <a:srgbClr val="000000">
                                <a:alpha val="43137"/>
                              </a:srgbClr>
                            </a:outerShdw>
                          </a:effectLst>
                        </a:rPr>
                        <a:t>201</a:t>
                      </a:r>
                      <a:endParaRPr lang="en-US" sz="4800" b="1" dirty="0">
                        <a:solidFill>
                          <a:srgbClr val="FF0000"/>
                        </a:solidFill>
                        <a:effectLst>
                          <a:outerShdw blurRad="38100" dist="38100" dir="2700000" algn="tl">
                            <a:srgbClr val="000000">
                              <a:alpha val="43137"/>
                            </a:srgbClr>
                          </a:outerShdw>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187</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180</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181</a:t>
                      </a:r>
                      <a:endParaRPr lang="en-US" sz="4800" dirty="0">
                        <a:effectLst/>
                        <a:latin typeface="Calibri"/>
                        <a:ea typeface="Times New Roman"/>
                        <a:cs typeface="Times New Roman"/>
                      </a:endParaRPr>
                    </a:p>
                  </a:txBody>
                  <a:tcPr marL="68580" marR="68580" marT="0" marB="0"/>
                </a:tc>
                <a:tc>
                  <a:txBody>
                    <a:bodyPr/>
                    <a:lstStyle/>
                    <a:p>
                      <a:pPr marL="0" marR="0" indent="0" algn="ctr">
                        <a:spcBef>
                          <a:spcPts val="0"/>
                        </a:spcBef>
                        <a:spcAft>
                          <a:spcPts val="0"/>
                        </a:spcAft>
                      </a:pPr>
                      <a:r>
                        <a:rPr lang="en-US" sz="4800" dirty="0">
                          <a:effectLst/>
                        </a:rPr>
                        <a:t>179</a:t>
                      </a:r>
                      <a:endParaRPr lang="en-US" sz="4800" dirty="0">
                        <a:effectLst/>
                        <a:latin typeface="Calibri"/>
                        <a:ea typeface="Times New Roman"/>
                        <a:cs typeface="Times New Roman"/>
                      </a:endParaRPr>
                    </a:p>
                  </a:txBody>
                  <a:tcPr marL="68580" marR="68580" marT="0" marB="0"/>
                </a:tc>
              </a:tr>
            </a:tbl>
          </a:graphicData>
        </a:graphic>
      </p:graphicFrame>
      <p:sp>
        <p:nvSpPr>
          <p:cNvPr id="12" name="Rectangle 3"/>
          <p:cNvSpPr>
            <a:spLocks noChangeArrowheads="1"/>
          </p:cNvSpPr>
          <p:nvPr/>
        </p:nvSpPr>
        <p:spPr bwMode="auto">
          <a:xfrm>
            <a:off x="21274086" y="24451271"/>
            <a:ext cx="21016913" cy="18466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Table</a:t>
            </a:r>
            <a:r>
              <a:rPr lang="en-US" altLang="en-US" sz="4800" b="1" dirty="0">
                <a:effectLst>
                  <a:outerShdw blurRad="38100" dist="38100" dir="2700000" algn="tl">
                    <a:srgbClr val="000000">
                      <a:alpha val="43137"/>
                    </a:srgbClr>
                  </a:outerShdw>
                </a:effectLst>
                <a:latin typeface="+mn-lt"/>
                <a:ea typeface="Times New Roman" pitchFamily="18" charset="0"/>
                <a:cs typeface="Times New Roman" pitchFamily="18" charset="0"/>
              </a:rPr>
              <a:t> </a:t>
            </a:r>
            <a:r>
              <a:rPr kumimoji="0" lang="en-US" altLang="en-US" sz="4800" b="1" i="0" u="none" strike="noStrike" cap="none" normalizeH="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3: </a:t>
            </a:r>
            <a:r>
              <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Research 101 Pilot Study and iSkills Mean Scores for 2013 Freshmen</a:t>
            </a:r>
            <a:r>
              <a:rPr kumimoji="0" lang="en-US" altLang="en-US" sz="4800" b="1" i="0" u="none" strike="noStrike" cap="none" normalizeH="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 </a:t>
            </a:r>
            <a:r>
              <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a typeface="Times New Roman" pitchFamily="18" charset="0"/>
                <a:cs typeface="Times New Roman" pitchFamily="18" charset="0"/>
              </a:rPr>
              <a:t>by Completed Modules</a:t>
            </a:r>
            <a:endParaRPr kumimoji="0" lang="en-US" altLang="en-US" sz="4800" b="1" i="0" u="none" strike="noStrike" cap="none" normalizeH="0" baseline="0" dirty="0" smtClean="0">
              <a:ln>
                <a:noFill/>
              </a:ln>
              <a:solidFill>
                <a:schemeClr val="tx1"/>
              </a:solidFill>
              <a:effectLst>
                <a:outerShdw blurRad="38100" dist="38100" dir="2700000" algn="tl">
                  <a:srgbClr val="000000">
                    <a:alpha val="43137"/>
                  </a:srgbClr>
                </a:outerShdw>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9" name="Picture 5" descr="C:\Users\Charlie\AppData\Local\Microsoft\Windows\Temporary Internet Files\Content.IE5\YX9QTP7V\MP900427809[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691853" y="13792200"/>
            <a:ext cx="5380956" cy="39684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12857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771</TotalTime>
  <Words>457</Words>
  <Application>Microsoft Office PowerPoint</Application>
  <PresentationFormat>Custom</PresentationFormat>
  <Paragraphs>127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Slide 1</vt:lpstr>
    </vt:vector>
  </TitlesOfParts>
  <Company>Bowie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jlangdon</dc:creator>
  <cp:lastModifiedBy>Becky Verzinski</cp:lastModifiedBy>
  <cp:revision>79</cp:revision>
  <dcterms:created xsi:type="dcterms:W3CDTF">2012-01-26T21:35:33Z</dcterms:created>
  <dcterms:modified xsi:type="dcterms:W3CDTF">2017-06-07T16:29:19Z</dcterms:modified>
</cp:coreProperties>
</file>