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68" r:id="rId5"/>
  </p:sldMasterIdLst>
  <p:notesMasterIdLst>
    <p:notesMasterId r:id="rId30"/>
  </p:notesMasterIdLst>
  <p:sldIdLst>
    <p:sldId id="257" r:id="rId6"/>
    <p:sldId id="258" r:id="rId7"/>
    <p:sldId id="279" r:id="rId8"/>
    <p:sldId id="259" r:id="rId9"/>
    <p:sldId id="275" r:id="rId10"/>
    <p:sldId id="260" r:id="rId11"/>
    <p:sldId id="263" r:id="rId12"/>
    <p:sldId id="261" r:id="rId13"/>
    <p:sldId id="262" r:id="rId14"/>
    <p:sldId id="264" r:id="rId15"/>
    <p:sldId id="265" r:id="rId16"/>
    <p:sldId id="266" r:id="rId17"/>
    <p:sldId id="267" r:id="rId18"/>
    <p:sldId id="282" r:id="rId19"/>
    <p:sldId id="268" r:id="rId20"/>
    <p:sldId id="269" r:id="rId21"/>
    <p:sldId id="270" r:id="rId22"/>
    <p:sldId id="272" r:id="rId23"/>
    <p:sldId id="271" r:id="rId24"/>
    <p:sldId id="273" r:id="rId25"/>
    <p:sldId id="277" r:id="rId26"/>
    <p:sldId id="278" r:id="rId27"/>
    <p:sldId id="280" r:id="rId28"/>
    <p:sldId id="27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42662" autoAdjust="0"/>
  </p:normalViewPr>
  <p:slideViewPr>
    <p:cSldViewPr snapToGrid="0">
      <p:cViewPr varScale="1">
        <p:scale>
          <a:sx n="20" d="100"/>
          <a:sy n="20" d="100"/>
        </p:scale>
        <p:origin x="2082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Frances Moore" userId="84d483b9-246d-41a1-9ace-73711ae57f9d" providerId="ADAL" clId="{00881ACD-5AD8-F844-B843-5B3C8D1FCA5B}"/>
    <pc:docChg chg="undo custSel addSld modSld">
      <pc:chgData name="Marianne Frances Moore" userId="84d483b9-246d-41a1-9ace-73711ae57f9d" providerId="ADAL" clId="{00881ACD-5AD8-F844-B843-5B3C8D1FCA5B}" dt="2023-02-11T08:05:36.802" v="394" actId="20577"/>
      <pc:docMkLst>
        <pc:docMk/>
      </pc:docMkLst>
      <pc:sldChg chg="modSp new">
        <pc:chgData name="Marianne Frances Moore" userId="84d483b9-246d-41a1-9ace-73711ae57f9d" providerId="ADAL" clId="{00881ACD-5AD8-F844-B843-5B3C8D1FCA5B}" dt="2023-02-11T08:05:36.802" v="394" actId="20577"/>
        <pc:sldMkLst>
          <pc:docMk/>
          <pc:sldMk cId="1561141600" sldId="274"/>
        </pc:sldMkLst>
        <pc:spChg chg="mod">
          <ac:chgData name="Marianne Frances Moore" userId="84d483b9-246d-41a1-9ace-73711ae57f9d" providerId="ADAL" clId="{00881ACD-5AD8-F844-B843-5B3C8D1FCA5B}" dt="2023-02-11T07:52:15.241" v="54" actId="255"/>
          <ac:spMkLst>
            <pc:docMk/>
            <pc:sldMk cId="1561141600" sldId="274"/>
            <ac:spMk id="2" creationId="{471E91C6-8D5B-201D-7A5B-E1D394F51F5A}"/>
          </ac:spMkLst>
        </pc:spChg>
        <pc:spChg chg="mod">
          <ac:chgData name="Marianne Frances Moore" userId="84d483b9-246d-41a1-9ace-73711ae57f9d" providerId="ADAL" clId="{00881ACD-5AD8-F844-B843-5B3C8D1FCA5B}" dt="2023-02-11T08:05:36.802" v="394" actId="20577"/>
          <ac:spMkLst>
            <pc:docMk/>
            <pc:sldMk cId="1561141600" sldId="274"/>
            <ac:spMk id="3" creationId="{378AC1C2-B0EF-ED5B-93C3-2F9FA62C2294}"/>
          </ac:spMkLst>
        </pc:spChg>
      </pc:sldChg>
    </pc:docChg>
  </pc:docChgLst>
  <pc:docChgLst>
    <pc:chgData name="Marianne Frances Moore" userId="84d483b9-246d-41a1-9ace-73711ae57f9d" providerId="ADAL" clId="{719AB12D-81D1-9E40-85B0-E36B2A20DAEF}"/>
    <pc:docChg chg="modSld">
      <pc:chgData name="Marianne Frances Moore" userId="84d483b9-246d-41a1-9ace-73711ae57f9d" providerId="ADAL" clId="{719AB12D-81D1-9E40-85B0-E36B2A20DAEF}" dt="2023-02-11T07:41:17.303" v="31" actId="14100"/>
      <pc:docMkLst>
        <pc:docMk/>
      </pc:docMkLst>
      <pc:sldChg chg="modSp">
        <pc:chgData name="Marianne Frances Moore" userId="84d483b9-246d-41a1-9ace-73711ae57f9d" providerId="ADAL" clId="{719AB12D-81D1-9E40-85B0-E36B2A20DAEF}" dt="2023-02-11T07:41:17.303" v="31" actId="14100"/>
        <pc:sldMkLst>
          <pc:docMk/>
          <pc:sldMk cId="1154723383" sldId="269"/>
        </pc:sldMkLst>
        <pc:spChg chg="mod">
          <ac:chgData name="Marianne Frances Moore" userId="84d483b9-246d-41a1-9ace-73711ae57f9d" providerId="ADAL" clId="{719AB12D-81D1-9E40-85B0-E36B2A20DAEF}" dt="2023-02-11T07:41:17.303" v="31" actId="14100"/>
          <ac:spMkLst>
            <pc:docMk/>
            <pc:sldMk cId="1154723383" sldId="269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C392-D7C3-4BC6-A890-BB79F93CF2F6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A9535-970D-4F94-BD53-D041A70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2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8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31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17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7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35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41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87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12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34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16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4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34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88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3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7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1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72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0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42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A9535-970D-4F94-BD53-D041A70EE7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6778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910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32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507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8382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2273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6144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714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7686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50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5305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3074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34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799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035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63151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051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CETL Workshop 2023</a:t>
            </a:r>
            <a:endParaRPr lang="en-US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528082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918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59733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1A200624-C8E5-4A63-825A-438F8CE9943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CETL Workshop 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03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  <p15:guide id="5" pos="4407">
          <p15:clr>
            <a:srgbClr val="F26B43"/>
          </p15:clr>
        </p15:guide>
        <p15:guide id="6" pos="3273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2160">
          <p15:clr>
            <a:srgbClr val="F26B43"/>
          </p15:clr>
        </p15:guide>
        <p15:guide id="9" pos="302">
          <p15:clr>
            <a:srgbClr val="F26B43"/>
          </p15:clr>
        </p15:guide>
        <p15:guide id="10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NVT2vUQMKUc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February 14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2023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Cognitive Behavioral Techniques for Assisting Students</a:t>
            </a:r>
            <a:endParaRPr lang="en-US" sz="6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Dr. Marianne Moore, CETL Fellow </a:t>
            </a:r>
          </a:p>
          <a:p>
            <a:r>
              <a:rPr lang="en-US" dirty="0"/>
              <a:t>College of Professional Studies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21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Cognitive Reframing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way to identify and then change the way situations, experiences, events, ideas, and/or emotions are viewed.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Learn to adopt a new way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Can be positive or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8698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are automatic thoughts?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Developed as “shortcuts”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NVT2vUQMKUc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62400" y="2642726"/>
            <a:ext cx="5184884" cy="325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Dealing with it?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en-US" sz="2800" dirty="0"/>
              <a:t>Catch it-check it- change it</a:t>
            </a:r>
          </a:p>
          <a:p>
            <a:r>
              <a:rPr lang="en-US" sz="2800" dirty="0"/>
              <a:t>Turn the thought into a statement</a:t>
            </a:r>
          </a:p>
          <a:p>
            <a:r>
              <a:rPr lang="en-US" sz="2800" dirty="0"/>
              <a:t>Evidence for? Evidence against?</a:t>
            </a:r>
          </a:p>
          <a:p>
            <a:r>
              <a:rPr lang="en-US" sz="2800" dirty="0"/>
              <a:t>Is there another explanation? </a:t>
            </a:r>
          </a:p>
          <a:p>
            <a:r>
              <a:rPr lang="en-US" sz="2800" dirty="0"/>
              <a:t>Identify the worst and the best</a:t>
            </a:r>
          </a:p>
          <a:p>
            <a:r>
              <a:rPr lang="en-US" sz="2800" dirty="0"/>
              <a:t>What would I tell a friend to do?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23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800" dirty="0">
                <a:solidFill>
                  <a:prstClr val="black"/>
                </a:solidFill>
              </a:rPr>
              <a:t>What effect does believing this thought have on me? </a:t>
            </a:r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800" dirty="0">
                <a:solidFill>
                  <a:prstClr val="black"/>
                </a:solidFill>
              </a:rPr>
              <a:t>What positive action can I take now?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22" y="2160588"/>
            <a:ext cx="3996655" cy="3881437"/>
          </a:xfrm>
        </p:spPr>
      </p:pic>
    </p:spTree>
    <p:extLst>
      <p:ext uri="{BB962C8B-B14F-4D97-AF65-F5344CB8AC3E}">
        <p14:creationId xmlns:p14="http://schemas.microsoft.com/office/powerpoint/2010/main" val="23063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Getting started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Changing thoughts, behavior, </a:t>
            </a:r>
            <a:r>
              <a:rPr lang="en-US" sz="2400" dirty="0" smtClean="0"/>
              <a:t>or </a:t>
            </a:r>
            <a:r>
              <a:rPr lang="en-US" sz="2400" dirty="0"/>
              <a:t>feelings results in changes in the other components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Identify general issues first</a:t>
            </a:r>
          </a:p>
          <a:p>
            <a:r>
              <a:rPr lang="en-US" sz="2400" dirty="0" smtClean="0"/>
              <a:t>Specifically, what does it look like for the student?</a:t>
            </a:r>
          </a:p>
          <a:p>
            <a:r>
              <a:rPr lang="en-US" sz="2300" dirty="0" smtClean="0"/>
              <a:t>Are </a:t>
            </a:r>
            <a:r>
              <a:rPr lang="en-US" sz="2300" dirty="0"/>
              <a:t>there certain thoughts, actions, and emotions that go along with the issues you </a:t>
            </a:r>
            <a:r>
              <a:rPr lang="en-US" sz="2300" dirty="0" smtClean="0"/>
              <a:t>identified?  </a:t>
            </a:r>
          </a:p>
          <a:p>
            <a:r>
              <a:rPr lang="en-US" sz="2300" dirty="0" smtClean="0"/>
              <a:t>Are there 1 or 2 things that you want to change? Be specific</a:t>
            </a:r>
          </a:p>
          <a:p>
            <a:r>
              <a:rPr lang="en-US" sz="2300" dirty="0" smtClean="0"/>
              <a:t>Any specific things you want to be able to do?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6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Techniques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help your students</a:t>
            </a:r>
          </a:p>
        </p:txBody>
      </p:sp>
    </p:spTree>
    <p:extLst>
      <p:ext uri="{BB962C8B-B14F-4D97-AF65-F5344CB8AC3E}">
        <p14:creationId xmlns:p14="http://schemas.microsoft.com/office/powerpoint/2010/main" val="387569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2930045" cy="5836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Listen to your student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What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was high school like?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Have you ever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felt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challenged in school before?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Relationships help students feel safe in learning.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Ask about study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habits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Negative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Does the student discuss negatives?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Ask about a positive experience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Suggest they work on finding positives to balance their view</a:t>
            </a:r>
          </a:p>
        </p:txBody>
      </p:sp>
    </p:spTree>
    <p:extLst>
      <p:ext uri="{BB962C8B-B14F-4D97-AF65-F5344CB8AC3E}">
        <p14:creationId xmlns:p14="http://schemas.microsoft.com/office/powerpoint/2010/main" val="39678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All or 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Specifically, what are the two extremes?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Are there possible outcomes between the extremes?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What can the student do to make progress to a more positive outcome?</a:t>
            </a:r>
          </a:p>
          <a:p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5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Catastrophizing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/>
              <a:t>Treating an unpleasant event as a disaster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/>
              <a:t>What will you do if the “worst” happens?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/>
              <a:t>What challenges have gone well previously for the student?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dirty="0"/>
          </a:p>
        </p:txBody>
      </p:sp>
      <p:pic>
        <p:nvPicPr>
          <p:cNvPr id="5" name="Content Placeholder 4" descr="CUP: ---&gt; LZ-129. Hindenburg Led Zeppelin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68064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Introduction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Students tell us that they “can’t manage” in school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Faculty see more and more students with serious challenges with anxiety and depression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Some students “check out” and are not seen in class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98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Mind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/>
              <a:t>Focused on knowing others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/>
              <a:t>Doesn’t know themselves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51" y="1930400"/>
            <a:ext cx="4317372" cy="3615799"/>
          </a:xfrm>
        </p:spPr>
      </p:pic>
    </p:spTree>
    <p:extLst>
      <p:ext uri="{BB962C8B-B14F-4D97-AF65-F5344CB8AC3E}">
        <p14:creationId xmlns:p14="http://schemas.microsoft.com/office/powerpoint/2010/main" val="37264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034" y="311095"/>
            <a:ext cx="8259690" cy="127846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Discounting the positives</a:t>
            </a:r>
            <a:endParaRPr lang="en-US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659" y="2166306"/>
            <a:ext cx="4420094" cy="2968238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63034" y="2358200"/>
            <a:ext cx="4358690" cy="2584449"/>
          </a:xfrm>
        </p:spPr>
        <p:txBody>
          <a:bodyPr/>
          <a:lstStyle/>
          <a:p>
            <a:r>
              <a:rPr lang="en-US" sz="2800" dirty="0"/>
              <a:t>Similar to negative filtering </a:t>
            </a:r>
            <a:endParaRPr lang="en-US" sz="2800" dirty="0" smtClean="0"/>
          </a:p>
          <a:p>
            <a:r>
              <a:rPr lang="en-US" sz="2800" dirty="0" smtClean="0"/>
              <a:t>Active </a:t>
            </a:r>
            <a:r>
              <a:rPr lang="en-US" sz="2800" dirty="0"/>
              <a:t>rejection of the good things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Emotional reasoning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If you experience a negative emotion, you conclude that you are a bad person. </a:t>
            </a:r>
          </a:p>
          <a:p>
            <a:r>
              <a:rPr lang="en-US" sz="3200" dirty="0"/>
              <a:t>It’s the condition of being </a:t>
            </a:r>
            <a:r>
              <a:rPr lang="en-US" sz="3200" dirty="0" smtClean="0"/>
              <a:t>strongly </a:t>
            </a:r>
            <a:r>
              <a:rPr lang="en-US" sz="3200" dirty="0"/>
              <a:t>influenced by your emotions </a:t>
            </a:r>
            <a:r>
              <a:rPr lang="en-US" sz="3200" dirty="0" smtClean="0"/>
              <a:t>&amp; assuming </a:t>
            </a:r>
            <a:r>
              <a:rPr lang="en-US" sz="3200" dirty="0"/>
              <a:t>that they indicate objective truth</a:t>
            </a:r>
          </a:p>
        </p:txBody>
      </p:sp>
    </p:spTree>
    <p:extLst>
      <p:ext uri="{BB962C8B-B14F-4D97-AF65-F5344CB8AC3E}">
        <p14:creationId xmlns:p14="http://schemas.microsoft.com/office/powerpoint/2010/main" val="23911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learned about cognitive behavioral techniques</a:t>
            </a:r>
          </a:p>
          <a:p>
            <a:r>
              <a:rPr lang="en-US" sz="2800" dirty="0" smtClean="0"/>
              <a:t>We saw a video about the A.N.T buddies and automatic negative thoughts</a:t>
            </a:r>
          </a:p>
          <a:p>
            <a:r>
              <a:rPr lang="en-US" sz="2800" dirty="0" smtClean="0"/>
              <a:t>We explored ways to stop negative thoughts</a:t>
            </a:r>
          </a:p>
          <a:p>
            <a:r>
              <a:rPr lang="en-US" sz="2800" dirty="0"/>
              <a:t>Automatic negative thoughts should be examined &amp; challenged</a:t>
            </a:r>
          </a:p>
          <a:p>
            <a:r>
              <a:rPr lang="en-US" sz="2800" dirty="0"/>
              <a:t>Catch it-check it- change </a:t>
            </a:r>
            <a:r>
              <a:rPr lang="en-US" sz="2800" dirty="0" smtClean="0"/>
              <a:t>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246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77334" y="1528549"/>
            <a:ext cx="8596668" cy="451281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Balance negative thoughts with positive ideas </a:t>
            </a:r>
          </a:p>
          <a:p>
            <a:r>
              <a:rPr lang="en-US" sz="2800" dirty="0"/>
              <a:t>All or nothing-identify whatever positive steps can be </a:t>
            </a:r>
            <a:r>
              <a:rPr lang="en-US" sz="2800" dirty="0" smtClean="0"/>
              <a:t>taken</a:t>
            </a:r>
          </a:p>
          <a:p>
            <a:r>
              <a:rPr lang="en-US" sz="2800" dirty="0" smtClean="0"/>
              <a:t>Introduce balance with catastrophizing</a:t>
            </a:r>
          </a:p>
          <a:p>
            <a:r>
              <a:rPr lang="en-US" sz="2800" dirty="0" smtClean="0"/>
              <a:t>Mind reading: Check with the person who is the object of the student’s concern- a partner, peer or faculty/professor</a:t>
            </a:r>
          </a:p>
          <a:p>
            <a:r>
              <a:rPr lang="en-US" sz="2800" dirty="0" smtClean="0"/>
              <a:t>Discounting positives: practice accepting compliments</a:t>
            </a:r>
          </a:p>
          <a:p>
            <a:r>
              <a:rPr lang="en-US" sz="2800" dirty="0" smtClean="0"/>
              <a:t>Emotional reasoning: validate reality with a trusted person</a:t>
            </a:r>
            <a:endParaRPr lang="en-US" sz="2800" dirty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5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have you seen?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challenges have you had while teaching?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01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746004" cy="38807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was the author of Proverbs referring to? </a:t>
            </a:r>
          </a:p>
          <a:p>
            <a:r>
              <a:rPr lang="en-US" sz="2800" dirty="0" smtClean="0"/>
              <a:t>How could it relate to students? </a:t>
            </a:r>
            <a:endParaRPr lang="en-US" sz="2800" dirty="0"/>
          </a:p>
        </p:txBody>
      </p:sp>
      <p:pic>
        <p:nvPicPr>
          <p:cNvPr id="5" name="Content Placeholder 4" descr="''As a man thinks in his heart, so is he. [Proverbs 23-7]'… | Flickr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2667794"/>
            <a:ext cx="3048000" cy="2867025"/>
          </a:xfrm>
        </p:spPr>
      </p:pic>
    </p:spTree>
    <p:extLst>
      <p:ext uri="{BB962C8B-B14F-4D97-AF65-F5344CB8AC3E}">
        <p14:creationId xmlns:p14="http://schemas.microsoft.com/office/powerpoint/2010/main" val="162500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Background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Grew out of behavioral theories in the 40s and 50s. </a:t>
            </a:r>
          </a:p>
          <a:p>
            <a:r>
              <a:rPr lang="en-US" sz="2400" dirty="0"/>
              <a:t>Used to deal with persistent </a:t>
            </a:r>
            <a:r>
              <a:rPr lang="en-US" sz="2400" dirty="0" smtClean="0"/>
              <a:t>fears</a:t>
            </a:r>
          </a:p>
          <a:p>
            <a:r>
              <a:rPr lang="en-US" sz="2400" dirty="0" smtClean="0"/>
              <a:t>Aaron </a:t>
            </a:r>
            <a:r>
              <a:rPr lang="en-US" sz="2400" dirty="0"/>
              <a:t>Beck noted common thought patterns in clients. 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nternal dialogues were noted. </a:t>
            </a:r>
            <a:endParaRPr lang="en-US" sz="2400" dirty="0"/>
          </a:p>
          <a:p>
            <a:r>
              <a:rPr lang="en-US" sz="2400" dirty="0"/>
              <a:t>Clients weren’t always aware of the </a:t>
            </a:r>
            <a:r>
              <a:rPr lang="en-US" sz="2400" dirty="0" smtClean="0"/>
              <a:t>thoughts.</a:t>
            </a:r>
            <a:endParaRPr lang="en-US" sz="2400" dirty="0"/>
          </a:p>
          <a:p>
            <a:r>
              <a:rPr lang="en-US" sz="2400" dirty="0"/>
              <a:t>He theorized that these patterns could be changed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1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Three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Cognitive reframing comes from cognitive behavioral therapy (CBT)</a:t>
            </a:r>
          </a:p>
          <a:p>
            <a:r>
              <a:rPr lang="en-US" sz="2400" dirty="0"/>
              <a:t>Based on the relationship between thoughts, feelings &amp; behavior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85" y="2359985"/>
            <a:ext cx="3810330" cy="348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9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Three Components-Thoughts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Thoughts are ideas we have</a:t>
            </a:r>
          </a:p>
          <a:p>
            <a:r>
              <a:rPr lang="en-US" sz="2800" dirty="0"/>
              <a:t>Connect to physical feelings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85" y="2359985"/>
            <a:ext cx="3810330" cy="3482642"/>
          </a:xfrm>
        </p:spPr>
      </p:pic>
    </p:spTree>
    <p:extLst>
      <p:ext uri="{BB962C8B-B14F-4D97-AF65-F5344CB8AC3E}">
        <p14:creationId xmlns:p14="http://schemas.microsoft.com/office/powerpoint/2010/main" val="40032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8883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Three Components-Feelings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800" dirty="0"/>
              <a:t>People can have names for the feelings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US" sz="2800" dirty="0"/>
              <a:t>Some feelings can seem like physical problems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85" y="2359985"/>
            <a:ext cx="3810330" cy="3482642"/>
          </a:xfrm>
        </p:spPr>
      </p:pic>
    </p:spTree>
    <p:extLst>
      <p:ext uri="{BB962C8B-B14F-4D97-AF65-F5344CB8AC3E}">
        <p14:creationId xmlns:p14="http://schemas.microsoft.com/office/powerpoint/2010/main" val="2408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Three Components-Behavior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904151" cy="3880772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/>
              <a:t>Behavior can reinforce thoughts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2800" dirty="0"/>
              <a:t>What behaviors can you think of?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485" y="2359654"/>
            <a:ext cx="3810330" cy="3482642"/>
          </a:xfrm>
        </p:spPr>
      </p:pic>
    </p:spTree>
    <p:extLst>
      <p:ext uri="{BB962C8B-B14F-4D97-AF65-F5344CB8AC3E}">
        <p14:creationId xmlns:p14="http://schemas.microsoft.com/office/powerpoint/2010/main" val="41105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26c30eb-8315-4893-a1d4-bf0b8e55190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DDB0E2B2CA64792433FFB2BAA3B9D" ma:contentTypeVersion="15" ma:contentTypeDescription="Create a new document." ma:contentTypeScope="" ma:versionID="7ed42ebb21be4857785b05c93d6e3496">
  <xsd:schema xmlns:xsd="http://www.w3.org/2001/XMLSchema" xmlns:xs="http://www.w3.org/2001/XMLSchema" xmlns:p="http://schemas.microsoft.com/office/2006/metadata/properties" xmlns:ns3="f26c30eb-8315-4893-a1d4-bf0b8e55190a" xmlns:ns4="6ba9921e-2d5a-46c3-b724-1d0b0c4d1be6" targetNamespace="http://schemas.microsoft.com/office/2006/metadata/properties" ma:root="true" ma:fieldsID="938a5c52dfad654ba6249c9d0b22a900" ns3:_="" ns4:_="">
    <xsd:import namespace="f26c30eb-8315-4893-a1d4-bf0b8e55190a"/>
    <xsd:import namespace="6ba9921e-2d5a-46c3-b724-1d0b0c4d1b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c30eb-8315-4893-a1d4-bf0b8e5519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9921e-2d5a-46c3-b724-1d0b0c4d1be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E2518F-1241-461A-BD6F-B895C8FF029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26c30eb-8315-4893-a1d4-bf0b8e55190a"/>
    <ds:schemaRef ds:uri="http://purl.org/dc/terms/"/>
    <ds:schemaRef ds:uri="http://schemas.openxmlformats.org/package/2006/metadata/core-properties"/>
    <ds:schemaRef ds:uri="6ba9921e-2d5a-46c3-b724-1d0b0c4d1be6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1E3CD04-4DA3-4859-8038-441BBD4A101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26c30eb-8315-4893-a1d4-bf0b8e55190a"/>
    <ds:schemaRef ds:uri="6ba9921e-2d5a-46c3-b724-1d0b0c4d1be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2773D6-2D73-480D-9632-8D99632A2E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1230</TotalTime>
  <Words>676</Words>
  <Application>Microsoft Office PowerPoint</Application>
  <PresentationFormat>Widescreen</PresentationFormat>
  <Paragraphs>122</Paragraphs>
  <Slides>24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Franklin Gothic Book</vt:lpstr>
      <vt:lpstr>Gill Sans MT</vt:lpstr>
      <vt:lpstr>Trebuchet MS</vt:lpstr>
      <vt:lpstr>Wingdings 3</vt:lpstr>
      <vt:lpstr>Facet</vt:lpstr>
      <vt:lpstr>Office Theme</vt:lpstr>
      <vt:lpstr>Cognitive Behavioral Techniques for Assisting Students</vt:lpstr>
      <vt:lpstr>Introduction</vt:lpstr>
      <vt:lpstr>What have you seen? </vt:lpstr>
      <vt:lpstr>Introduction</vt:lpstr>
      <vt:lpstr>Background</vt:lpstr>
      <vt:lpstr>Three Components</vt:lpstr>
      <vt:lpstr>Three Components-Thoughts</vt:lpstr>
      <vt:lpstr>Three Components-Feelings</vt:lpstr>
      <vt:lpstr>Three Components-Behavior</vt:lpstr>
      <vt:lpstr>Cognitive Reframing</vt:lpstr>
      <vt:lpstr>What are automatic thoughts?</vt:lpstr>
      <vt:lpstr>Dealing with it?</vt:lpstr>
      <vt:lpstr>Dealing with it?</vt:lpstr>
      <vt:lpstr>Getting started</vt:lpstr>
      <vt:lpstr>Techniques</vt:lpstr>
      <vt:lpstr>Techniques</vt:lpstr>
      <vt:lpstr>Negative filtering</vt:lpstr>
      <vt:lpstr>All or Nothing</vt:lpstr>
      <vt:lpstr>Catastrophizing</vt:lpstr>
      <vt:lpstr>Mind reading</vt:lpstr>
      <vt:lpstr>Discounting the positives</vt:lpstr>
      <vt:lpstr>Emotional reasoning</vt:lpstr>
      <vt:lpstr>Conclusion</vt:lpstr>
      <vt:lpstr>Conclusion</vt:lpstr>
    </vt:vector>
  </TitlesOfParts>
  <Company>Bowie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Frances Moore</dc:creator>
  <cp:lastModifiedBy>Lashon Theresa Banks</cp:lastModifiedBy>
  <cp:revision>53</cp:revision>
  <dcterms:created xsi:type="dcterms:W3CDTF">2023-02-08T13:11:18Z</dcterms:created>
  <dcterms:modified xsi:type="dcterms:W3CDTF">2023-02-23T16:25:50Z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0x010100471DDB0E2B2CA64792433FFB2BAA3B9D</vt:lpwstr>
  </property>
</Properties>
</file>