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5" r:id="rId5"/>
    <p:sldId id="317" r:id="rId6"/>
    <p:sldId id="337" r:id="rId7"/>
    <p:sldId id="341" r:id="rId8"/>
    <p:sldId id="339" r:id="rId9"/>
    <p:sldId id="340" r:id="rId10"/>
    <p:sldId id="346" r:id="rId11"/>
    <p:sldId id="347" r:id="rId12"/>
    <p:sldId id="348" r:id="rId13"/>
    <p:sldId id="342" r:id="rId14"/>
    <p:sldId id="32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Robinson" initials="CR" lastIdx="7" clrIdx="0"/>
  <p:cmAuthor id="2" name="Marsha Swindell" initials="MS" lastIdx="6" clrIdx="1">
    <p:extLst>
      <p:ext uri="{19B8F6BF-5375-455C-9EA6-DF929625EA0E}">
        <p15:presenceInfo xmlns:p15="http://schemas.microsoft.com/office/powerpoint/2012/main" userId="S-1-5-21-1317283097-1317840780-880708458-7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516" autoAdjust="0"/>
  </p:normalViewPr>
  <p:slideViewPr>
    <p:cSldViewPr snapToGrid="0" snapToObject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 snapToObjects="1">
      <p:cViewPr varScale="1">
        <p:scale>
          <a:sx n="52" d="100"/>
          <a:sy n="52" d="100"/>
        </p:scale>
        <p:origin x="26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FTE by Fiscal Year</a:t>
            </a:r>
          </a:p>
        </c:rich>
      </c:tx>
      <c:layout>
        <c:manualLayout>
          <c:xMode val="edge"/>
          <c:yMode val="edge"/>
          <c:x val="0.41174252982471155"/>
          <c:y val="2.5749589299119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42887773907719"/>
          <c:y val="0.12089642925601365"/>
          <c:w val="0.85847462817147857"/>
          <c:h val="0.72125801983085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Sheet2!$B$13</c:f>
              <c:strCache>
                <c:ptCount val="1"/>
                <c:pt idx="0">
                  <c:v>FTE</c:v>
                </c:pt>
              </c:strCache>
            </c:strRef>
          </c:tx>
          <c:spPr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9.1863564523304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08-4170-A20E-B45022689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Sheet2!$A$14:$A$20</c:f>
              <c:strCache>
                <c:ptCount val="7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</c:strCache>
            </c:strRef>
          </c:cat>
          <c:val>
            <c:numRef>
              <c:f>Sheet2!$B$14:$B$20</c:f>
              <c:numCache>
                <c:formatCode>0.00</c:formatCode>
                <c:ptCount val="7"/>
                <c:pt idx="0">
                  <c:v>541</c:v>
                </c:pt>
                <c:pt idx="1">
                  <c:v>571</c:v>
                </c:pt>
                <c:pt idx="2">
                  <c:v>588</c:v>
                </c:pt>
                <c:pt idx="3">
                  <c:v>587</c:v>
                </c:pt>
                <c:pt idx="4">
                  <c:v>607</c:v>
                </c:pt>
                <c:pt idx="5">
                  <c:v>664</c:v>
                </c:pt>
                <c:pt idx="6">
                  <c:v>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8-4170-A20E-B45022689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1507808"/>
        <c:axId val="1071490048"/>
      </c:barChart>
      <c:catAx>
        <c:axId val="10715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1490048"/>
        <c:crosses val="autoZero"/>
        <c:auto val="1"/>
        <c:lblAlgn val="ctr"/>
        <c:lblOffset val="100"/>
        <c:noMultiLvlLbl val="0"/>
      </c:catAx>
      <c:valAx>
        <c:axId val="107149004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1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2024 Vacancy Rate &amp; PIN Count </a:t>
            </a:r>
          </a:p>
        </c:rich>
      </c:tx>
      <c:layout>
        <c:manualLayout>
          <c:xMode val="edge"/>
          <c:yMode val="edge"/>
          <c:x val="0.2693101709412028"/>
          <c:y val="2.1168479926427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'Summary Pivots'!$J$30</c:f>
              <c:strCache>
                <c:ptCount val="1"/>
                <c:pt idx="0">
                  <c:v>Jul-23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462668816039986E-17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1D-4A14-969A-6117B13E19BC}"/>
                </c:ext>
              </c:extLst>
            </c:dLbl>
            <c:dLbl>
              <c:idx val="1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1D-4A14-969A-6117B13E1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'Summary Pivots'!$I$31:$I$32</c:f>
              <c:strCache>
                <c:ptCount val="2"/>
                <c:pt idx="0">
                  <c:v>State Supported</c:v>
                </c:pt>
                <c:pt idx="1">
                  <c:v>NonState Supported</c:v>
                </c:pt>
              </c:strCache>
            </c:strRef>
          </c:cat>
          <c:val>
            <c:numRef>
              <c:f>'Summary Pivots'!$J$31:$J$32</c:f>
              <c:numCache>
                <c:formatCode>General</c:formatCode>
                <c:ptCount val="2"/>
                <c:pt idx="0">
                  <c:v>166.78</c:v>
                </c:pt>
                <c:pt idx="1">
                  <c:v>11.22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D-4A14-969A-6117B13E19BC}"/>
            </c:ext>
          </c:extLst>
        </c:ser>
        <c:ser>
          <c:idx val="1"/>
          <c:order val="1"/>
          <c:tx>
            <c:strRef>
              <c:f>'Summary Pivots'!$K$30</c:f>
              <c:strCache>
                <c:ptCount val="1"/>
                <c:pt idx="0">
                  <c:v>Dec-23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1D-4A14-969A-6117B13E19BC}"/>
                </c:ext>
              </c:extLst>
            </c:dLbl>
            <c:dLbl>
              <c:idx val="1"/>
              <c:layout>
                <c:manualLayout>
                  <c:x val="3.0555336832895887E-2"/>
                  <c:y val="-3.703685476815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3333333333333"/>
                      <c:h val="7.8634441528142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1D-4A14-969A-6117B13E1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'Summary Pivots'!$I$31:$I$32</c:f>
              <c:strCache>
                <c:ptCount val="2"/>
                <c:pt idx="0">
                  <c:v>State Supported</c:v>
                </c:pt>
                <c:pt idx="1">
                  <c:v>NonState Supported</c:v>
                </c:pt>
              </c:strCache>
            </c:strRef>
          </c:cat>
          <c:val>
            <c:numRef>
              <c:f>'Summary Pivots'!$K$31:$K$32</c:f>
              <c:numCache>
                <c:formatCode>General</c:formatCode>
                <c:ptCount val="2"/>
                <c:pt idx="0">
                  <c:v>150.30000000000001</c:v>
                </c:pt>
                <c:pt idx="1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1D-4A14-969A-6117B13E19BC}"/>
            </c:ext>
          </c:extLst>
        </c:ser>
        <c:ser>
          <c:idx val="2"/>
          <c:order val="2"/>
          <c:tx>
            <c:strRef>
              <c:f>'Summary Pivots'!$L$30</c:f>
              <c:strCache>
                <c:ptCount val="1"/>
                <c:pt idx="0">
                  <c:v>Jun-24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64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1D-4A14-969A-6117B13E19BC}"/>
                </c:ext>
              </c:extLst>
            </c:dLbl>
            <c:dLbl>
              <c:idx val="1"/>
              <c:layout>
                <c:manualLayout>
                  <c:x val="5.277777777777777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1D-4A14-969A-6117B13E1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'Summary Pivots'!$I$31:$I$32</c:f>
              <c:strCache>
                <c:ptCount val="2"/>
                <c:pt idx="0">
                  <c:v>State Supported</c:v>
                </c:pt>
                <c:pt idx="1">
                  <c:v>NonState Supported</c:v>
                </c:pt>
              </c:strCache>
            </c:strRef>
          </c:cat>
          <c:val>
            <c:numRef>
              <c:f>'Summary Pivots'!$L$31:$L$32</c:f>
              <c:numCache>
                <c:formatCode>General</c:formatCode>
                <c:ptCount val="2"/>
                <c:pt idx="0">
                  <c:v>103.91</c:v>
                </c:pt>
                <c:pt idx="1">
                  <c:v>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1D-4A14-969A-6117B13E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5526032"/>
        <c:axId val="1015526992"/>
        <c:axId val="0"/>
      </c:bar3DChart>
      <c:catAx>
        <c:axId val="10155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26992"/>
        <c:crosses val="autoZero"/>
        <c:auto val="1"/>
        <c:lblAlgn val="ctr"/>
        <c:lblOffset val="100"/>
        <c:noMultiLvlLbl val="0"/>
      </c:catAx>
      <c:valAx>
        <c:axId val="101552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2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AD1814D-6E75-4509-A9D6-11932CE7FF20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62A0E13-FF26-4AC0-9B62-B754DD6DD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1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/>
          <a:lstStyle>
            <a:lvl1pPr algn="r">
              <a:defRPr sz="1200"/>
            </a:lvl1pPr>
          </a:lstStyle>
          <a:p>
            <a:fld id="{54FAD11A-D85C-4939-AB1F-BCB994E875EC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4" tIns="46052" rIns="92104" bIns="46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74034"/>
            <a:ext cx="5607679" cy="3660718"/>
          </a:xfrm>
          <a:prstGeom prst="rect">
            <a:avLst/>
          </a:prstGeom>
        </p:spPr>
        <p:txBody>
          <a:bodyPr vert="horz" lIns="92104" tIns="46052" rIns="92104" bIns="460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 anchor="b"/>
          <a:lstStyle>
            <a:lvl1pPr algn="r">
              <a:defRPr sz="1200"/>
            </a:lvl1pPr>
          </a:lstStyle>
          <a:p>
            <a:fld id="{191EB5DC-CB69-49AB-920C-ED72B7651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B5DC-CB69-49AB-920C-ED72B76515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B5DC-CB69-49AB-920C-ED72B76515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2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27429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84125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6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4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75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4326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9">
            <a:extLst>
              <a:ext uri="{FF2B5EF4-FFF2-40B4-BE49-F238E27FC236}">
                <a16:creationId xmlns:a16="http://schemas.microsoft.com/office/drawing/2014/main" id="{DBC48D8D-6F92-4845-B31B-ACFCB22F823A}"/>
              </a:ext>
            </a:extLst>
          </p:cNvPr>
          <p:cNvSpPr txBox="1">
            <a:spLocks/>
          </p:cNvSpPr>
          <p:nvPr/>
        </p:nvSpPr>
        <p:spPr>
          <a:xfrm>
            <a:off x="926123" y="2675486"/>
            <a:ext cx="10339754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2024 </a:t>
            </a:r>
          </a:p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Institute</a:t>
            </a:r>
          </a:p>
          <a:p>
            <a:pPr marL="0" indent="0" algn="ctr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6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DA6E86-9CBC-DD3F-DC48-A760F149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384" y="1013250"/>
            <a:ext cx="6685006" cy="729049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Approved Initiatives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F30796-D0F5-33A7-0F90-A7CE2CC9C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95762"/>
              </p:ext>
            </p:extLst>
          </p:nvPr>
        </p:nvGraphicFramePr>
        <p:xfrm>
          <a:off x="1859691" y="1822618"/>
          <a:ext cx="7870641" cy="4365829"/>
        </p:xfrm>
        <a:graphic>
          <a:graphicData uri="http://schemas.openxmlformats.org/drawingml/2006/table">
            <a:tbl>
              <a:tblPr/>
              <a:tblGrid>
                <a:gridCol w="3479252">
                  <a:extLst>
                    <a:ext uri="{9D8B030D-6E8A-4147-A177-3AD203B41FA5}">
                      <a16:colId xmlns:a16="http://schemas.microsoft.com/office/drawing/2014/main" val="3981935207"/>
                    </a:ext>
                  </a:extLst>
                </a:gridCol>
                <a:gridCol w="871820">
                  <a:extLst>
                    <a:ext uri="{9D8B030D-6E8A-4147-A177-3AD203B41FA5}">
                      <a16:colId xmlns:a16="http://schemas.microsoft.com/office/drawing/2014/main" val="631998943"/>
                    </a:ext>
                  </a:extLst>
                </a:gridCol>
                <a:gridCol w="1210861">
                  <a:extLst>
                    <a:ext uri="{9D8B030D-6E8A-4147-A177-3AD203B41FA5}">
                      <a16:colId xmlns:a16="http://schemas.microsoft.com/office/drawing/2014/main" val="751447550"/>
                    </a:ext>
                  </a:extLst>
                </a:gridCol>
                <a:gridCol w="129159">
                  <a:extLst>
                    <a:ext uri="{9D8B030D-6E8A-4147-A177-3AD203B41FA5}">
                      <a16:colId xmlns:a16="http://schemas.microsoft.com/office/drawing/2014/main" val="1648118461"/>
                    </a:ext>
                  </a:extLst>
                </a:gridCol>
                <a:gridCol w="871820">
                  <a:extLst>
                    <a:ext uri="{9D8B030D-6E8A-4147-A177-3AD203B41FA5}">
                      <a16:colId xmlns:a16="http://schemas.microsoft.com/office/drawing/2014/main" val="115399402"/>
                    </a:ext>
                  </a:extLst>
                </a:gridCol>
                <a:gridCol w="1307729">
                  <a:extLst>
                    <a:ext uri="{9D8B030D-6E8A-4147-A177-3AD203B41FA5}">
                      <a16:colId xmlns:a16="http://schemas.microsoft.com/office/drawing/2014/main" val="2653851021"/>
                    </a:ext>
                  </a:extLst>
                </a:gridCol>
              </a:tblGrid>
              <a:tr h="35255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Original Submission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086351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Division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888790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Academic Affairs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6,884,385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392736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Administration &amp; Finance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1,740,763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266,063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01446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Administration &amp; Finance (Humanities)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1,212,570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64225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President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51898"/>
                  </a:ext>
                </a:extLst>
              </a:tr>
              <a:tr h="469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Enrollment Management &amp; Student Affairs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395002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Philanthropic Engagement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116252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Information Technology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1,485,000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57191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Information Technology (Humanities)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93258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Research &amp; Innovation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539964"/>
                  </a:ext>
                </a:extLst>
              </a:tr>
              <a:tr h="35255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11,683,568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2,837,877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82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9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714" y="588365"/>
            <a:ext cx="937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Revenue Budget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EC5D8A-6094-E10A-80D2-EB8A47986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59500"/>
              </p:ext>
            </p:extLst>
          </p:nvPr>
        </p:nvGraphicFramePr>
        <p:xfrm>
          <a:off x="2607275" y="1370607"/>
          <a:ext cx="6457783" cy="5069667"/>
        </p:xfrm>
        <a:graphic>
          <a:graphicData uri="http://schemas.openxmlformats.org/drawingml/2006/table">
            <a:tbl>
              <a:tblPr/>
              <a:tblGrid>
                <a:gridCol w="3686272">
                  <a:extLst>
                    <a:ext uri="{9D8B030D-6E8A-4147-A177-3AD203B41FA5}">
                      <a16:colId xmlns:a16="http://schemas.microsoft.com/office/drawing/2014/main" val="2303188640"/>
                    </a:ext>
                  </a:extLst>
                </a:gridCol>
                <a:gridCol w="1582683">
                  <a:extLst>
                    <a:ext uri="{9D8B030D-6E8A-4147-A177-3AD203B41FA5}">
                      <a16:colId xmlns:a16="http://schemas.microsoft.com/office/drawing/2014/main" val="3816450263"/>
                    </a:ext>
                  </a:extLst>
                </a:gridCol>
                <a:gridCol w="1188828">
                  <a:extLst>
                    <a:ext uri="{9D8B030D-6E8A-4147-A177-3AD203B41FA5}">
                      <a16:colId xmlns:a16="http://schemas.microsoft.com/office/drawing/2014/main" val="2381637305"/>
                    </a:ext>
                  </a:extLst>
                </a:gridCol>
              </a:tblGrid>
              <a:tr h="2551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FY25 Budget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Budget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087936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Unrestricted Revenue: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584921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Tuition and Fees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54,885,195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64824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 General Funds/HEIF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70,764,911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41949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 HBCU Settlement Funds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17,476,088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547960"/>
                  </a:ext>
                </a:extLst>
              </a:tr>
              <a:tr h="477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Grants and Contracts (Indirect Cost)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918,843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479908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Auxiliary Services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30,400,107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33584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Other Sources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2,924,475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690934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to Fund Balance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(1,780,383)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256047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Unrestricted Revenue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175,589,236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59251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85900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Current Restricted Revenue: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938390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Federal Grants and Contracts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31,209,513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677315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HEERF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4,000,000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997299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Private Gifts, Grants and Contracts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500,000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890256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State and Local Grants and Contracts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2,000,000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452663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Restricted Revenue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37,709,513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208692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798071"/>
                  </a:ext>
                </a:extLst>
              </a:tr>
              <a:tr h="25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Revenue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213,298,749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90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9403" y="580596"/>
            <a:ext cx="407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Items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96897" y="2007678"/>
            <a:ext cx="10662407" cy="32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kern="0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71553" y="2015991"/>
            <a:ext cx="8445012" cy="4137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None/>
              <a:defRPr/>
            </a:pP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5207" y="1646581"/>
            <a:ext cx="6008913" cy="307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Position Trend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Vacancy Rate &amp; PIN Count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2024 University Highlights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Highlights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Approved Initiatives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University Revenue Budget</a:t>
            </a:r>
          </a:p>
        </p:txBody>
      </p:sp>
    </p:spTree>
    <p:extLst>
      <p:ext uri="{BB962C8B-B14F-4D97-AF65-F5344CB8AC3E}">
        <p14:creationId xmlns:p14="http://schemas.microsoft.com/office/powerpoint/2010/main" val="22757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8140" y="452992"/>
            <a:ext cx="676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Verdana" charset="0"/>
                <a:cs typeface="Times New Roman" panose="02020603050405020304" pitchFamily="18" charset="0"/>
              </a:rPr>
              <a:t>Regular Position FTE Trend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96897" y="1862257"/>
            <a:ext cx="10662407" cy="32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kern="0" dirty="0">
              <a:solidFill>
                <a:schemeClr val="accent4"/>
              </a:solidFill>
              <a:cs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908151-6258-43F2-C472-3807E125E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875218"/>
              </p:ext>
            </p:extLst>
          </p:nvPr>
        </p:nvGraphicFramePr>
        <p:xfrm>
          <a:off x="1754155" y="1329213"/>
          <a:ext cx="8671249" cy="39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BB6108-55A9-0B73-9D00-40B0E1947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2271"/>
              </p:ext>
            </p:extLst>
          </p:nvPr>
        </p:nvGraphicFramePr>
        <p:xfrm>
          <a:off x="2388139" y="5146318"/>
          <a:ext cx="7483649" cy="1307375"/>
        </p:xfrm>
        <a:graphic>
          <a:graphicData uri="http://schemas.openxmlformats.org/drawingml/2006/table">
            <a:tbl>
              <a:tblPr/>
              <a:tblGrid>
                <a:gridCol w="852732">
                  <a:extLst>
                    <a:ext uri="{9D8B030D-6E8A-4147-A177-3AD203B41FA5}">
                      <a16:colId xmlns:a16="http://schemas.microsoft.com/office/drawing/2014/main" val="620654573"/>
                    </a:ext>
                  </a:extLst>
                </a:gridCol>
                <a:gridCol w="661793">
                  <a:extLst>
                    <a:ext uri="{9D8B030D-6E8A-4147-A177-3AD203B41FA5}">
                      <a16:colId xmlns:a16="http://schemas.microsoft.com/office/drawing/2014/main" val="2983536376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124517409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23618495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2384692227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11956377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2749627626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821305179"/>
                    </a:ext>
                  </a:extLst>
                </a:gridCol>
                <a:gridCol w="852732">
                  <a:extLst>
                    <a:ext uri="{9D8B030D-6E8A-4147-A177-3AD203B41FA5}">
                      <a16:colId xmlns:a16="http://schemas.microsoft.com/office/drawing/2014/main" val="176133043"/>
                    </a:ext>
                  </a:extLst>
                </a:gridCol>
              </a:tblGrid>
              <a:tr h="2026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FY2018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FY2019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FY2024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FY18-24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40445"/>
                  </a:ext>
                </a:extLst>
              </a:tr>
              <a:tr h="202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FTE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65644"/>
                  </a:ext>
                </a:extLst>
              </a:tr>
              <a:tr h="202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Faculty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44754"/>
                  </a:ext>
                </a:extLst>
              </a:tr>
              <a:tr h="202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21095"/>
                  </a:ext>
                </a:extLst>
              </a:tr>
              <a:tr h="40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Change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175.00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37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7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E74678-451A-C744-7618-D7F7BE469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117158"/>
              </p:ext>
            </p:extLst>
          </p:nvPr>
        </p:nvGraphicFramePr>
        <p:xfrm>
          <a:off x="2063579" y="1025611"/>
          <a:ext cx="7904079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095703-228A-5362-3F0E-A4FA8EA96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38698"/>
              </p:ext>
            </p:extLst>
          </p:nvPr>
        </p:nvGraphicFramePr>
        <p:xfrm>
          <a:off x="2879125" y="5088852"/>
          <a:ext cx="5294868" cy="1450060"/>
        </p:xfrm>
        <a:graphic>
          <a:graphicData uri="http://schemas.openxmlformats.org/drawingml/2006/table">
            <a:tbl>
              <a:tblPr/>
              <a:tblGrid>
                <a:gridCol w="2813127">
                  <a:extLst>
                    <a:ext uri="{9D8B030D-6E8A-4147-A177-3AD203B41FA5}">
                      <a16:colId xmlns:a16="http://schemas.microsoft.com/office/drawing/2014/main" val="3412360688"/>
                    </a:ext>
                  </a:extLst>
                </a:gridCol>
                <a:gridCol w="729526">
                  <a:extLst>
                    <a:ext uri="{9D8B030D-6E8A-4147-A177-3AD203B41FA5}">
                      <a16:colId xmlns:a16="http://schemas.microsoft.com/office/drawing/2014/main" val="1940996272"/>
                    </a:ext>
                  </a:extLst>
                </a:gridCol>
                <a:gridCol w="872921">
                  <a:extLst>
                    <a:ext uri="{9D8B030D-6E8A-4147-A177-3AD203B41FA5}">
                      <a16:colId xmlns:a16="http://schemas.microsoft.com/office/drawing/2014/main" val="3380144002"/>
                    </a:ext>
                  </a:extLst>
                </a:gridCol>
                <a:gridCol w="879294">
                  <a:extLst>
                    <a:ext uri="{9D8B030D-6E8A-4147-A177-3AD203B41FA5}">
                      <a16:colId xmlns:a16="http://schemas.microsoft.com/office/drawing/2014/main" val="3288378955"/>
                    </a:ext>
                  </a:extLst>
                </a:gridCol>
              </a:tblGrid>
              <a:tr h="33688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Jul-23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Dec-23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Jun-24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052616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Supported PIN Count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166.78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350825"/>
                  </a:ext>
                </a:extLst>
              </a:tr>
              <a:tr h="183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Non-State Supported PIN Count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31530"/>
                  </a:ext>
                </a:extLst>
              </a:tr>
              <a:tr h="183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380082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39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06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87" y="1169614"/>
            <a:ext cx="9217941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2024 University Highlights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9910605" cy="4441138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Forecast closure of FY 2024 budget with a positive fund balance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Forecast to meet 1% fund balance goal per USM requirement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of new faculty and staff 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egular PIN positions over past two fiscal years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for COLA and/or Merit for faculty and staff over past two fiscal years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adjunct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over past two fiscal years by $600k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29B493-1C32-800A-89FF-83C15E427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62495"/>
              </p:ext>
            </p:extLst>
          </p:nvPr>
        </p:nvGraphicFramePr>
        <p:xfrm>
          <a:off x="2202787" y="3892115"/>
          <a:ext cx="2841088" cy="878840"/>
        </p:xfrm>
        <a:graphic>
          <a:graphicData uri="http://schemas.openxmlformats.org/drawingml/2006/table">
            <a:tbl>
              <a:tblPr/>
              <a:tblGrid>
                <a:gridCol w="749298">
                  <a:extLst>
                    <a:ext uri="{9D8B030D-6E8A-4147-A177-3AD203B41FA5}">
                      <a16:colId xmlns:a16="http://schemas.microsoft.com/office/drawing/2014/main" val="1646949157"/>
                    </a:ext>
                  </a:extLst>
                </a:gridCol>
                <a:gridCol w="749298">
                  <a:extLst>
                    <a:ext uri="{9D8B030D-6E8A-4147-A177-3AD203B41FA5}">
                      <a16:colId xmlns:a16="http://schemas.microsoft.com/office/drawing/2014/main" val="3744996035"/>
                    </a:ext>
                  </a:extLst>
                </a:gridCol>
                <a:gridCol w="749298">
                  <a:extLst>
                    <a:ext uri="{9D8B030D-6E8A-4147-A177-3AD203B41FA5}">
                      <a16:colId xmlns:a16="http://schemas.microsoft.com/office/drawing/2014/main" val="3964235628"/>
                    </a:ext>
                  </a:extLst>
                </a:gridCol>
                <a:gridCol w="593194">
                  <a:extLst>
                    <a:ext uri="{9D8B030D-6E8A-4147-A177-3AD203B41FA5}">
                      <a16:colId xmlns:a16="http://schemas.microsoft.com/office/drawing/2014/main" val="3074583054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8733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1063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73872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4392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8004F-1E77-42F8-18FE-4825D1AA2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87622"/>
              </p:ext>
            </p:extLst>
          </p:nvPr>
        </p:nvGraphicFramePr>
        <p:xfrm>
          <a:off x="2092723" y="5206767"/>
          <a:ext cx="2841088" cy="963237"/>
        </p:xfrm>
        <a:graphic>
          <a:graphicData uri="http://schemas.openxmlformats.org/drawingml/2006/table">
            <a:tbl>
              <a:tblPr/>
              <a:tblGrid>
                <a:gridCol w="665230">
                  <a:extLst>
                    <a:ext uri="{9D8B030D-6E8A-4147-A177-3AD203B41FA5}">
                      <a16:colId xmlns:a16="http://schemas.microsoft.com/office/drawing/2014/main" val="1778962716"/>
                    </a:ext>
                  </a:extLst>
                </a:gridCol>
                <a:gridCol w="789961">
                  <a:extLst>
                    <a:ext uri="{9D8B030D-6E8A-4147-A177-3AD203B41FA5}">
                      <a16:colId xmlns:a16="http://schemas.microsoft.com/office/drawing/2014/main" val="856554579"/>
                    </a:ext>
                  </a:extLst>
                </a:gridCol>
                <a:gridCol w="789961">
                  <a:extLst>
                    <a:ext uri="{9D8B030D-6E8A-4147-A177-3AD203B41FA5}">
                      <a16:colId xmlns:a16="http://schemas.microsoft.com/office/drawing/2014/main" val="627321979"/>
                    </a:ext>
                  </a:extLst>
                </a:gridCol>
                <a:gridCol w="595936">
                  <a:extLst>
                    <a:ext uri="{9D8B030D-6E8A-4147-A177-3AD203B41FA5}">
                      <a16:colId xmlns:a16="http://schemas.microsoft.com/office/drawing/2014/main" val="1570469934"/>
                    </a:ext>
                  </a:extLst>
                </a:gridCol>
              </a:tblGrid>
              <a:tr h="241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 2023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 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592907"/>
                  </a:ext>
                </a:extLst>
              </a:tr>
              <a:tr h="241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819574"/>
                  </a:ext>
                </a:extLst>
              </a:tr>
              <a:tr h="241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13942"/>
                  </a:ext>
                </a:extLst>
              </a:tr>
              <a:tr h="239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7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9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98" y="1071881"/>
            <a:ext cx="9629114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2024 University Highlights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10515600" cy="424538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Resource Center – available Fall 2024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for Staff and Faculty Professional Development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of Maryland Classified Employees Association (MCEA) MOU for Sworn Police Officers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Robinson Hall HVAC upgrade project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Tubman Hall Renovation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Advancement of Gateway Housing Project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completion of USM audits (Student Life, Police, Risk, Purchasing)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7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98" y="1071881"/>
            <a:ext cx="9629114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2024 University Highlights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10515600" cy="424538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campus safety (Light towers, armed security officers, perimeter fencing, surveillance cameras, &amp; door card access)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Funding for technology upgrades to computer labs, conference rooms, classrooms, and offices - $1.5M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Living Learning Community (ELLC) building receives 2023 US Green Building Council Award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BSU receives Tree Designation Campus for two straight years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9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98" y="1071881"/>
            <a:ext cx="9629114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Highlights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10515600" cy="424538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State General Funds - ($2,777,342)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Legislative funds for Student Mental Health &amp; Center for Law – ($750,000)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HBCU State Settlement Funds – ($717,344)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Financial Aid Scholarships - $176,015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USM Fund Balance Goal - $1,780,383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operating funds to support MLK Communications Arts and Humanities bldg. - $1,303,695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for Salary and Health Fringe Adjustments - $1,329,280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98" y="1071881"/>
            <a:ext cx="9629114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Highlights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10515600" cy="4245383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of the new 193,000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sqft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MLK Communications Arts and Humanities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Signing of American Federation of State, County and Municipal Employees (AFSCME) MOU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Implementation of Workday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 Turnover Rate additional 2% (2.5% to 4.5%) to balance budget - $1,920,874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7939"/>
      </p:ext>
    </p:extLst>
  </p:cSld>
  <p:clrMapOvr>
    <a:masterClrMapping/>
  </p:clrMapOvr>
</p:sld>
</file>

<file path=ppt/theme/theme1.xml><?xml version="1.0" encoding="utf-8"?>
<a:theme xmlns:a="http://schemas.openxmlformats.org/drawingml/2006/main" name="BSU 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 Theme1" id="{1F4B379E-5A19-47B5-A58E-77E23A534E21}" vid="{18F37CB1-380C-4658-81D6-AF6CCE5B2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90FDF179C24499BD88372C58A0716" ma:contentTypeVersion="14" ma:contentTypeDescription="Create a new document." ma:contentTypeScope="" ma:versionID="5043a2730ad71ee9957817b216a8bc26">
  <xsd:schema xmlns:xsd="http://www.w3.org/2001/XMLSchema" xmlns:xs="http://www.w3.org/2001/XMLSchema" xmlns:p="http://schemas.microsoft.com/office/2006/metadata/properties" xmlns:ns3="6c84a7b7-45c7-4d7f-8b91-cacc6450b795" xmlns:ns4="81664c1b-519e-4aa9-b863-b64f4b70da92" targetNamespace="http://schemas.microsoft.com/office/2006/metadata/properties" ma:root="true" ma:fieldsID="f01657bf2e3f73d3867c40ed1e67bf00" ns3:_="" ns4:_="">
    <xsd:import namespace="6c84a7b7-45c7-4d7f-8b91-cacc6450b795"/>
    <xsd:import namespace="81664c1b-519e-4aa9-b863-b64f4b70da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4a7b7-45c7-4d7f-8b91-cacc6450b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64c1b-519e-4aa9-b863-b64f4b70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C7F5CD-29D2-4248-94BF-1C4DD4AE8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4a7b7-45c7-4d7f-8b91-cacc6450b795"/>
    <ds:schemaRef ds:uri="81664c1b-519e-4aa9-b863-b64f4b70d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4170E-9F81-4B0D-B1F9-D557DDE3DC0D}">
  <ds:schemaRefs>
    <ds:schemaRef ds:uri="http://purl.org/dc/elements/1.1/"/>
    <ds:schemaRef ds:uri="http://schemas.microsoft.com/office/2006/documentManagement/types"/>
    <ds:schemaRef ds:uri="6c84a7b7-45c7-4d7f-8b91-cacc6450b795"/>
    <ds:schemaRef ds:uri="http://purl.org/dc/terms/"/>
    <ds:schemaRef ds:uri="http://schemas.openxmlformats.org/package/2006/metadata/core-properties"/>
    <ds:schemaRef ds:uri="http://purl.org/dc/dcmitype/"/>
    <ds:schemaRef ds:uri="81664c1b-519e-4aa9-b863-b64f4b70da92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65ECD6-D636-425D-9E8B-0DADA4AA0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BSU Theme1</Template>
  <TotalTime>54754</TotalTime>
  <Words>742</Words>
  <Application>Microsoft Office PowerPoint</Application>
  <PresentationFormat>Widescreen</PresentationFormat>
  <Paragraphs>289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Aptos Narrow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BSU Theme1</vt:lpstr>
      <vt:lpstr>PowerPoint Presentation</vt:lpstr>
      <vt:lpstr>PowerPoint Presentation</vt:lpstr>
      <vt:lpstr>PowerPoint Presentation</vt:lpstr>
      <vt:lpstr>PowerPoint Presentation</vt:lpstr>
      <vt:lpstr>FY 2024 University Highlights</vt:lpstr>
      <vt:lpstr>FY 2024 University Highlights</vt:lpstr>
      <vt:lpstr>FY 2024 University Highlights</vt:lpstr>
      <vt:lpstr>FY 2025 Budget Highlights</vt:lpstr>
      <vt:lpstr>FY 2025 Budget Highlights</vt:lpstr>
      <vt:lpstr>FY 2025 Approved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Fleishman</dc:creator>
  <cp:lastModifiedBy>Marsha Swindell</cp:lastModifiedBy>
  <cp:revision>530</cp:revision>
  <cp:lastPrinted>2024-05-01T17:42:26Z</cp:lastPrinted>
  <dcterms:created xsi:type="dcterms:W3CDTF">2018-06-07T15:24:30Z</dcterms:created>
  <dcterms:modified xsi:type="dcterms:W3CDTF">2024-08-22T16:11:55Z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0x010100DC490FDF179C24499BD88372C58A0716</vt:lpwstr>
  </property>
</Properties>
</file>