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305" r:id="rId5"/>
    <p:sldId id="317" r:id="rId6"/>
    <p:sldId id="329" r:id="rId7"/>
    <p:sldId id="339" r:id="rId8"/>
    <p:sldId id="344" r:id="rId9"/>
    <p:sldId id="340" r:id="rId10"/>
    <p:sldId id="338" r:id="rId11"/>
    <p:sldId id="34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andra Robinson" initials="CR" lastIdx="7" clrIdx="0"/>
  <p:cmAuthor id="2" name="Marsha Swindell" initials="MS" lastIdx="6" clrIdx="1">
    <p:extLst>
      <p:ext uri="{19B8F6BF-5375-455C-9EA6-DF929625EA0E}">
        <p15:presenceInfo xmlns:p15="http://schemas.microsoft.com/office/powerpoint/2012/main" userId="S-1-5-21-1317283097-1317840780-880708458-7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516" autoAdjust="0"/>
  </p:normalViewPr>
  <p:slideViewPr>
    <p:cSldViewPr snapToGrid="0" snapToObject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 snapToObjects="1">
      <p:cViewPr varScale="1">
        <p:scale>
          <a:sx n="52" d="100"/>
          <a:sy n="52" d="100"/>
        </p:scale>
        <p:origin x="26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5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AD1814D-6E75-4509-A9D6-11932CE7FF20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62A0E13-FF26-4AC0-9B62-B754DD6DD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1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/>
          <a:lstStyle>
            <a:lvl1pPr algn="r">
              <a:defRPr sz="1200"/>
            </a:lvl1pPr>
          </a:lstStyle>
          <a:p>
            <a:fld id="{54FAD11A-D85C-4939-AB1F-BCB994E875EC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4" tIns="46052" rIns="92104" bIns="46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74034"/>
            <a:ext cx="5607679" cy="3660718"/>
          </a:xfrm>
          <a:prstGeom prst="rect">
            <a:avLst/>
          </a:prstGeom>
        </p:spPr>
        <p:txBody>
          <a:bodyPr vert="horz" lIns="92104" tIns="46052" rIns="92104" bIns="460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6578"/>
          </a:xfrm>
          <a:prstGeom prst="rect">
            <a:avLst/>
          </a:prstGeom>
        </p:spPr>
        <p:txBody>
          <a:bodyPr vert="horz" lIns="92104" tIns="46052" rIns="92104" bIns="46052" rtlCol="0" anchor="b"/>
          <a:lstStyle>
            <a:lvl1pPr algn="r">
              <a:defRPr sz="1200"/>
            </a:lvl1pPr>
          </a:lstStyle>
          <a:p>
            <a:fld id="{191EB5DC-CB69-49AB-920C-ED72B7651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B5DC-CB69-49AB-920C-ED72B76515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B5DC-CB69-49AB-920C-ED72B76515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2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274295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5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84125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8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6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4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Coronavirus, Aid, Relief, Economic Security (CARES)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4FDE5-11B9-D745-AF7A-EC518FCA2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75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Coronavirus, Aid, Relief, Economic Security (CARES)</a:t>
            </a:r>
          </a:p>
        </p:txBody>
      </p:sp>
    </p:spTree>
    <p:extLst>
      <p:ext uri="{BB962C8B-B14F-4D97-AF65-F5344CB8AC3E}">
        <p14:creationId xmlns:p14="http://schemas.microsoft.com/office/powerpoint/2010/main" val="4326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bm.maryland.gov/budget/Documents/operbudget/2026/proposed/FY2026MarylandStateBudgetHighlights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9">
            <a:extLst>
              <a:ext uri="{FF2B5EF4-FFF2-40B4-BE49-F238E27FC236}">
                <a16:creationId xmlns:a16="http://schemas.microsoft.com/office/drawing/2014/main" id="{DBC48D8D-6F92-4845-B31B-ACFCB22F823A}"/>
              </a:ext>
            </a:extLst>
          </p:cNvPr>
          <p:cNvSpPr txBox="1">
            <a:spLocks/>
          </p:cNvSpPr>
          <p:nvPr/>
        </p:nvSpPr>
        <p:spPr>
          <a:xfrm>
            <a:off x="926123" y="2675486"/>
            <a:ext cx="10339754" cy="2447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2025</a:t>
            </a:r>
          </a:p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Faculty/Staff Institute</a:t>
            </a:r>
          </a:p>
          <a:p>
            <a:pPr marL="0" indent="0" algn="ctr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6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9403" y="580596"/>
            <a:ext cx="407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Items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96897" y="2007678"/>
            <a:ext cx="10662407" cy="3203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kern="0" dirty="0">
              <a:solidFill>
                <a:schemeClr val="accent4"/>
              </a:solidFill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71553" y="2015991"/>
            <a:ext cx="8445012" cy="41376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None/>
              <a:defRPr/>
            </a:pP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  <a:buClr>
                <a:schemeClr val="accent4"/>
              </a:buClr>
              <a:buNone/>
              <a:defRPr/>
            </a:pPr>
            <a:r>
              <a:rPr lang="en-US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5207" y="1648585"/>
            <a:ext cx="728370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Budget Update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2026 Budget Update (Looking Ahead)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05ADD-9CFC-658F-7960-D054CF5A2296}"/>
              </a:ext>
            </a:extLst>
          </p:cNvPr>
          <p:cNvSpPr txBox="1"/>
          <p:nvPr/>
        </p:nvSpPr>
        <p:spPr>
          <a:xfrm>
            <a:off x="10944904" y="6388992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227571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3630" y="612708"/>
            <a:ext cx="937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University Budget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9C684-74DF-BBE7-5D56-3C14EA04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42" y="1688634"/>
            <a:ext cx="4134091" cy="1740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A996F-BEF1-A46F-3F3A-67DED185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42" y="3398438"/>
            <a:ext cx="4134091" cy="3283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4FE41-C7C5-0DFF-3971-CCC8D13D7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69" y="1688634"/>
            <a:ext cx="4263783" cy="1050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8EF250-808F-15D4-42BD-BCEA18F6D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739327"/>
            <a:ext cx="4571999" cy="3159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E3F6A9-EBB2-F722-27CD-A521EE47318A}"/>
              </a:ext>
            </a:extLst>
          </p:cNvPr>
          <p:cNvSpPr txBox="1"/>
          <p:nvPr/>
        </p:nvSpPr>
        <p:spPr>
          <a:xfrm>
            <a:off x="10857052" y="6306822"/>
            <a:ext cx="6200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Page 3</a:t>
            </a:r>
          </a:p>
        </p:txBody>
      </p:sp>
    </p:spTree>
    <p:extLst>
      <p:ext uri="{BB962C8B-B14F-4D97-AF65-F5344CB8AC3E}">
        <p14:creationId xmlns:p14="http://schemas.microsoft.com/office/powerpoint/2010/main" val="373446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0262585-3BF2-D96B-364D-39D92311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87" y="1169614"/>
            <a:ext cx="9217941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Budget Update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81560-4DB5-9AF5-8078-E0A1BA6D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9910605" cy="4441138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budget included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reductions to State Appropriations and HBCU Settlement Funds, totaling $4.2M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budget consist of 1% fund balance goal per USM requirement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6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FTE for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regular staff PIN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positions associated with opening of new MLK Communications Arts &amp; Humanities building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for COLA and/or Merit for faculty and staff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funding totaling $2.8M for approved initiatives such as new facilities support (Humanities), adjuncts, program growth, financial aid, technology enhancements, campus safety enhancements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B0F52-5134-53BB-180E-14E0A6679858}"/>
              </a:ext>
            </a:extLst>
          </p:cNvPr>
          <p:cNvSpPr txBox="1"/>
          <p:nvPr/>
        </p:nvSpPr>
        <p:spPr>
          <a:xfrm>
            <a:off x="10875769" y="6305883"/>
            <a:ext cx="860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401139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7888A-2B9E-10B7-8EE6-5EFF6D34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DAA0C92-FEE4-D8B5-319B-DD9B7FA5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87" y="1169614"/>
            <a:ext cx="9217941" cy="802456"/>
          </a:xfrm>
        </p:spPr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2025 Budget Update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97E581-FE35-A8A7-B79A-6E49187C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10966"/>
            <a:ext cx="9910605" cy="4441138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budget assumes enrollment headcount of 6,513 for fall 2024 and headcount of 5,862 or 90% for spring 2025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Increase Turnover Rate additional 2% (2.5% to 4.5%) to balance budget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 Fall 2024 enrollment shortfall compared to budget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Spring 2025 enrollment shortfall compared to budget</a:t>
            </a: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Outstanding Student Debt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FDF26-2EDC-79C0-C86A-AC682F4C3D2B}"/>
              </a:ext>
            </a:extLst>
          </p:cNvPr>
          <p:cNvSpPr txBox="1"/>
          <p:nvPr/>
        </p:nvSpPr>
        <p:spPr>
          <a:xfrm>
            <a:off x="10930086" y="6305883"/>
            <a:ext cx="860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75194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8554-DBFF-890B-4130-D19D7E25C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454E422-7BE4-B85F-9F01-32917588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129" y="1248555"/>
            <a:ext cx="9217941" cy="802456"/>
          </a:xfrm>
        </p:spPr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2026 Budget Update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0BFF33-D9F9-6D46-B073-2CD2FA55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16926"/>
            <a:ext cx="9910605" cy="433517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Revenue shortfalls aligned with Governor Moore’s budget </a:t>
            </a:r>
            <a:r>
              <a:rPr lang="en-US" dirty="0" err="1">
                <a:hlinkClick r:id="rId2"/>
              </a:rPr>
              <a:t>Budget</a:t>
            </a:r>
            <a:r>
              <a:rPr lang="en-US" dirty="0">
                <a:hlinkClick r:id="rId2"/>
              </a:rPr>
              <a:t> Highlights Fiscal Year 2026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5% State General Funds reduction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Anticipating HBCU Coalition Funds reduction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Anticipating reduction in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Tuition and Fee increases unresolved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address outstanding student debt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Overall, anticipating an estimated $7M budget reduction over FY 2025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CAA9B-72D5-D023-2B50-388035E28D8C}"/>
              </a:ext>
            </a:extLst>
          </p:cNvPr>
          <p:cNvSpPr txBox="1"/>
          <p:nvPr/>
        </p:nvSpPr>
        <p:spPr>
          <a:xfrm>
            <a:off x="10930086" y="6304943"/>
            <a:ext cx="860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323738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6587" y="383138"/>
            <a:ext cx="7443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Development Process Calendar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EA35AD-CA1E-B347-3BF1-2D5808483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42291"/>
              </p:ext>
            </p:extLst>
          </p:nvPr>
        </p:nvGraphicFramePr>
        <p:xfrm>
          <a:off x="1696616" y="1029412"/>
          <a:ext cx="8066630" cy="53980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5056">
                  <a:extLst>
                    <a:ext uri="{9D8B030D-6E8A-4147-A177-3AD203B41FA5}">
                      <a16:colId xmlns:a16="http://schemas.microsoft.com/office/drawing/2014/main" val="440984636"/>
                    </a:ext>
                  </a:extLst>
                </a:gridCol>
                <a:gridCol w="1866271">
                  <a:extLst>
                    <a:ext uri="{9D8B030D-6E8A-4147-A177-3AD203B41FA5}">
                      <a16:colId xmlns:a16="http://schemas.microsoft.com/office/drawing/2014/main" val="280252871"/>
                    </a:ext>
                  </a:extLst>
                </a:gridCol>
                <a:gridCol w="4995303">
                  <a:extLst>
                    <a:ext uri="{9D8B030D-6E8A-4147-A177-3AD203B41FA5}">
                      <a16:colId xmlns:a16="http://schemas.microsoft.com/office/drawing/2014/main" val="1221646957"/>
                    </a:ext>
                  </a:extLst>
                </a:gridCol>
              </a:tblGrid>
              <a:tr h="175591">
                <a:tc>
                  <a:txBody>
                    <a:bodyPr/>
                    <a:lstStyle/>
                    <a:p>
                      <a:pPr marL="85725" marR="7302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892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58205"/>
                  </a:ext>
                </a:extLst>
              </a:tr>
              <a:tr h="568131"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marR="736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Aug-Sept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985" marR="2489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5715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 provides Bowie with specific budget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instructions</a:t>
                      </a:r>
                      <a:r>
                        <a:rPr lang="en-US" sz="1200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2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en-US" sz="12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200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submission</a:t>
                      </a:r>
                      <a:r>
                        <a:rPr lang="en-US" sz="12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next year’s budget request (General Funds, Tuition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Rate,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Mandatories,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etc.)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882517"/>
                  </a:ext>
                </a:extLst>
              </a:tr>
              <a:tr h="512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985" marR="2489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28765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Office obtains preliminary enrollment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numbers and credit hour mix from Institutional</a:t>
                      </a:r>
                      <a:r>
                        <a:rPr lang="en-US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for development of the University’s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request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7416"/>
                  </a:ext>
                </a:extLst>
              </a:tr>
              <a:tr h="6481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5143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preliminary fiscal year budget request </a:t>
                      </a:r>
                      <a:r>
                        <a:rPr lang="en-US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prepared in accordance with USM instructions,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preliminary enrollment numbers, preliminary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initiatives,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the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year base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404374"/>
                  </a:ext>
                </a:extLst>
              </a:tr>
              <a:tr h="422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20383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preliminary fiscal year budget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request is prepared for the State and entered into </a:t>
                      </a:r>
                      <a:r>
                        <a:rPr lang="en-US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(BAS)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241213"/>
                  </a:ext>
                </a:extLst>
              </a:tr>
              <a:tr h="422069"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marR="736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Nov-Jan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985" marR="2489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6954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Tuition, Mandatory Fees, Room and Board </a:t>
                      </a:r>
                      <a:r>
                        <a:rPr lang="en-US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spc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ates are reviewed through shared governance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(SGA,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GSA, &amp;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Council)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234283"/>
                  </a:ext>
                </a:extLst>
              </a:tr>
              <a:tr h="422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350" marR="2489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9939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applicable, adjustments are made to the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preliminary fiscal year budget request </a:t>
                      </a:r>
                      <a:r>
                        <a:rPr lang="en-US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based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information from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160215"/>
                  </a:ext>
                </a:extLst>
              </a:tr>
              <a:tr h="399695"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marR="7302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Jan-Mar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5303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Governor approves fiscal year budget</a:t>
                      </a:r>
                      <a:r>
                        <a:rPr lang="en-US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request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forwards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Legislative Services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(DLS)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28263"/>
                  </a:ext>
                </a:extLst>
              </a:tr>
              <a:tr h="422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0985" marR="2476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6223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Receive several fiscal impact statements from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 regarding pending legislation that may have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institutions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10712"/>
                  </a:ext>
                </a:extLst>
              </a:tr>
              <a:tr h="1960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65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4795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DLS prepares an assessment of BSU and submits </a:t>
                      </a:r>
                      <a:r>
                        <a:rPr lang="en-US" sz="12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questions/areas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concerns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4135"/>
                  </a:ext>
                </a:extLst>
              </a:tr>
              <a:tr h="512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6794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Mid-Year Expenditure Review with VPs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and/or President – Re-allocation of one-time funds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recommended, if appropriate, to align with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25416"/>
                  </a:ext>
                </a:extLst>
              </a:tr>
              <a:tr h="6481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21590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applicable, Budget Hearings with the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Budget and Management (DBM)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held. Testimony is prepared for President to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defend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upcoming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fiscal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budget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66321"/>
                  </a:ext>
                </a:extLst>
              </a:tr>
            </a:tbl>
          </a:graphicData>
        </a:graphic>
      </p:graphicFrame>
      <p:sp>
        <p:nvSpPr>
          <p:cNvPr id="2" name="Arrow: Left 1">
            <a:extLst>
              <a:ext uri="{FF2B5EF4-FFF2-40B4-BE49-F238E27FC236}">
                <a16:creationId xmlns:a16="http://schemas.microsoft.com/office/drawing/2014/main" id="{15C5E21B-123A-30D3-722A-DD123D5F8120}"/>
              </a:ext>
            </a:extLst>
          </p:cNvPr>
          <p:cNvSpPr/>
          <p:nvPr/>
        </p:nvSpPr>
        <p:spPr>
          <a:xfrm>
            <a:off x="9763246" y="4253696"/>
            <a:ext cx="1099595" cy="3819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5A4E8-4D6E-BFE8-3E6E-035002F163F6}"/>
              </a:ext>
            </a:extLst>
          </p:cNvPr>
          <p:cNvSpPr txBox="1"/>
          <p:nvPr/>
        </p:nvSpPr>
        <p:spPr>
          <a:xfrm>
            <a:off x="10961288" y="6426520"/>
            <a:ext cx="860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240301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5640" y="252157"/>
            <a:ext cx="7443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Development Process Calendar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8335B9-45BA-8184-0358-4575C2E27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90471"/>
              </p:ext>
            </p:extLst>
          </p:nvPr>
        </p:nvGraphicFramePr>
        <p:xfrm>
          <a:off x="1783702" y="903778"/>
          <a:ext cx="7969898" cy="55032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0605">
                  <a:extLst>
                    <a:ext uri="{9D8B030D-6E8A-4147-A177-3AD203B41FA5}">
                      <a16:colId xmlns:a16="http://schemas.microsoft.com/office/drawing/2014/main" val="3433917861"/>
                    </a:ext>
                  </a:extLst>
                </a:gridCol>
                <a:gridCol w="1843891">
                  <a:extLst>
                    <a:ext uri="{9D8B030D-6E8A-4147-A177-3AD203B41FA5}">
                      <a16:colId xmlns:a16="http://schemas.microsoft.com/office/drawing/2014/main" val="361188246"/>
                    </a:ext>
                  </a:extLst>
                </a:gridCol>
                <a:gridCol w="4935402">
                  <a:extLst>
                    <a:ext uri="{9D8B030D-6E8A-4147-A177-3AD203B41FA5}">
                      <a16:colId xmlns:a16="http://schemas.microsoft.com/office/drawing/2014/main" val="3629425778"/>
                    </a:ext>
                  </a:extLst>
                </a:gridCol>
              </a:tblGrid>
              <a:tr h="203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65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933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541182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65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933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applicable, President testifies before the </a:t>
                      </a:r>
                      <a:r>
                        <a:rPr lang="en-US" sz="12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House/Senate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subcommittees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154702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65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933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Tuition, Mandatory Fees, Room and Board rates </a:t>
                      </a:r>
                      <a:r>
                        <a:rPr lang="en-US" sz="12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submitted to Board of Regents (BOR) for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87992"/>
                  </a:ext>
                </a:extLst>
              </a:tr>
              <a:tr h="34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650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93345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VPAF provides mid-year budget update to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campus community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073813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34290" indent="-5143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652145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President and Cabinet members establish </a:t>
                      </a:r>
                      <a:r>
                        <a:rPr lang="en-US" sz="12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priorities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Outlying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560045"/>
                  </a:ext>
                </a:extLst>
              </a:tr>
              <a:tr h="486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9779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Cabinet finalizes enrollment numbers for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of University’s upcoming fiscal year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607565"/>
                  </a:ext>
                </a:extLst>
              </a:tr>
              <a:tr h="486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0985" marR="247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4033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Departments begin developing initiatives for review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based on instructions from their division/department heads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338472"/>
                  </a:ext>
                </a:extLst>
              </a:tr>
              <a:tr h="486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Apr-Jul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34290" indent="-514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347345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departmental initiatives are due to their</a:t>
                      </a:r>
                      <a:r>
                        <a:rPr lang="en-US" sz="12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respective division/department heads (VP) for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097272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73025" indent="-13970" algn="ctr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38544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proposed initiatives are due to the Budget </a:t>
                      </a:r>
                      <a:r>
                        <a:rPr lang="en-US" sz="12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2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VPs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648573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73025" indent="-1397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5621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Cabinet reviews submissions to ensure initiatives </a:t>
                      </a:r>
                      <a:r>
                        <a:rPr lang="en-US" sz="1200" b="0" spc="-28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aligned</a:t>
                      </a: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BSU’s Strategic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and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FY Priorities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610058"/>
                  </a:ext>
                </a:extLst>
              </a:tr>
              <a:tr h="2843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21590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VPAF host campus budget forum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899604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650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21590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appliable, Cabinet continues to review initiatives for approval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1444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828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12319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Office begins the process of reconciling and preparing the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financial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485312"/>
                  </a:ext>
                </a:extLst>
              </a:tr>
              <a:tr h="401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marR="247015" algn="ctr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690" marR="508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Office informs the campus community that </a:t>
                      </a:r>
                      <a:r>
                        <a:rPr lang="en-US" sz="1200" b="0" spc="-29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budgets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en-US" sz="12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7471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56C745-1253-B3BA-8C9E-EE79327AC00C}"/>
              </a:ext>
            </a:extLst>
          </p:cNvPr>
          <p:cNvSpPr txBox="1"/>
          <p:nvPr/>
        </p:nvSpPr>
        <p:spPr>
          <a:xfrm>
            <a:off x="10895504" y="6386344"/>
            <a:ext cx="860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1820415191"/>
      </p:ext>
    </p:extLst>
  </p:cSld>
  <p:clrMapOvr>
    <a:masterClrMapping/>
  </p:clrMapOvr>
</p:sld>
</file>

<file path=ppt/theme/theme1.xml><?xml version="1.0" encoding="utf-8"?>
<a:theme xmlns:a="http://schemas.openxmlformats.org/drawingml/2006/main" name="BSU 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 Theme1" id="{1F4B379E-5A19-47B5-A58E-77E23A534E21}" vid="{18F37CB1-380C-4658-81D6-AF6CCE5B28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c84a7b7-45c7-4d7f-8b91-cacc6450b7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90FDF179C24499BD88372C58A0716" ma:contentTypeVersion="18" ma:contentTypeDescription="Create a new document." ma:contentTypeScope="" ma:versionID="5bd3460b59e73c91b050f2cf50dad383">
  <xsd:schema xmlns:xsd="http://www.w3.org/2001/XMLSchema" xmlns:xs="http://www.w3.org/2001/XMLSchema" xmlns:p="http://schemas.microsoft.com/office/2006/metadata/properties" xmlns:ns3="6c84a7b7-45c7-4d7f-8b91-cacc6450b795" xmlns:ns4="81664c1b-519e-4aa9-b863-b64f4b70da92" targetNamespace="http://schemas.microsoft.com/office/2006/metadata/properties" ma:root="true" ma:fieldsID="78a7a471c3189404a3b9ef714311fb6d" ns3:_="" ns4:_="">
    <xsd:import namespace="6c84a7b7-45c7-4d7f-8b91-cacc6450b795"/>
    <xsd:import namespace="81664c1b-519e-4aa9-b863-b64f4b70da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4a7b7-45c7-4d7f-8b91-cacc6450b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64c1b-519e-4aa9-b863-b64f4b70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5ECD6-D636-425D-9E8B-0DADA4AA04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4170E-9F81-4B0D-B1F9-D557DDE3DC0D}">
  <ds:schemaRefs>
    <ds:schemaRef ds:uri="http://schemas.microsoft.com/office/2006/documentManagement/types"/>
    <ds:schemaRef ds:uri="http://purl.org/dc/terms/"/>
    <ds:schemaRef ds:uri="6c84a7b7-45c7-4d7f-8b91-cacc6450b795"/>
    <ds:schemaRef ds:uri="http://purl.org/dc/dcmitype/"/>
    <ds:schemaRef ds:uri="http://purl.org/dc/elements/1.1/"/>
    <ds:schemaRef ds:uri="http://schemas.microsoft.com/office/infopath/2007/PartnerControls"/>
    <ds:schemaRef ds:uri="81664c1b-519e-4aa9-b863-b64f4b70da92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14B774-B191-44AC-8BE7-FAA238B7F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4a7b7-45c7-4d7f-8b91-cacc6450b795"/>
    <ds:schemaRef ds:uri="81664c1b-519e-4aa9-b863-b64f4b70da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BSU Theme1</Template>
  <TotalTime>60419</TotalTime>
  <Words>718</Words>
  <Application>Microsoft Office PowerPoint</Application>
  <PresentationFormat>Widescreen</PresentationFormat>
  <Paragraphs>153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BSU Theme1</vt:lpstr>
      <vt:lpstr>PowerPoint Presentation</vt:lpstr>
      <vt:lpstr>PowerPoint Presentation</vt:lpstr>
      <vt:lpstr>PowerPoint Presentation</vt:lpstr>
      <vt:lpstr>FY 2025 Budget Update</vt:lpstr>
      <vt:lpstr>FY 2025 Budget Update</vt:lpstr>
      <vt:lpstr>FY 2026 Budget Update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Fleishman</dc:creator>
  <cp:lastModifiedBy>Marsha Swindell</cp:lastModifiedBy>
  <cp:revision>546</cp:revision>
  <cp:lastPrinted>2024-05-01T17:42:26Z</cp:lastPrinted>
  <dcterms:created xsi:type="dcterms:W3CDTF">2018-06-07T15:24:30Z</dcterms:created>
  <dcterms:modified xsi:type="dcterms:W3CDTF">2025-01-24T20:36:46Z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0x010100DC490FDF179C24499BD88372C58A0716</vt:lpwstr>
  </property>
</Properties>
</file>