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83" r:id="rId4"/>
    <p:sldId id="315" r:id="rId5"/>
    <p:sldId id="258" r:id="rId6"/>
    <p:sldId id="316" r:id="rId7"/>
    <p:sldId id="317" r:id="rId8"/>
    <p:sldId id="282" r:id="rId9"/>
    <p:sldId id="280" r:id="rId10"/>
    <p:sldId id="281" r:id="rId11"/>
    <p:sldId id="314" r:id="rId12"/>
    <p:sldId id="284" r:id="rId13"/>
    <p:sldId id="320" r:id="rId14"/>
    <p:sldId id="289" r:id="rId15"/>
    <p:sldId id="321" r:id="rId16"/>
    <p:sldId id="322" r:id="rId17"/>
    <p:sldId id="288" r:id="rId18"/>
    <p:sldId id="287" r:id="rId19"/>
    <p:sldId id="286" r:id="rId20"/>
    <p:sldId id="295" r:id="rId21"/>
    <p:sldId id="285" r:id="rId22"/>
    <p:sldId id="294" r:id="rId23"/>
    <p:sldId id="293" r:id="rId24"/>
    <p:sldId id="318" r:id="rId25"/>
    <p:sldId id="292" r:id="rId26"/>
    <p:sldId id="296" r:id="rId27"/>
    <p:sldId id="299" r:id="rId28"/>
    <p:sldId id="300" r:id="rId29"/>
    <p:sldId id="302" r:id="rId30"/>
    <p:sldId id="303" r:id="rId31"/>
    <p:sldId id="305" r:id="rId32"/>
    <p:sldId id="301" r:id="rId33"/>
    <p:sldId id="291" r:id="rId34"/>
    <p:sldId id="306" r:id="rId35"/>
    <p:sldId id="307" r:id="rId36"/>
    <p:sldId id="319" r:id="rId37"/>
    <p:sldId id="308" r:id="rId38"/>
    <p:sldId id="312" r:id="rId39"/>
    <p:sldId id="311" r:id="rId40"/>
    <p:sldId id="310" r:id="rId41"/>
    <p:sldId id="309" r:id="rId42"/>
    <p:sldId id="279" r:id="rId43"/>
  </p:sldIdLst>
  <p:sldSz cx="9144000" cy="6858000" type="screen4x3"/>
  <p:notesSz cx="6858000" cy="9144000"/>
  <p:custShowLst>
    <p:custShow name="Custom Show 1" id="0">
      <p:sldLst>
        <p:sld r:id="rId2"/>
        <p:sld r:id="rId3"/>
        <p:sld r:id="rId6"/>
        <p:sld r:id="rId43"/>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Morris" initials="KM"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19" autoAdjust="0"/>
    <p:restoredTop sz="75958" autoAdjust="0"/>
  </p:normalViewPr>
  <p:slideViewPr>
    <p:cSldViewPr snapToGrid="0" snapToObjects="1">
      <p:cViewPr varScale="1">
        <p:scale>
          <a:sx n="115" d="100"/>
          <a:sy n="115" d="100"/>
        </p:scale>
        <p:origin x="-10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xmlns=""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5/7/20</a:t>
            </a:fld>
            <a:endParaRPr lang="en-US" dirty="0"/>
          </a:p>
        </p:txBody>
      </p:sp>
      <p:sp>
        <p:nvSpPr>
          <p:cNvPr id="4" name="Slide Image Placeholder 3">
            <a:extLst>
              <a:ext uri="{FF2B5EF4-FFF2-40B4-BE49-F238E27FC236}">
                <a16:creationId xmlns:a16="http://schemas.microsoft.com/office/drawing/2014/main" xmlns=""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xmlns=""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dirty="0"/>
          </a:p>
        </p:txBody>
      </p:sp>
    </p:spTree>
    <p:extLst>
      <p:ext uri="{BB962C8B-B14F-4D97-AF65-F5344CB8AC3E}">
        <p14:creationId xmlns:p14="http://schemas.microsoft.com/office/powerpoint/2010/main" val="31364839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https://owl.purdue.edu/owl/research_and_citation/apa7_style/apa_formatting_and_style_guide/general_format.html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xmlns=""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dirty="0">
                <a:latin typeface="Arial" panose="020B0604020202020204" pitchFamily="34" charset="0"/>
              </a:rPr>
              <a:t>x11</a:t>
            </a:r>
            <a:r>
              <a:rPr lang="ja-JP" altLang="en-US">
                <a:latin typeface="Arial" panose="020B0604020202020204" pitchFamily="34" charset="0"/>
              </a:rPr>
              <a:t>”</a:t>
            </a:r>
            <a:r>
              <a:rPr lang="en-US" altLang="ja-JP" dirty="0">
                <a:latin typeface="Arial" panose="020B0604020202020204" pitchFamily="34" charset="0"/>
              </a:rPr>
              <a:t>) with 1</a:t>
            </a:r>
            <a:r>
              <a:rPr lang="ja-JP" altLang="en-US">
                <a:latin typeface="Arial" panose="020B0604020202020204" pitchFamily="34" charset="0"/>
              </a:rPr>
              <a:t>”</a:t>
            </a:r>
            <a:r>
              <a:rPr lang="en-US" altLang="ja-JP" dirty="0">
                <a:latin typeface="Arial" panose="020B0604020202020204" pitchFamily="34" charset="0"/>
              </a:rPr>
              <a:t> margins on all sides. Times New Roman or similar font in 10-12 pt. size should be used. </a:t>
            </a:r>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xmlns=""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an APA-style header. </a:t>
            </a:r>
            <a:r>
              <a:rPr lang="en-US" altLang="ja-JP" dirty="0">
                <a:latin typeface="Arial" panose="020B0604020202020204" pitchFamily="34" charset="0"/>
              </a:rPr>
              <a:t>The document should include a page header indicating a shortened title of the essay and a page number in the upper right-hand of every page (including the title page). </a:t>
            </a: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xmlns=""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xmlns=""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https://owl.purdue.edu/owl/research_and_citation/apa7_style/apa_formatting_and_style_guide/general_format.html</a:t>
            </a:r>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xmlns=""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xmlns=""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79643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xmlns=""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xmlns=""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1758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xmlns=""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a:t>
            </a:r>
            <a:r>
              <a:rPr lang="en-US" altLang="en-US" dirty="0" err="1">
                <a:latin typeface="Arial" panose="020B0604020202020204" pitchFamily="34" charset="0"/>
              </a:rPr>
              <a:t>iDs</a:t>
            </a:r>
            <a:endParaRPr lang="en-US" altLang="en-US" dirty="0">
              <a:latin typeface="Arial" panose="020B0604020202020204" pitchFamily="34" charset="0"/>
            </a:endParaRP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xmlns=""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5478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a:p>
            <a:pPr eaLnBrk="1" hangingPunct="1">
              <a:lnSpc>
                <a:spcPct val="90000"/>
              </a:lnSpc>
              <a:spcBef>
                <a:spcPct val="0"/>
              </a:spcBef>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xmlns=""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xmlns=""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a:latin typeface="Arial" panose="020B0604020202020204" pitchFamily="34" charset="0"/>
              </a:rPr>
              <a:t>“</a:t>
            </a:r>
            <a:r>
              <a:rPr lang="en-US" altLang="ja-JP" dirty="0">
                <a:latin typeface="Arial" panose="020B0604020202020204" pitchFamily="34" charset="0"/>
              </a:rPr>
              <a:t>hanging</a:t>
            </a:r>
            <a:r>
              <a:rPr lang="ja-JP" altLang="en-US">
                <a:latin typeface="Arial" panose="020B0604020202020204" pitchFamily="34" charset="0"/>
              </a:rPr>
              <a:t>”</a:t>
            </a:r>
            <a:r>
              <a:rPr lang="en-US" altLang="ja-JP" dirty="0">
                <a:latin typeface="Arial" panose="020B0604020202020204" pitchFamily="34" charset="0"/>
              </a:rPr>
              <a:t> feature of </a:t>
            </a:r>
            <a:r>
              <a:rPr lang="ja-JP" altLang="en-US">
                <a:latin typeface="Arial" panose="020B0604020202020204" pitchFamily="34" charset="0"/>
              </a:rPr>
              <a:t>“</a:t>
            </a:r>
            <a:r>
              <a:rPr lang="en-US" altLang="ja-JP" dirty="0">
                <a:latin typeface="Arial" panose="020B0604020202020204" pitchFamily="34" charset="0"/>
              </a:rPr>
              <a:t>Indent and Space</a:t>
            </a:r>
            <a:r>
              <a:rPr lang="ja-JP" altLang="en-US">
                <a:latin typeface="Arial" panose="020B0604020202020204" pitchFamily="34" charset="0"/>
              </a:rPr>
              <a:t>”</a:t>
            </a:r>
            <a:r>
              <a:rPr lang="en-US" altLang="ja-JP" dirty="0">
                <a:latin typeface="Arial" panose="020B0604020202020204" pitchFamily="34" charset="0"/>
              </a:rPr>
              <a:t> tab, go to </a:t>
            </a:r>
            <a:r>
              <a:rPr lang="ja-JP" altLang="en-US">
                <a:latin typeface="Arial" panose="020B0604020202020204" pitchFamily="34" charset="0"/>
              </a:rPr>
              <a:t>“</a:t>
            </a:r>
            <a:r>
              <a:rPr lang="en-US" altLang="ja-JP" dirty="0">
                <a:latin typeface="Arial" panose="020B0604020202020204" pitchFamily="34" charset="0"/>
              </a:rPr>
              <a:t>Paragraph</a:t>
            </a:r>
            <a:r>
              <a:rPr lang="ja-JP" altLang="en-US">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a:latin typeface="Arial" panose="020B0604020202020204" pitchFamily="34" charset="0"/>
              </a:rPr>
              <a:t>“</a:t>
            </a:r>
            <a:r>
              <a:rPr lang="en-US" altLang="ja-JP" dirty="0">
                <a:latin typeface="Arial" panose="020B0604020202020204" pitchFamily="34" charset="0"/>
              </a:rPr>
              <a:t>recoverable data</a:t>
            </a:r>
            <a:r>
              <a:rPr lang="ja-JP" altLang="en-US">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https://owl.purdue.edu/owl/research_and_citation/apa7_style/apa_formatting_and_style_guide/reference_list_basic_rules.html</a:t>
            </a:r>
          </a:p>
        </p:txBody>
      </p:sp>
      <p:sp>
        <p:nvSpPr>
          <p:cNvPr id="55300" name="Slide Number Placeholder 3">
            <a:extLst>
              <a:ext uri="{FF2B5EF4-FFF2-40B4-BE49-F238E27FC236}">
                <a16:creationId xmlns:a16="http://schemas.microsoft.com/office/drawing/2014/main" xmlns=""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xmlns=""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xmlns=""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xmlns=""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xmlns=""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latin typeface="Arial" panose="020B0604020202020204" pitchFamily="34" charset="0"/>
                <a:cs typeface="Arial" panose="020B0604020202020204" pitchFamily="34" charset="0"/>
              </a:rPr>
              <a:t>https://owl.purdue.edu/owl/research_and_citation/apa7_style/apa_formatting_and_style_guide/reference_list_basic_rules.html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Proquest),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7</a:t>
            </a:r>
          </a:p>
        </p:txBody>
      </p:sp>
      <p:sp>
        <p:nvSpPr>
          <p:cNvPr id="58372" name="Slide Number Placeholder 3">
            <a:extLst>
              <a:ext uri="{FF2B5EF4-FFF2-40B4-BE49-F238E27FC236}">
                <a16:creationId xmlns:a16="http://schemas.microsoft.com/office/drawing/2014/main" xmlns=""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xmlns=""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xmlns=""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2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xmlns=""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xmlns=""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xmlns=""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xmlns=""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xmlns=""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xmlns=""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xmlns=""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xmlns=""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4036" name="Slide Number Placeholder 3">
            <a:extLst>
              <a:ext uri="{FF2B5EF4-FFF2-40B4-BE49-F238E27FC236}">
                <a16:creationId xmlns:a16="http://schemas.microsoft.com/office/drawing/2014/main" xmlns=""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xmlns=""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xmlns=""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xmlns=""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xmlns=""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32</a:t>
            </a:fld>
            <a:endParaRPr lang="en-US"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xmlns=""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xmlns=""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xmlns=""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xmlns=""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xmlns=""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35</a:t>
            </a:fld>
            <a:endParaRPr lang="en-US"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xmlns=""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xmlns=""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xmlns=""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5545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xmlns=""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https://owl.purdue.edu/owl/research_and_citation/apa7_style/apa_formatting_and_style_guide/apa_headings_and_seriation.html</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xmlns=""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xmlns=""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xmlns=""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38</a:t>
            </a:fld>
            <a:endParaRPr lang="en-US"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xmlns=""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xmlns=""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a:t>
            </a:r>
            <a:r>
              <a:rPr lang="en-US" altLang="en-US" strike="sngStrike" dirty="0">
                <a:latin typeface="Arial" panose="020B0604020202020204" pitchFamily="34" charset="0"/>
              </a:rPr>
              <a:t>the </a:t>
            </a:r>
            <a:r>
              <a:rPr lang="en-US" altLang="en-US" dirty="0">
                <a:latin typeface="Arial" panose="020B0604020202020204" pitchFamily="34" charset="0"/>
              </a:rPr>
              <a:t>voice in an APA paper, which encourages a writer to use the active voice. The explanation is provided with examples.</a:t>
            </a:r>
          </a:p>
        </p:txBody>
      </p:sp>
      <p:sp>
        <p:nvSpPr>
          <p:cNvPr id="44036" name="Slide Number Placeholder 3">
            <a:extLst>
              <a:ext uri="{FF2B5EF4-FFF2-40B4-BE49-F238E27FC236}">
                <a16:creationId xmlns:a16="http://schemas.microsoft.com/office/drawing/2014/main" xmlns=""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6021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xmlns=""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40</a:t>
            </a:fld>
            <a:endParaRPr lang="en-US"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xmlns=""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The Purdue University Writing Lab has a page on APA formatting and documentation style on its website: https://owl.purdue.edu/owl/research_and_citation/apa7_style/apa_formatting_and_style_guide/general_format.html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xmlns=""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Gherwash and Joshua M. Paiz, 2014 Elizabeth Angeli, 2011; Elena Lawrick, 2008; Arielle McKee, 2014; Katie McMorris, 2019; Katie McMorris, 2020</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xmlns=""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42</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https://owl.purdue.edu/owl/general_writing/academic_writing/conciseness/index.html</a:t>
            </a:r>
            <a:endParaRPr lang="en-US" altLang="en-US" dirty="0"/>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xmlns=""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6084" name="Slide Number Placeholder 3">
            <a:extLst>
              <a:ext uri="{FF2B5EF4-FFF2-40B4-BE49-F238E27FC236}">
                <a16:creationId xmlns:a16="http://schemas.microsoft.com/office/drawing/2014/main" xmlns=""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869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xmlns=""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7274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xmlns=""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xmlns=""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B6BACB14-8F99-EC40-AEF3-580418164A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dirty="0"/>
          </a:p>
        </p:txBody>
      </p:sp>
    </p:spTree>
    <p:extLst>
      <p:ext uri="{BB962C8B-B14F-4D97-AF65-F5344CB8AC3E}">
        <p14:creationId xmlns:p14="http://schemas.microsoft.com/office/powerpoint/2010/main" val="3284325741"/>
      </p:ext>
    </p:extLst>
  </p:cSld>
  <p:clrMapOvr>
    <a:masterClrMapping/>
  </p:clrMapOvr>
  <p:transition xmlns:p14="http://schemas.microsoft.com/office/powerpoint/2010/mai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D530CA89-FF38-2A4D-9533-B8D217C37F6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dirty="0"/>
          </a:p>
        </p:txBody>
      </p:sp>
    </p:spTree>
    <p:extLst>
      <p:ext uri="{BB962C8B-B14F-4D97-AF65-F5344CB8AC3E}">
        <p14:creationId xmlns:p14="http://schemas.microsoft.com/office/powerpoint/2010/main" val="4030372691"/>
      </p:ext>
    </p:extLst>
  </p:cSld>
  <p:clrMapOvr>
    <a:masterClrMapping/>
  </p:clrMapOvr>
  <p:transition xmlns:p14="http://schemas.microsoft.com/office/powerpoint/2010/mai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23F82918-6FC1-554B-8D21-E6D8B9FF18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dirty="0"/>
          </a:p>
        </p:txBody>
      </p:sp>
    </p:spTree>
    <p:extLst>
      <p:ext uri="{BB962C8B-B14F-4D97-AF65-F5344CB8AC3E}">
        <p14:creationId xmlns:p14="http://schemas.microsoft.com/office/powerpoint/2010/main" val="2056827149"/>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9EC28E0B-8D39-1C4D-A39D-9EF17C8073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dirty="0"/>
          </a:p>
        </p:txBody>
      </p:sp>
    </p:spTree>
    <p:extLst>
      <p:ext uri="{BB962C8B-B14F-4D97-AF65-F5344CB8AC3E}">
        <p14:creationId xmlns:p14="http://schemas.microsoft.com/office/powerpoint/2010/main" val="2991588579"/>
      </p:ext>
    </p:extLst>
  </p:cSld>
  <p:clrMapOvr>
    <a:masterClrMapping/>
  </p:clrMapOvr>
  <p:transition xmlns:p14="http://schemas.microsoft.com/office/powerpoint/2010/mai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45233E91-0C89-7940-AAE8-CEBFC6B58D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xmlns=""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dirty="0"/>
          </a:p>
        </p:txBody>
      </p:sp>
    </p:spTree>
    <p:extLst>
      <p:ext uri="{BB962C8B-B14F-4D97-AF65-F5344CB8AC3E}">
        <p14:creationId xmlns:p14="http://schemas.microsoft.com/office/powerpoint/2010/main" val="1888973834"/>
      </p:ext>
    </p:extLst>
  </p:cSld>
  <p:clrMapOvr>
    <a:masterClrMapping/>
  </p:clrMapOvr>
  <p:transition xmlns:p14="http://schemas.microsoft.com/office/powerpoint/2010/mai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5/7/20</a:t>
            </a:fld>
            <a:endParaRPr lang="en-US" dirty="0"/>
          </a:p>
        </p:txBody>
      </p:sp>
      <p:sp>
        <p:nvSpPr>
          <p:cNvPr id="6" name="Footer Placeholder 4">
            <a:extLst>
              <a:ext uri="{FF2B5EF4-FFF2-40B4-BE49-F238E27FC236}">
                <a16:creationId xmlns:a16="http://schemas.microsoft.com/office/drawing/2014/main" xmlns="" id="{8508E488-628C-F742-A887-3034C557DE6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dirty="0"/>
          </a:p>
        </p:txBody>
      </p:sp>
    </p:spTree>
    <p:extLst>
      <p:ext uri="{BB962C8B-B14F-4D97-AF65-F5344CB8AC3E}">
        <p14:creationId xmlns:p14="http://schemas.microsoft.com/office/powerpoint/2010/main" val="2653215803"/>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5/7/20</a:t>
            </a:fld>
            <a:endParaRPr lang="en-US" dirty="0"/>
          </a:p>
        </p:txBody>
      </p:sp>
      <p:sp>
        <p:nvSpPr>
          <p:cNvPr id="8" name="Footer Placeholder 4">
            <a:extLst>
              <a:ext uri="{FF2B5EF4-FFF2-40B4-BE49-F238E27FC236}">
                <a16:creationId xmlns:a16="http://schemas.microsoft.com/office/drawing/2014/main" xmlns="" id="{D4B08F1B-6EA1-DE41-984F-F24C4889B34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xmlns=""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dirty="0"/>
          </a:p>
        </p:txBody>
      </p:sp>
    </p:spTree>
    <p:extLst>
      <p:ext uri="{BB962C8B-B14F-4D97-AF65-F5344CB8AC3E}">
        <p14:creationId xmlns:p14="http://schemas.microsoft.com/office/powerpoint/2010/main" val="155573117"/>
      </p:ext>
    </p:extLst>
  </p:cSld>
  <p:clrMapOvr>
    <a:masterClrMapping/>
  </p:clrMapOvr>
  <p:transition xmlns:p14="http://schemas.microsoft.com/office/powerpoint/2010/mai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5/7/20</a:t>
            </a:fld>
            <a:endParaRPr lang="en-US" dirty="0"/>
          </a:p>
        </p:txBody>
      </p:sp>
      <p:sp>
        <p:nvSpPr>
          <p:cNvPr id="4" name="Footer Placeholder 4">
            <a:extLst>
              <a:ext uri="{FF2B5EF4-FFF2-40B4-BE49-F238E27FC236}">
                <a16:creationId xmlns:a16="http://schemas.microsoft.com/office/drawing/2014/main" xmlns="" id="{E2015FA1-067D-A649-BDA6-BFC765F486B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xmlns=""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dirty="0"/>
          </a:p>
        </p:txBody>
      </p:sp>
    </p:spTree>
    <p:extLst>
      <p:ext uri="{BB962C8B-B14F-4D97-AF65-F5344CB8AC3E}">
        <p14:creationId xmlns:p14="http://schemas.microsoft.com/office/powerpoint/2010/main" val="1693993669"/>
      </p:ext>
    </p:extLst>
  </p:cSld>
  <p:clrMapOvr>
    <a:masterClrMapping/>
  </p:clrMapOvr>
  <p:transition xmlns:p14="http://schemas.microsoft.com/office/powerpoint/2010/mai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5/7/20</a:t>
            </a:fld>
            <a:endParaRPr lang="en-US" dirty="0"/>
          </a:p>
        </p:txBody>
      </p:sp>
      <p:sp>
        <p:nvSpPr>
          <p:cNvPr id="3" name="Footer Placeholder 4">
            <a:extLst>
              <a:ext uri="{FF2B5EF4-FFF2-40B4-BE49-F238E27FC236}">
                <a16:creationId xmlns:a16="http://schemas.microsoft.com/office/drawing/2014/main" xmlns="" id="{C5B3C2FC-8D91-2247-BBA2-D6ABF455716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xmlns=""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dirty="0"/>
          </a:p>
        </p:txBody>
      </p:sp>
    </p:spTree>
    <p:extLst>
      <p:ext uri="{BB962C8B-B14F-4D97-AF65-F5344CB8AC3E}">
        <p14:creationId xmlns:p14="http://schemas.microsoft.com/office/powerpoint/2010/main" val="3160915063"/>
      </p:ext>
    </p:extLst>
  </p:cSld>
  <p:clrMapOvr>
    <a:masterClrMapping/>
  </p:clrMapOvr>
  <p:transition xmlns:p14="http://schemas.microsoft.com/office/powerpoint/2010/mai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5/7/20</a:t>
            </a:fld>
            <a:endParaRPr lang="en-US" dirty="0"/>
          </a:p>
        </p:txBody>
      </p:sp>
      <p:sp>
        <p:nvSpPr>
          <p:cNvPr id="6" name="Footer Placeholder 4">
            <a:extLst>
              <a:ext uri="{FF2B5EF4-FFF2-40B4-BE49-F238E27FC236}">
                <a16:creationId xmlns:a16="http://schemas.microsoft.com/office/drawing/2014/main" xmlns="" id="{59F1EC57-9D73-6442-A362-D056518D89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dirty="0"/>
          </a:p>
        </p:txBody>
      </p:sp>
    </p:spTree>
    <p:extLst>
      <p:ext uri="{BB962C8B-B14F-4D97-AF65-F5344CB8AC3E}">
        <p14:creationId xmlns:p14="http://schemas.microsoft.com/office/powerpoint/2010/main" val="2730174107"/>
      </p:ext>
    </p:extLst>
  </p:cSld>
  <p:clrMapOvr>
    <a:masterClrMapping/>
  </p:clrMapOvr>
  <p:transition xmlns:p14="http://schemas.microsoft.com/office/powerpoint/2010/mai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5/7/20</a:t>
            </a:fld>
            <a:endParaRPr lang="en-US" dirty="0"/>
          </a:p>
        </p:txBody>
      </p:sp>
      <p:sp>
        <p:nvSpPr>
          <p:cNvPr id="6" name="Footer Placeholder 4">
            <a:extLst>
              <a:ext uri="{FF2B5EF4-FFF2-40B4-BE49-F238E27FC236}">
                <a16:creationId xmlns:a16="http://schemas.microsoft.com/office/drawing/2014/main" xmlns="" id="{50FB791B-ED0A-2D44-B8BA-B104F27B4C2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xmlns=""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dirty="0"/>
          </a:p>
        </p:txBody>
      </p:sp>
    </p:spTree>
    <p:extLst>
      <p:ext uri="{BB962C8B-B14F-4D97-AF65-F5344CB8AC3E}">
        <p14:creationId xmlns:p14="http://schemas.microsoft.com/office/powerpoint/2010/main" val="3563425598"/>
      </p:ext>
    </p:extLst>
  </p:cSld>
  <p:clrMapOvr>
    <a:masterClrMapping/>
  </p:clrMapOvr>
  <p:transition xmlns:p14="http://schemas.microsoft.com/office/powerpoint/2010/main">
    <p:cu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5/7/20</a:t>
            </a:fld>
            <a:endParaRPr lang="en-US" dirty="0"/>
          </a:p>
        </p:txBody>
      </p:sp>
      <p:sp>
        <p:nvSpPr>
          <p:cNvPr id="5" name="Footer Placeholder 4">
            <a:extLst>
              <a:ext uri="{FF2B5EF4-FFF2-40B4-BE49-F238E27FC236}">
                <a16:creationId xmlns:a16="http://schemas.microsoft.com/office/drawing/2014/main" xmlns=""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xmlns=""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4" Type="http://schemas.openxmlformats.org/officeDocument/2006/relationships/hyperlink" Target="http://www.apastyle.org/"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xmlns=""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xmlns=""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xmlns=""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xmlns=""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Purdue OWL staff</a:t>
            </a:r>
          </a:p>
          <a:p>
            <a:pPr eaLnBrk="1" hangingPunct="1"/>
            <a:r>
              <a:rPr lang="en-US" altLang="en-US" sz="1400" dirty="0"/>
              <a:t>Brought to you in cooperation with the Purdue Online Writing Lab</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xmlns="" id="{3F439582-378D-C446-81A7-ABADBF33F7CA}"/>
              </a:ext>
            </a:extLst>
          </p:cNvPr>
          <p:cNvSpPr txBox="1">
            <a:spLocks noChangeArrowheads="1"/>
          </p:cNvSpPr>
          <p:nvPr/>
        </p:nvSpPr>
        <p:spPr bwMode="auto">
          <a:xfrm>
            <a:off x="393700" y="1522413"/>
            <a:ext cx="840898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xmlns=""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xmlns=""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3" name="Picture 11" descr="High-Rez-OWL-Logo.png">
                <a:extLst>
                  <a:ext uri="{FF2B5EF4-FFF2-40B4-BE49-F238E27FC236}">
                    <a16:creationId xmlns:a16="http://schemas.microsoft.com/office/drawing/2014/main" xmlns=""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xmlns=""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xmlns="" id="{E3C92923-E211-1A4E-8D53-D30148A23C9D}"/>
              </a:ext>
            </a:extLst>
          </p:cNvPr>
          <p:cNvSpPr txBox="1">
            <a:spLocks noChangeArrowheads="1"/>
          </p:cNvSpPr>
          <p:nvPr/>
        </p:nvSpPr>
        <p:spPr bwMode="auto">
          <a:xfrm>
            <a:off x="393700" y="1522413"/>
            <a:ext cx="8408988"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 The page number in the upper right</a:t>
            </a:r>
          </a:p>
          <a:p>
            <a:pPr lvl="1" eaLnBrk="1" hangingPunct="1">
              <a:spcBef>
                <a:spcPts val="1000"/>
              </a:spcBef>
              <a:buFont typeface="Arial" panose="020B0604020202020204" pitchFamily="34" charset="0"/>
              <a:buChar char="•"/>
            </a:pP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If it is a </a:t>
            </a: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professional paper: </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A page header (shortened title, all caps) in the upper left-hand corner.</a:t>
            </a:r>
          </a:p>
          <a:p>
            <a:pPr lvl="2" eaLnBrk="1" hangingPunct="1">
              <a:spcBef>
                <a:spcPts val="1000"/>
              </a:spcBef>
              <a:buFont typeface="Arial" panose="020B0604020202020204" pitchFamily="34" charset="0"/>
              <a:buChar char="•"/>
            </a:pP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Student papers</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do not require running headers.</a:t>
            </a:r>
            <a:endParaRPr lang="en-US" altLang="en-US" sz="24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xmlns=""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xmlns=""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48" name="Picture 11" descr="High-Rez-OWL-Logo.png">
                <a:extLst>
                  <a:ext uri="{FF2B5EF4-FFF2-40B4-BE49-F238E27FC236}">
                    <a16:creationId xmlns:a16="http://schemas.microsoft.com/office/drawing/2014/main" xmlns=""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xmlns=""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pic>
        <p:nvPicPr>
          <p:cNvPr id="5" name="Picture 4" descr="A screenshot of a social media post&#10;&#10;Description automatically generated">
            <a:extLst>
              <a:ext uri="{FF2B5EF4-FFF2-40B4-BE49-F238E27FC236}">
                <a16:creationId xmlns:a16="http://schemas.microsoft.com/office/drawing/2014/main" xmlns="" id="{51065B6D-7D55-4BD3-B944-116921CA7FD2}"/>
              </a:ext>
            </a:extLst>
          </p:cNvPr>
          <p:cNvPicPr>
            <a:picLocks noChangeAspect="1"/>
          </p:cNvPicPr>
          <p:nvPr/>
        </p:nvPicPr>
        <p:blipFill rotWithShape="1">
          <a:blip r:embed="rId4"/>
          <a:srcRect b="13940"/>
          <a:stretch/>
        </p:blipFill>
        <p:spPr>
          <a:xfrm>
            <a:off x="614409" y="3941569"/>
            <a:ext cx="7915182" cy="2560783"/>
          </a:xfrm>
          <a:prstGeom prst="rect">
            <a:avLst/>
          </a:prstGeom>
          <a:ln>
            <a:solidFill>
              <a:schemeClr val="tx1"/>
            </a:solidFill>
          </a:ln>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Your essay should </a:t>
            </a:r>
          </a:p>
          <a:p>
            <a:pPr eaLnBrk="1" hangingPunct="1"/>
            <a:r>
              <a:rPr lang="en-US" altLang="en-US" sz="2400" dirty="0">
                <a:latin typeface="Optima" panose="02000503060000020004" pitchFamily="2" charset="0"/>
              </a:rPr>
              <a:t>include four major </a:t>
            </a:r>
          </a:p>
          <a:p>
            <a:pPr eaLnBrk="1" hangingPunct="1"/>
            <a:r>
              <a:rPr lang="en-US" altLang="en-US" sz="2400" dirty="0">
                <a:latin typeface="Optima" panose="02000503060000020004" pitchFamily="2" charset="0"/>
              </a:rPr>
              <a:t>sections:</a:t>
            </a:r>
          </a:p>
          <a:p>
            <a:pPr eaLnBrk="1" hangingPunct="1"/>
            <a:endParaRPr lang="en-US" altLang="en-US" dirty="0">
              <a:latin typeface="Optima" panose="02000503060000020004" pitchFamily="2" charset="0"/>
            </a:endParaRPr>
          </a:p>
        </p:txBody>
      </p:sp>
      <p:sp>
        <p:nvSpPr>
          <p:cNvPr id="12" name="Rectangle 11">
            <a:extLst>
              <a:ext uri="{FF2B5EF4-FFF2-40B4-BE49-F238E27FC236}">
                <a16:creationId xmlns:a16="http://schemas.microsoft.com/office/drawing/2014/main" xmlns="" id="{5AED75D0-4E30-9949-BC65-02161A2C0728}"/>
              </a:ext>
            </a:extLst>
          </p:cNvPr>
          <p:cNvSpPr>
            <a:spLocks noChangeArrowheads="1"/>
          </p:cNvSpPr>
          <p:nvPr/>
        </p:nvSpPr>
        <p:spPr bwMode="auto">
          <a:xfrm>
            <a:off x="6943725" y="1560513"/>
            <a:ext cx="1981200"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xmlns="" id="{0B02797E-1EB0-5942-89E4-EA133D23271B}"/>
              </a:ext>
            </a:extLst>
          </p:cNvPr>
          <p:cNvSpPr>
            <a:spLocks noChangeArrowheads="1"/>
          </p:cNvSpPr>
          <p:nvPr/>
        </p:nvSpPr>
        <p:spPr bwMode="auto">
          <a:xfrm>
            <a:off x="6149975" y="2232025"/>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xmlns="" id="{415E531B-16E3-3D45-BA19-E603668E2E3D}"/>
              </a:ext>
            </a:extLst>
          </p:cNvPr>
          <p:cNvSpPr>
            <a:spLocks noChangeArrowheads="1"/>
          </p:cNvSpPr>
          <p:nvPr/>
        </p:nvSpPr>
        <p:spPr bwMode="auto">
          <a:xfrm>
            <a:off x="5157788" y="2970213"/>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xmlns="" id="{0F560401-FBBB-EA40-91AD-AF5EB06CD5C5}"/>
              </a:ext>
            </a:extLst>
          </p:cNvPr>
          <p:cNvSpPr>
            <a:spLocks noChangeArrowheads="1"/>
          </p:cNvSpPr>
          <p:nvPr/>
        </p:nvSpPr>
        <p:spPr bwMode="auto">
          <a:xfrm>
            <a:off x="4367212" y="3711576"/>
            <a:ext cx="1984375" cy="2816225"/>
          </a:xfrm>
          <a:prstGeom prst="rect">
            <a:avLst/>
          </a:prstGeom>
          <a:solidFill>
            <a:schemeClr val="accent5">
              <a:lumMod val="40000"/>
              <a:lumOff val="60000"/>
            </a:schemeClr>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xmlns=""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xmlns=""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xmlns=""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275" name="Picture 16" descr="High-Rez-OWL-Logo.png">
                <a:extLst>
                  <a:ext uri="{FF2B5EF4-FFF2-40B4-BE49-F238E27FC236}">
                    <a16:creationId xmlns:a16="http://schemas.microsoft.com/office/drawing/2014/main" xmlns=""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xmlns=""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xmlns="" id="{4C65EB91-818D-9042-B35D-798920DADB99}"/>
              </a:ext>
            </a:extLst>
          </p:cNvPr>
          <p:cNvSpPr txBox="1">
            <a:spLocks noChangeArrowheads="1"/>
          </p:cNvSpPr>
          <p:nvPr/>
        </p:nvSpPr>
        <p:spPr bwMode="auto">
          <a:xfrm>
            <a:off x="538163" y="1703388"/>
            <a:ext cx="7942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marL="0" indent="0" eaLnBrk="1" hangingPunct="1"/>
            <a:r>
              <a:rPr lang="en-US" altLang="en-US" sz="2400" dirty="0">
                <a:latin typeface="Optima" panose="02000503060000020004" pitchFamily="2" charset="0"/>
              </a:rPr>
              <a:t>Note that APA 7 has slightly different formatting rules for </a:t>
            </a:r>
            <a:r>
              <a:rPr lang="en-US" altLang="en-US" sz="2400" b="1" dirty="0">
                <a:latin typeface="Optima" panose="02000503060000020004" pitchFamily="2" charset="0"/>
              </a:rPr>
              <a:t>professional </a:t>
            </a:r>
            <a:r>
              <a:rPr lang="en-US" altLang="en-US" sz="2400" dirty="0">
                <a:latin typeface="Optima" panose="02000503060000020004" pitchFamily="2" charset="0"/>
              </a:rPr>
              <a:t>and </a:t>
            </a:r>
            <a:r>
              <a:rPr lang="en-US" altLang="en-US" sz="2400" b="1" dirty="0">
                <a:latin typeface="Optima" panose="02000503060000020004" pitchFamily="2" charset="0"/>
              </a:rPr>
              <a:t>student</a:t>
            </a:r>
            <a:r>
              <a:rPr lang="en-US" altLang="en-US" sz="2400" dirty="0">
                <a:latin typeface="Optima" panose="02000503060000020004" pitchFamily="2" charset="0"/>
              </a:rPr>
              <a:t> papers. Professional papers are those intended for academic/commercial publication, while student papers are those written for credit in a course.</a:t>
            </a:r>
          </a:p>
          <a:p>
            <a:pPr marL="0" indent="0" eaLnBrk="1" hangingPunct="1"/>
            <a:endParaRPr lang="en-US" altLang="en-US" sz="2400" dirty="0">
              <a:latin typeface="Optima" panose="02000503060000020004" pitchFamily="2" charset="0"/>
            </a:endParaRPr>
          </a:p>
          <a:p>
            <a:pPr marL="0" indent="0" eaLnBrk="1" hangingPunct="1"/>
            <a:r>
              <a:rPr lang="en-US" altLang="en-US" sz="2400" dirty="0">
                <a:latin typeface="Optima" panose="02000503060000020004" pitchFamily="2" charset="0"/>
              </a:rPr>
              <a:t>Most of these differences extend to the </a:t>
            </a:r>
            <a:r>
              <a:rPr lang="en-US" altLang="en-US" sz="2400" b="1" dirty="0">
                <a:latin typeface="Optima" panose="02000503060000020004" pitchFamily="2" charset="0"/>
              </a:rPr>
              <a:t>title page </a:t>
            </a:r>
            <a:r>
              <a:rPr lang="en-US" altLang="en-US" sz="2400" dirty="0">
                <a:latin typeface="Optima" panose="02000503060000020004" pitchFamily="2" charset="0"/>
              </a:rPr>
              <a:t>and the </a:t>
            </a:r>
            <a:r>
              <a:rPr lang="en-US" altLang="en-US" sz="2400" b="1" dirty="0">
                <a:latin typeface="Optima" panose="02000503060000020004" pitchFamily="2" charset="0"/>
              </a:rPr>
              <a:t>running header. </a:t>
            </a:r>
          </a:p>
          <a:p>
            <a:pPr marL="0" indent="0" eaLnBrk="1" hangingPunct="1"/>
            <a:endParaRPr lang="en-US" altLang="en-US" sz="2400" b="1" dirty="0">
              <a:latin typeface="Optima" panose="02000503060000020004" pitchFamily="2" charset="0"/>
            </a:endParaRPr>
          </a:p>
          <a:p>
            <a:pPr marL="0" indent="0" eaLnBrk="1" hangingPunct="1"/>
            <a:r>
              <a:rPr lang="en-US" altLang="en-US" sz="2400" dirty="0">
                <a:latin typeface="Optima" panose="02000503060000020004" pitchFamily="2" charset="0"/>
              </a:rPr>
              <a:t>On the next few slides, we’ve noted these differences where appropriate.</a:t>
            </a:r>
          </a:p>
        </p:txBody>
      </p:sp>
      <p:grpSp>
        <p:nvGrpSpPr>
          <p:cNvPr id="14339" name="Group 7">
            <a:extLst>
              <a:ext uri="{FF2B5EF4-FFF2-40B4-BE49-F238E27FC236}">
                <a16:creationId xmlns:a16="http://schemas.microsoft.com/office/drawing/2014/main" xmlns=""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xmlns=""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xmlns=""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xmlns="" id="{49263D0C-4B04-7D43-87F2-9C202AC64D54}"/>
                </a:ext>
              </a:extLst>
            </p:cNvPr>
            <p:cNvSpPr txBox="1">
              <a:spLocks noChangeArrowheads="1"/>
            </p:cNvSpPr>
            <p:nvPr/>
          </p:nvSpPr>
          <p:spPr bwMode="auto">
            <a:xfrm>
              <a:off x="6711710" y="746373"/>
              <a:ext cx="243229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Note re: Formatting</a:t>
              </a:r>
              <a:endParaRPr lang="en-US" altLang="en-US" dirty="0"/>
            </a:p>
          </p:txBody>
        </p:sp>
      </p:grpSp>
    </p:spTree>
    <p:extLst>
      <p:ext uri="{BB962C8B-B14F-4D97-AF65-F5344CB8AC3E}">
        <p14:creationId xmlns:p14="http://schemas.microsoft.com/office/powerpoint/2010/main" val="3843060815"/>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DA1FCD-CA2A-BD4B-9D1C-86F97A2FE0DF}"/>
              </a:ext>
            </a:extLst>
          </p:cNvPr>
          <p:cNvPicPr>
            <a:picLocks noChangeAspect="1"/>
          </p:cNvPicPr>
          <p:nvPr/>
        </p:nvPicPr>
        <p:blipFill>
          <a:blip r:embed="rId3"/>
          <a:stretch>
            <a:fillRect/>
          </a:stretch>
        </p:blipFill>
        <p:spPr>
          <a:xfrm>
            <a:off x="4338544" y="1300049"/>
            <a:ext cx="4784033" cy="5574479"/>
          </a:xfrm>
          <a:prstGeom prst="rect">
            <a:avLst/>
          </a:prstGeom>
        </p:spPr>
      </p:pic>
      <p:sp useBgFill="1">
        <p:nvSpPr>
          <p:cNvPr id="11" name="Rounded Rectangular Callout 10">
            <a:extLst>
              <a:ext uri="{FF2B5EF4-FFF2-40B4-BE49-F238E27FC236}">
                <a16:creationId xmlns:a16="http://schemas.microsoft.com/office/drawing/2014/main" xmlns="" id="{C6B5FD49-E020-DF4B-86BD-609AC57C53F1}"/>
              </a:ext>
            </a:extLst>
          </p:cNvPr>
          <p:cNvSpPr/>
          <p:nvPr/>
        </p:nvSpPr>
        <p:spPr bwMode="auto">
          <a:xfrm>
            <a:off x="249840" y="3971144"/>
            <a:ext cx="3657600" cy="2779280"/>
          </a:xfrm>
          <a:prstGeom prst="wedgeRoundRectCallout">
            <a:avLst>
              <a:gd name="adj1" fmla="val 105405"/>
              <a:gd name="adj2" fmla="val -8011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academic department, course, instructor, and date.</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xmlns="" id="{B3E82104-A28B-CB44-ADA4-6209D7909FDE}"/>
              </a:ext>
            </a:extLst>
          </p:cNvPr>
          <p:cNvSpPr/>
          <p:nvPr/>
        </p:nvSpPr>
        <p:spPr bwMode="auto">
          <a:xfrm>
            <a:off x="249840" y="1311640"/>
            <a:ext cx="3581400" cy="2057400"/>
          </a:xfrm>
          <a:prstGeom prst="wedgeRoundRectCallout">
            <a:avLst>
              <a:gd name="adj1" fmla="val 82346"/>
              <a:gd name="adj2" fmla="val -3728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Student papers contain no running head. Simply insert a page number flush right.</a:t>
            </a:r>
          </a:p>
        </p:txBody>
      </p:sp>
      <p:grpSp>
        <p:nvGrpSpPr>
          <p:cNvPr id="12297" name="Group 15">
            <a:extLst>
              <a:ext uri="{FF2B5EF4-FFF2-40B4-BE49-F238E27FC236}">
                <a16:creationId xmlns:a16="http://schemas.microsoft.com/office/drawing/2014/main" xmlns="" id="{A2547475-6BE1-7142-96D6-0F29E11922AD}"/>
              </a:ext>
            </a:extLst>
          </p:cNvPr>
          <p:cNvGrpSpPr>
            <a:grpSpLocks/>
          </p:cNvGrpSpPr>
          <p:nvPr/>
        </p:nvGrpSpPr>
        <p:grpSpPr bwMode="auto">
          <a:xfrm>
            <a:off x="4235450" y="215900"/>
            <a:ext cx="4908549" cy="1276350"/>
            <a:chOff x="4235019" y="215386"/>
            <a:chExt cx="4908981" cy="1277461"/>
          </a:xfrm>
        </p:grpSpPr>
        <p:grpSp>
          <p:nvGrpSpPr>
            <p:cNvPr id="12298" name="Group 5">
              <a:extLst>
                <a:ext uri="{FF2B5EF4-FFF2-40B4-BE49-F238E27FC236}">
                  <a16:creationId xmlns:a16="http://schemas.microsoft.com/office/drawing/2014/main" xmlns=""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xmlns=""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xmlns="" id="{5620F82E-0981-9944-9399-E872D9B23CE5}"/>
                </a:ext>
              </a:extLst>
            </p:cNvPr>
            <p:cNvSpPr txBox="1">
              <a:spLocks noChangeArrowheads="1"/>
            </p:cNvSpPr>
            <p:nvPr/>
          </p:nvSpPr>
          <p:spPr bwMode="auto">
            <a:xfrm>
              <a:off x="6440904" y="746373"/>
              <a:ext cx="2703096" cy="3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700" dirty="0"/>
                <a:t>Title Page – Student Paper</a:t>
              </a:r>
            </a:p>
          </p:txBody>
        </p:sp>
      </p:gr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xmlns="" id="{C6B5FD49-E020-DF4B-86BD-609AC57C53F1}"/>
              </a:ext>
            </a:extLst>
          </p:cNvPr>
          <p:cNvSpPr/>
          <p:nvPr/>
        </p:nvSpPr>
        <p:spPr bwMode="auto">
          <a:xfrm>
            <a:off x="249840" y="3971144"/>
            <a:ext cx="3657600" cy="2514600"/>
          </a:xfrm>
          <a:prstGeom prst="wedgeRoundRectCallout">
            <a:avLst>
              <a:gd name="adj1" fmla="val 125993"/>
              <a:gd name="adj2" fmla="val -6674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xmlns="" id="{B3E82104-A28B-CB44-ADA4-6209D7909FDE}"/>
              </a:ext>
            </a:extLst>
          </p:cNvPr>
          <p:cNvSpPr/>
          <p:nvPr/>
        </p:nvSpPr>
        <p:spPr bwMode="auto">
          <a:xfrm>
            <a:off x="249840" y="1311639"/>
            <a:ext cx="3581400" cy="2386301"/>
          </a:xfrm>
          <a:prstGeom prst="wedgeRoundRectCallout">
            <a:avLst>
              <a:gd name="adj1" fmla="val 90231"/>
              <a:gd name="adj2" fmla="val -31181"/>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Type short form of title flush left in all capitals + page number flush right.</a:t>
            </a:r>
          </a:p>
        </p:txBody>
      </p:sp>
      <p:grpSp>
        <p:nvGrpSpPr>
          <p:cNvPr id="12297" name="Group 15">
            <a:extLst>
              <a:ext uri="{FF2B5EF4-FFF2-40B4-BE49-F238E27FC236}">
                <a16:creationId xmlns:a16="http://schemas.microsoft.com/office/drawing/2014/main" xmlns=""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xmlns=""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xmlns=""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xmlns=""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377163307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xmlns="" id="{C6B5FD49-E020-DF4B-86BD-609AC57C53F1}"/>
              </a:ext>
            </a:extLst>
          </p:cNvPr>
          <p:cNvSpPr/>
          <p:nvPr/>
        </p:nvSpPr>
        <p:spPr bwMode="auto">
          <a:xfrm>
            <a:off x="174812" y="1492249"/>
            <a:ext cx="4267614" cy="4700587"/>
          </a:xfrm>
          <a:prstGeom prst="wedgeRoundRectCallout">
            <a:avLst>
              <a:gd name="adj1" fmla="val 98527"/>
              <a:gd name="adj2" fmla="val 228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Author Note: </a:t>
            </a:r>
          </a:p>
          <a:p>
            <a:pPr algn="ctr" fontAlgn="auto">
              <a:spcBef>
                <a:spcPts val="0"/>
              </a:spcBef>
              <a:spcAft>
                <a:spcPts val="0"/>
              </a:spcAft>
              <a:defRPr/>
            </a:pPr>
            <a:r>
              <a:rPr lang="en-US" b="0" dirty="0">
                <a:latin typeface="Optima"/>
                <a:cs typeface="ＭＳ Ｐゴシック" charset="0"/>
              </a:rPr>
              <a:t>this may contain the following items, each on a separate line:</a:t>
            </a:r>
            <a:br>
              <a:rPr lang="en-US" b="0" dirty="0">
                <a:latin typeface="Optima"/>
                <a:cs typeface="ＭＳ Ｐゴシック" charset="0"/>
              </a:rPr>
            </a:br>
            <a:r>
              <a:rPr lang="en-US" b="0" dirty="0">
                <a:latin typeface="Optima"/>
                <a:cs typeface="ＭＳ Ｐゴシック" charset="0"/>
              </a:rPr>
              <a:t>- Links to ORCID </a:t>
            </a:r>
            <a:r>
              <a:rPr lang="en-US" b="0" dirty="0" err="1">
                <a:latin typeface="Optima"/>
                <a:cs typeface="ＭＳ Ｐゴシック" charset="0"/>
              </a:rPr>
              <a:t>iDs</a:t>
            </a:r>
            <a:endParaRPr lang="en-US" b="0" dirty="0">
              <a:latin typeface="Optima"/>
              <a:cs typeface="ＭＳ Ｐゴシック" charset="0"/>
            </a:endParaRPr>
          </a:p>
          <a:p>
            <a:pPr marL="342900" indent="-342900" algn="ctr" fontAlgn="auto">
              <a:spcBef>
                <a:spcPts val="0"/>
              </a:spcBef>
              <a:spcAft>
                <a:spcPts val="0"/>
              </a:spcAft>
              <a:buFontTx/>
              <a:buChar char="-"/>
              <a:defRPr/>
            </a:pPr>
            <a:r>
              <a:rPr lang="en-US" b="0" dirty="0">
                <a:latin typeface="Optima"/>
                <a:cs typeface="ＭＳ Ｐゴシック" charset="0"/>
              </a:rPr>
              <a:t>Any affiliation changes</a:t>
            </a:r>
          </a:p>
          <a:p>
            <a:pPr marL="342900" indent="-342900" algn="ctr" fontAlgn="auto">
              <a:spcBef>
                <a:spcPts val="0"/>
              </a:spcBef>
              <a:spcAft>
                <a:spcPts val="0"/>
              </a:spcAft>
              <a:buFontTx/>
              <a:buChar char="-"/>
              <a:defRPr/>
            </a:pPr>
            <a:r>
              <a:rPr lang="en-US" b="0" dirty="0">
                <a:latin typeface="Optima"/>
                <a:cs typeface="ＭＳ Ｐゴシック" charset="0"/>
              </a:rPr>
              <a:t>Any special disclosures or acknowledgments</a:t>
            </a:r>
          </a:p>
          <a:p>
            <a:pPr marL="342900" indent="-342900" algn="ctr" fontAlgn="auto">
              <a:spcBef>
                <a:spcPts val="0"/>
              </a:spcBef>
              <a:spcAft>
                <a:spcPts val="0"/>
              </a:spcAft>
              <a:buFontTx/>
              <a:buChar char="-"/>
              <a:defRPr/>
            </a:pPr>
            <a:r>
              <a:rPr lang="en-US" b="0" dirty="0">
                <a:latin typeface="Optima"/>
                <a:cs typeface="ＭＳ Ｐゴシック" charset="0"/>
              </a:rPr>
              <a:t>Contact info for the corresponding author</a:t>
            </a:r>
          </a:p>
          <a:p>
            <a:pPr algn="ctr" fontAlgn="auto">
              <a:spcBef>
                <a:spcPts val="0"/>
              </a:spcBef>
              <a:spcAft>
                <a:spcPts val="0"/>
              </a:spcAft>
              <a:defRPr/>
            </a:pPr>
            <a:r>
              <a:rPr lang="en-US" b="0" dirty="0">
                <a:latin typeface="Optima"/>
                <a:cs typeface="ＭＳ Ｐゴシック" charset="0"/>
              </a:rPr>
              <a:t>Omit any items that are irrelevant.</a:t>
            </a:r>
          </a:p>
          <a:p>
            <a:pPr marL="342900" indent="-342900" algn="ctr" fontAlgn="auto">
              <a:spcBef>
                <a:spcPts val="0"/>
              </a:spcBef>
              <a:spcAft>
                <a:spcPts val="0"/>
              </a:spcAft>
              <a:buFontTx/>
              <a:buChar char="-"/>
              <a:defRPr/>
            </a:pPr>
            <a:endParaRPr lang="en-US" b="0" dirty="0">
              <a:latin typeface="Optima"/>
              <a:cs typeface="ＭＳ Ｐゴシック" charset="0"/>
            </a:endParaRPr>
          </a:p>
          <a:p>
            <a:pPr algn="ctr" fontAlgn="auto">
              <a:spcBef>
                <a:spcPts val="0"/>
              </a:spcBef>
              <a:spcAft>
                <a:spcPts val="0"/>
              </a:spcAft>
              <a:defRPr/>
            </a:pPr>
            <a:endParaRPr lang="en-US" b="0" dirty="0">
              <a:latin typeface="Optima"/>
              <a:cs typeface="ＭＳ Ｐゴシック" charset="0"/>
            </a:endParaRPr>
          </a:p>
        </p:txBody>
      </p:sp>
      <p:grpSp>
        <p:nvGrpSpPr>
          <p:cNvPr id="12297" name="Group 15">
            <a:extLst>
              <a:ext uri="{FF2B5EF4-FFF2-40B4-BE49-F238E27FC236}">
                <a16:creationId xmlns:a16="http://schemas.microsoft.com/office/drawing/2014/main" xmlns=""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xmlns=""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xmlns=""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xmlns=""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2869752265"/>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25985AB-D331-F14B-8699-3572A6F4FFFE}"/>
              </a:ext>
            </a:extLst>
          </p:cNvPr>
          <p:cNvPicPr>
            <a:picLocks noChangeAspect="1"/>
          </p:cNvPicPr>
          <p:nvPr/>
        </p:nvPicPr>
        <p:blipFill>
          <a:blip r:embed="rId3"/>
          <a:stretch>
            <a:fillRect/>
          </a:stretch>
        </p:blipFill>
        <p:spPr>
          <a:xfrm>
            <a:off x="4580970" y="1364333"/>
            <a:ext cx="4553188" cy="5493667"/>
          </a:xfrm>
          <a:prstGeom prst="rect">
            <a:avLst/>
          </a:prstGeom>
        </p:spPr>
      </p:pic>
      <p:sp useBgFill="1">
        <p:nvSpPr>
          <p:cNvPr id="10" name="Rounded Rectangular Callout 9">
            <a:extLst>
              <a:ext uri="{FF2B5EF4-FFF2-40B4-BE49-F238E27FC236}">
                <a16:creationId xmlns:a16="http://schemas.microsoft.com/office/drawing/2014/main" xmlns="" id="{2F5847D2-2B9D-F046-A635-A20499FA600B}"/>
              </a:ext>
            </a:extLst>
          </p:cNvPr>
          <p:cNvSpPr/>
          <p:nvPr/>
        </p:nvSpPr>
        <p:spPr bwMode="auto">
          <a:xfrm>
            <a:off x="560907" y="304799"/>
            <a:ext cx="3352800" cy="4307541"/>
          </a:xfrm>
          <a:prstGeom prst="wedgeRoundRectCallout">
            <a:avLst>
              <a:gd name="adj1" fmla="val 85657"/>
              <a:gd name="adj2" fmla="val -1256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ja-JP" sz="2400" dirty="0">
                <a:latin typeface="Optima"/>
              </a:rPr>
              <a:t>Page header continues on all pages for </a:t>
            </a:r>
            <a:r>
              <a:rPr lang="en-US" altLang="ja-JP" sz="2400" b="1" dirty="0">
                <a:latin typeface="Optima"/>
              </a:rPr>
              <a:t>professional papers </a:t>
            </a:r>
            <a:r>
              <a:rPr lang="en-US" altLang="ja-JP" sz="2400" dirty="0">
                <a:latin typeface="Optima"/>
              </a:rPr>
              <a:t>only. </a:t>
            </a:r>
            <a:r>
              <a:rPr lang="en-US" altLang="ja-JP" sz="2400" b="1" dirty="0">
                <a:latin typeface="Optima"/>
              </a:rPr>
              <a:t>Student papers </a:t>
            </a:r>
            <a:r>
              <a:rPr lang="en-US" altLang="ja-JP" sz="2400" dirty="0">
                <a:latin typeface="Optima"/>
              </a:rPr>
              <a:t>contain only the page number.</a:t>
            </a: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and bolded at the top of the page.</a:t>
            </a:r>
          </a:p>
        </p:txBody>
      </p:sp>
      <p:sp useBgFill="1">
        <p:nvSpPr>
          <p:cNvPr id="11" name="Rounded Rectangular Callout 10">
            <a:extLst>
              <a:ext uri="{FF2B5EF4-FFF2-40B4-BE49-F238E27FC236}">
                <a16:creationId xmlns:a16="http://schemas.microsoft.com/office/drawing/2014/main" xmlns="" id="{0ABB48B5-7DB3-DB47-B720-90E77E1666A0}"/>
              </a:ext>
            </a:extLst>
          </p:cNvPr>
          <p:cNvSpPr/>
          <p:nvPr/>
        </p:nvSpPr>
        <p:spPr bwMode="auto">
          <a:xfrm>
            <a:off x="457200" y="4921624"/>
            <a:ext cx="3505200" cy="1631576"/>
          </a:xfrm>
          <a:prstGeom prst="wedgeRoundRectCallout">
            <a:avLst>
              <a:gd name="adj1" fmla="val 81940"/>
              <a:gd name="adj2" fmla="val -6943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and concise manner.</a:t>
            </a:r>
          </a:p>
        </p:txBody>
      </p:sp>
      <p:grpSp>
        <p:nvGrpSpPr>
          <p:cNvPr id="13321" name="Group 8">
            <a:extLst>
              <a:ext uri="{FF2B5EF4-FFF2-40B4-BE49-F238E27FC236}">
                <a16:creationId xmlns:a16="http://schemas.microsoft.com/office/drawing/2014/main" xmlns=""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xmlns=""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xmlns=""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25" name="Picture 14" descr="High-Rez-OWL-Logo.png">
                <a:extLst>
                  <a:ext uri="{FF2B5EF4-FFF2-40B4-BE49-F238E27FC236}">
                    <a16:creationId xmlns:a16="http://schemas.microsoft.com/office/drawing/2014/main" xmlns=""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xmlns=""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Abstract Page</a:t>
              </a:r>
              <a:endParaRPr lang="en-US" altLang="en-US" dirty="0"/>
            </a:p>
          </p:txBody>
        </p:sp>
      </p:grpSp>
      <p:sp useBgFill="1">
        <p:nvSpPr>
          <p:cNvPr id="12" name="Rounded Rectangular Callout 11">
            <a:extLst>
              <a:ext uri="{FF2B5EF4-FFF2-40B4-BE49-F238E27FC236}">
                <a16:creationId xmlns:a16="http://schemas.microsoft.com/office/drawing/2014/main" xmlns="" id="{6A3A8C8A-0426-134D-8EBA-96BABA94F7C3}"/>
              </a:ext>
            </a:extLst>
          </p:cNvPr>
          <p:cNvSpPr/>
          <p:nvPr/>
        </p:nvSpPr>
        <p:spPr bwMode="auto">
          <a:xfrm>
            <a:off x="5310996" y="5737412"/>
            <a:ext cx="3505200" cy="954741"/>
          </a:xfrm>
          <a:prstGeom prst="wedgeRoundRectCallout">
            <a:avLst>
              <a:gd name="adj1" fmla="val -11282"/>
              <a:gd name="adj2" fmla="val -990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Follow the abstract with a short list of keywords.</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xmlns="" id="{4C65EB91-818D-9042-B35D-798920DADB99}"/>
              </a:ext>
            </a:extLst>
          </p:cNvPr>
          <p:cNvSpPr txBox="1">
            <a:spLocks noChangeArrowheads="1"/>
          </p:cNvSpPr>
          <p:nvPr/>
        </p:nvSpPr>
        <p:spPr bwMode="auto">
          <a:xfrm>
            <a:off x="538163" y="1703388"/>
            <a:ext cx="7942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Center and bold the (full) title of the paper at the top of the page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Identify the sources you use in the paper with either narrative citations or parenthetical, in-text citations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Format tables and figures</a:t>
            </a:r>
          </a:p>
          <a:p>
            <a:pPr eaLnBrk="1" hangingPunct="1">
              <a:buFont typeface="Arial" panose="020B0604020202020204" pitchFamily="34" charset="0"/>
              <a:buChar char="•"/>
            </a:pPr>
            <a:endParaRPr lang="en-US" altLang="en-US" sz="2400" dirty="0">
              <a:latin typeface="Optima" panose="02000503060000020004" pitchFamily="2" charset="0"/>
            </a:endParaRPr>
          </a:p>
        </p:txBody>
      </p:sp>
      <p:grpSp>
        <p:nvGrpSpPr>
          <p:cNvPr id="14339" name="Group 7">
            <a:extLst>
              <a:ext uri="{FF2B5EF4-FFF2-40B4-BE49-F238E27FC236}">
                <a16:creationId xmlns:a16="http://schemas.microsoft.com/office/drawing/2014/main" xmlns=""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xmlns=""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xmlns=""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xmlns=""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Main Body (Text)</a:t>
              </a:r>
              <a:endParaRPr lang="en-US" altLang="en-US" dirty="0"/>
            </a:p>
          </p:txBody>
        </p:sp>
      </p:gr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xmlns="" id="{CECEF566-BAA6-D54A-AD1D-A8C91F7A190C}"/>
              </a:ext>
            </a:extLst>
          </p:cNvPr>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Do not bold it.</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xmlns=""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xmlns=""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a:extLst>
                  <a:ext uri="{FF2B5EF4-FFF2-40B4-BE49-F238E27FC236}">
                    <a16:creationId xmlns:a16="http://schemas.microsoft.com/office/drawing/2014/main" xmlns="" id="{83DB134A-576C-1547-ADF9-26673B985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xmlns=""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 Page</a:t>
              </a:r>
              <a:endParaRPr lang="en-US" altLang="en-US" dirty="0"/>
            </a:p>
          </p:txBody>
        </p:sp>
      </p:grpSp>
      <p:pic>
        <p:nvPicPr>
          <p:cNvPr id="5" name="Picture 4" descr="A screenshot of a cell phone&#10;&#10;Description automatically generated">
            <a:extLst>
              <a:ext uri="{FF2B5EF4-FFF2-40B4-BE49-F238E27FC236}">
                <a16:creationId xmlns:a16="http://schemas.microsoft.com/office/drawing/2014/main" xmlns="" id="{C033E0ED-3DB0-4A87-B319-80095C70DFD9}"/>
              </a:ext>
            </a:extLst>
          </p:cNvPr>
          <p:cNvPicPr>
            <a:picLocks noChangeAspect="1"/>
          </p:cNvPicPr>
          <p:nvPr/>
        </p:nvPicPr>
        <p:blipFill rotWithShape="1">
          <a:blip r:embed="rId4"/>
          <a:srcRect l="5830" r="6171"/>
          <a:stretch/>
        </p:blipFill>
        <p:spPr>
          <a:xfrm>
            <a:off x="4754880" y="1663701"/>
            <a:ext cx="4221251" cy="4620270"/>
          </a:xfrm>
          <a:prstGeom prst="rect">
            <a:avLst/>
          </a:prstGeom>
          <a:ln>
            <a:solidFill>
              <a:schemeClr val="tx1"/>
            </a:solidFill>
          </a:ln>
        </p:spPr>
      </p:pic>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xmlns=""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xmlns=""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xmlns=""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80" name="Picture 24" descr="High-Rez-OWL-Logo.png">
                <a:extLst>
                  <a:ext uri="{FF2B5EF4-FFF2-40B4-BE49-F238E27FC236}">
                    <a16:creationId xmlns:a16="http://schemas.microsoft.com/office/drawing/2014/main" xmlns=""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xmlns=""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t>What is APA Style?</a:t>
              </a:r>
            </a:p>
          </p:txBody>
        </p:sp>
      </p:grpSp>
      <p:pic>
        <p:nvPicPr>
          <p:cNvPr id="3" name="Picture 2" descr="A picture containing sunset&#10;&#10;Description automatically generated">
            <a:extLst>
              <a:ext uri="{FF2B5EF4-FFF2-40B4-BE49-F238E27FC236}">
                <a16:creationId xmlns:a16="http://schemas.microsoft.com/office/drawing/2014/main" xmlns="" id="{5A1B6C5A-BB64-4C60-B4C6-F0BD49EEDE67}"/>
              </a:ext>
            </a:extLst>
          </p:cNvPr>
          <p:cNvPicPr>
            <a:picLocks noChangeAspect="1"/>
          </p:cNvPicPr>
          <p:nvPr/>
        </p:nvPicPr>
        <p:blipFill>
          <a:blip r:embed="rId4"/>
          <a:stretch>
            <a:fillRect/>
          </a:stretch>
        </p:blipFill>
        <p:spPr>
          <a:xfrm>
            <a:off x="6118168" y="3128662"/>
            <a:ext cx="2310427" cy="3296653"/>
          </a:xfrm>
          <a:prstGeom prst="rect">
            <a:avLst/>
          </a:prstGeom>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xmlns=""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Invert authors’ </a:t>
            </a:r>
            <a:r>
              <a:rPr lang="en-US" altLang="ja-JP" sz="2400" dirty="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dirty="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dirty="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dirty="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xmlns=""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xmlns=""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a:extLst>
                  <a:ext uri="{FF2B5EF4-FFF2-40B4-BE49-F238E27FC236}">
                    <a16:creationId xmlns:a16="http://schemas.microsoft.com/office/drawing/2014/main" xmlns=""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xmlns=""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xmlns=""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xmlns=""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6" name="Picture 11" descr="High-Rez-OWL-Logo.png">
                <a:extLst>
                  <a:ext uri="{FF2B5EF4-FFF2-40B4-BE49-F238E27FC236}">
                    <a16:creationId xmlns:a16="http://schemas.microsoft.com/office/drawing/2014/main" xmlns=""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xmlns=""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pic>
        <p:nvPicPr>
          <p:cNvPr id="8" name="Picture 7" descr="A screenshot of a cell phone&#10;&#10;Description automatically generated">
            <a:extLst>
              <a:ext uri="{FF2B5EF4-FFF2-40B4-BE49-F238E27FC236}">
                <a16:creationId xmlns:a16="http://schemas.microsoft.com/office/drawing/2014/main" xmlns="" id="{45054C2A-EA0D-4329-9D53-5EA307D45D17}"/>
              </a:ext>
            </a:extLst>
          </p:cNvPr>
          <p:cNvPicPr>
            <a:picLocks noChangeAspect="1"/>
          </p:cNvPicPr>
          <p:nvPr/>
        </p:nvPicPr>
        <p:blipFill>
          <a:blip r:embed="rId4"/>
          <a:stretch>
            <a:fillRect/>
          </a:stretch>
        </p:blipFill>
        <p:spPr>
          <a:xfrm>
            <a:off x="686566" y="4659701"/>
            <a:ext cx="7770867" cy="1156899"/>
          </a:xfrm>
          <a:prstGeom prst="rect">
            <a:avLst/>
          </a:prstGeom>
          <a:ln>
            <a:solidFill>
              <a:schemeClr val="tx1"/>
            </a:solidFill>
          </a:ln>
        </p:spPr>
      </p:pic>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xmlns="" id="{A9C17B5B-A8A3-1D42-A28B-1FC617C82F1B}"/>
              </a:ext>
            </a:extLst>
          </p:cNvPr>
          <p:cNvSpPr txBox="1">
            <a:spLocks noChangeArrowheads="1"/>
          </p:cNvSpPr>
          <p:nvPr/>
        </p:nvSpPr>
        <p:spPr bwMode="auto">
          <a:xfrm>
            <a:off x="496888" y="1504950"/>
            <a:ext cx="79438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Identify the type of source: </a:t>
            </a:r>
          </a:p>
          <a:p>
            <a:pPr lvl="1" eaLnBrk="1" hangingPunct="1"/>
            <a:r>
              <a:rPr lang="en-US" altLang="en-US" sz="2000" dirty="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Find a sample citation for this type of source</a:t>
            </a:r>
          </a:p>
          <a:p>
            <a:pPr lvl="1" eaLnBrk="1" hangingPunct="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dirty="0">
                <a:latin typeface="Optima" panose="02000503060000020004" pitchFamily="2" charset="0"/>
                <a:ea typeface="MS Mincho" panose="02020609040205080304" pitchFamily="49" charset="-128"/>
              </a:rPr>
              <a:t> “</a:t>
            </a:r>
            <a:r>
              <a:rPr lang="en-US" altLang="ja-JP" sz="2000" dirty="0">
                <a:latin typeface="Optima" panose="02000503060000020004" pitchFamily="2" charset="0"/>
                <a:ea typeface="MS Mincho" panose="02020609040205080304" pitchFamily="49" charset="-128"/>
                <a:cs typeface="Arial" panose="020B0604020202020204" pitchFamily="34" charset="0"/>
              </a:rPr>
              <a:t>Mirror</a:t>
            </a:r>
            <a:r>
              <a:rPr lang="en-US" altLang="ja-JP" sz="2000" dirty="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xmlns=""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xmlns=""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xmlns=""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a:extLst>
                  <a:ext uri="{FF2B5EF4-FFF2-40B4-BE49-F238E27FC236}">
                    <a16:creationId xmlns:a16="http://schemas.microsoft.com/office/drawing/2014/main" xmlns=""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xmlns=""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Making the Reference List</a:t>
              </a:r>
            </a:p>
          </p:txBody>
        </p:sp>
      </p:gr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xmlns="" id="{C7934A88-611F-7C4A-901A-0D281069AD1A}"/>
              </a:ext>
            </a:extLst>
          </p:cNvPr>
          <p:cNvSpPr txBox="1">
            <a:spLocks noChangeArrowheads="1"/>
          </p:cNvSpPr>
          <p:nvPr/>
        </p:nvSpPr>
        <p:spPr bwMode="auto">
          <a:xfrm>
            <a:off x="484188" y="1522413"/>
            <a:ext cx="8266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In-text citations help readers locate the cited source in the References section of the paper. In-text citations follow either a parenthetical format or a narrative format.</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parenthetical citation includes both the author’s last name and year of publication, separated by a comma, in parentheses at the end of the sentence.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EX: Research suggests that the Purdue OWL is a good resource for students (Atkins, 2018).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narrative citation includes the author’s name directly in the sentence, with the year of publication directly following the author’s last name. </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a:t>
            </a:r>
          </a:p>
          <a:p>
            <a:pPr eaLnBrk="1" hangingPunct="1"/>
            <a:endParaRPr lang="en-US" altLang="en-US" sz="2400" dirty="0">
              <a:latin typeface="Optima" panose="02000503060000020004" pitchFamily="2" charset="0"/>
            </a:endParaRPr>
          </a:p>
          <a:p>
            <a:pPr lvl="1" eaLnBrk="1" hangingPunct="1"/>
            <a:r>
              <a:rPr lang="en-US" altLang="en-US" sz="2400" dirty="0">
                <a:latin typeface="Optima" panose="02000503060000020004" pitchFamily="2" charset="0"/>
              </a:rPr>
              <a:t> </a:t>
            </a:r>
          </a:p>
        </p:txBody>
      </p:sp>
      <p:grpSp>
        <p:nvGrpSpPr>
          <p:cNvPr id="19459" name="Group 7">
            <a:extLst>
              <a:ext uri="{FF2B5EF4-FFF2-40B4-BE49-F238E27FC236}">
                <a16:creationId xmlns:a16="http://schemas.microsoft.com/office/drawing/2014/main" xmlns=""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xmlns=""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xmlns=""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xmlns=""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In-text Citation: Basics</a:t>
              </a:r>
              <a:endParaRPr lang="en-US" altLang="en-US" dirty="0"/>
            </a:p>
          </p:txBody>
        </p:sp>
      </p:gr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xmlns="" id="{C7934A88-611F-7C4A-901A-0D281069AD1A}"/>
              </a:ext>
            </a:extLst>
          </p:cNvPr>
          <p:cNvSpPr txBox="1">
            <a:spLocks noChangeArrowheads="1"/>
          </p:cNvSpPr>
          <p:nvPr/>
        </p:nvSpPr>
        <p:spPr bwMode="auto">
          <a:xfrm>
            <a:off x="484188" y="1522413"/>
            <a:ext cx="82661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If the source you’re citing includes page numbers, add that information to your citation.</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latin typeface="Optima" panose="02000503060000020004" pitchFamily="2" charset="0"/>
              </a:rPr>
              <a:t>For a parenthetical citation, the page number follows the year of publication, separated by a comma, and with a lowercase p and a period before the number (p.)</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Research suggests that the Purdue OWL is a good resource for students (Atkins, 2018, p. 12).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For a narrative citation, the page number comes at the end of the sentence, once again preceded by a lowercase p and a period (p.)</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(p. 12).</a:t>
            </a:r>
            <a:endParaRPr lang="en-US" altLang="ja-JP" sz="2000" dirty="0">
              <a:solidFill>
                <a:srgbClr val="0070C0"/>
              </a:solidFill>
              <a:latin typeface="Optima" panose="02000503060000020004" pitchFamily="2" charset="0"/>
              <a:ea typeface="MS Mincho" panose="02020609040205080304" pitchFamily="49" charset="-128"/>
            </a:endParaRPr>
          </a:p>
          <a:p>
            <a:pPr lvl="1" eaLnBrk="1" hangingPunct="1"/>
            <a:r>
              <a:rPr lang="en-US" altLang="en-US" sz="2000" dirty="0">
                <a:highlight>
                  <a:srgbClr val="FFFF00"/>
                </a:highlight>
                <a:latin typeface="Optima" panose="02000503060000020004" pitchFamily="2" charset="0"/>
              </a:rPr>
              <a:t> </a:t>
            </a:r>
          </a:p>
        </p:txBody>
      </p:sp>
      <p:grpSp>
        <p:nvGrpSpPr>
          <p:cNvPr id="19459" name="Group 7">
            <a:extLst>
              <a:ext uri="{FF2B5EF4-FFF2-40B4-BE49-F238E27FC236}">
                <a16:creationId xmlns:a16="http://schemas.microsoft.com/office/drawing/2014/main" xmlns="" id="{166993E7-7F67-3949-809B-84CC2337CCD4}"/>
              </a:ext>
            </a:extLst>
          </p:cNvPr>
          <p:cNvGrpSpPr>
            <a:grpSpLocks/>
          </p:cNvGrpSpPr>
          <p:nvPr/>
        </p:nvGrpSpPr>
        <p:grpSpPr bwMode="auto">
          <a:xfrm>
            <a:off x="4235450" y="215900"/>
            <a:ext cx="4908620" cy="1276350"/>
            <a:chOff x="4235019" y="215386"/>
            <a:chExt cx="4908981" cy="1277461"/>
          </a:xfrm>
        </p:grpSpPr>
        <p:grpSp>
          <p:nvGrpSpPr>
            <p:cNvPr id="19464" name="Group 5">
              <a:extLst>
                <a:ext uri="{FF2B5EF4-FFF2-40B4-BE49-F238E27FC236}">
                  <a16:creationId xmlns:a16="http://schemas.microsoft.com/office/drawing/2014/main" xmlns=""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xmlns=""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xmlns="" id="{BD6E8756-D951-7D42-927A-42723E88C3A5}"/>
                </a:ext>
              </a:extLst>
            </p:cNvPr>
            <p:cNvSpPr txBox="1">
              <a:spLocks noChangeArrowheads="1"/>
            </p:cNvSpPr>
            <p:nvPr/>
          </p:nvSpPr>
          <p:spPr bwMode="auto">
            <a:xfrm>
              <a:off x="7005176" y="665040"/>
              <a:ext cx="1669170" cy="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600" dirty="0"/>
                <a:t>In-text Citation: </a:t>
              </a:r>
            </a:p>
            <a:p>
              <a:pPr eaLnBrk="1" hangingPunct="1"/>
              <a:r>
                <a:rPr lang="en-US" altLang="en-US" sz="1600" dirty="0"/>
                <a:t>Page Numbers</a:t>
              </a:r>
              <a:endParaRPr lang="en-US" altLang="en-US" sz="1400" dirty="0"/>
            </a:p>
          </p:txBody>
        </p:sp>
      </p:grpSp>
    </p:spTree>
    <p:extLst>
      <p:ext uri="{BB962C8B-B14F-4D97-AF65-F5344CB8AC3E}">
        <p14:creationId xmlns:p14="http://schemas.microsoft.com/office/powerpoint/2010/main" val="46374846"/>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xmlns="" id="{7516587D-8975-5047-A55C-60FB050F6BAE}"/>
              </a:ext>
            </a:extLst>
          </p:cNvPr>
          <p:cNvSpPr txBox="1">
            <a:spLocks noChangeArrowheads="1"/>
          </p:cNvSpPr>
          <p:nvPr/>
        </p:nvSpPr>
        <p:spPr bwMode="auto">
          <a:xfrm>
            <a:off x="529431" y="1663701"/>
            <a:ext cx="80851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When quoting:</a:t>
            </a:r>
          </a:p>
          <a:p>
            <a:pPr eaLnBrk="1" hangingPunct="1"/>
            <a:r>
              <a:rPr lang="en-US" altLang="en-US" sz="2000" dirty="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r>
              <a:rPr lang="en-US" altLang="ja-JP" sz="2000"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p:txBody>
      </p:sp>
      <p:grpSp>
        <p:nvGrpSpPr>
          <p:cNvPr id="20483" name="Group 5">
            <a:extLst>
              <a:ext uri="{FF2B5EF4-FFF2-40B4-BE49-F238E27FC236}">
                <a16:creationId xmlns:a16="http://schemas.microsoft.com/office/drawing/2014/main" xmlns=""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xmlns=""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xmlns=""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a:extLst>
                  <a:ext uri="{FF2B5EF4-FFF2-40B4-BE49-F238E27FC236}">
                    <a16:creationId xmlns:a16="http://schemas.microsoft.com/office/drawing/2014/main" xmlns=""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xmlns=""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Quotations</a:t>
              </a:r>
            </a:p>
          </p:txBody>
        </p:sp>
      </p:gr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xmlns="" id="{42321F6A-B437-724E-82CC-593B7DA5FF60}"/>
              </a:ext>
            </a:extLst>
          </p:cNvPr>
          <p:cNvSpPr txBox="1">
            <a:spLocks noChangeArrowheads="1"/>
          </p:cNvSpPr>
          <p:nvPr/>
        </p:nvSpPr>
        <p:spPr bwMode="auto">
          <a:xfrm>
            <a:off x="304800" y="1713041"/>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Follow the same guidelines for parenthetical and narrative citations when summarizing or paraphrasing a longer chunk of text.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Parenthetical citation: </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latin typeface="Optima" panose="02000503060000020004" pitchFamily="2" charset="0"/>
              </a:rPr>
              <a:t>	</a:t>
            </a:r>
            <a:r>
              <a:rPr lang="en-US" altLang="en-US" sz="2000"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(Berryman, Ferguson, &amp; Negy, 2018).</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Narrative citation: </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Berryman, Ferguson, and Negy (2018) sampled 467 young adults about their social media use and mental health and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a:t>
            </a:r>
          </a:p>
        </p:txBody>
      </p:sp>
      <p:grpSp>
        <p:nvGrpSpPr>
          <p:cNvPr id="21507" name="Group 13">
            <a:extLst>
              <a:ext uri="{FF2B5EF4-FFF2-40B4-BE49-F238E27FC236}">
                <a16:creationId xmlns:a16="http://schemas.microsoft.com/office/drawing/2014/main" xmlns=""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xmlns=""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xmlns=""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a:extLst>
                  <a:ext uri="{FF2B5EF4-FFF2-40B4-BE49-F238E27FC236}">
                    <a16:creationId xmlns:a16="http://schemas.microsoft.com/office/drawing/2014/main" xmlns=""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xmlns=""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Summary or Paraphrase</a:t>
              </a:r>
            </a:p>
          </p:txBody>
        </p:sp>
      </p:gr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xmlns="" id="{2706A04A-A072-914D-AF17-E1EFF68E9B71}"/>
              </a:ext>
            </a:extLst>
          </p:cNvPr>
          <p:cNvSpPr txBox="1">
            <a:spLocks noChangeArrowheads="1"/>
          </p:cNvSpPr>
          <p:nvPr/>
        </p:nvSpPr>
        <p:spPr bwMode="auto">
          <a:xfrm>
            <a:off x="304800" y="173661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Reynolds (2019),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Reynolds (2019) argued that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xmlns=""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xmlns=""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a:extLst>
                  <a:ext uri="{FF2B5EF4-FFF2-40B4-BE49-F238E27FC236}">
                    <a16:creationId xmlns:a16="http://schemas.microsoft.com/office/drawing/2014/main" xmlns=""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xmlns=""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Signal Words</a:t>
              </a:r>
            </a:p>
          </p:txBody>
        </p:sp>
      </p:grpSp>
    </p:spTree>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xmlns="" id="{A80CC06A-5B07-1D42-96D9-ADEAE7B869B4}"/>
              </a:ext>
            </a:extLst>
          </p:cNvPr>
          <p:cNvSpPr txBox="1">
            <a:spLocks noChangeArrowheads="1"/>
          </p:cNvSpPr>
          <p:nvPr/>
        </p:nvSpPr>
        <p:spPr bwMode="auto">
          <a:xfrm>
            <a:off x="304800" y="174858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the parenthetical citation includes two or more works:</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Order them </a:t>
            </a:r>
            <a:r>
              <a:rPr lang="en-US" altLang="en-US" sz="2000" dirty="0">
                <a:latin typeface="Optima" panose="02000503060000020004" pitchFamily="2" charset="0"/>
              </a:rPr>
              <a:t>in the same way they appear in the reference list—the author’</a:t>
            </a:r>
            <a:r>
              <a:rPr lang="en-US" altLang="ja-JP" sz="2000" dirty="0">
                <a:latin typeface="Optima" panose="02000503060000020004" pitchFamily="2" charset="0"/>
                <a:ea typeface="MS Mincho" panose="02020609040205080304" pitchFamily="49" charset="-128"/>
              </a:rPr>
              <a:t>s name, the year of publication—separated by a </a:t>
            </a:r>
            <a:r>
              <a:rPr lang="en-US" altLang="en-US" sz="2000" dirty="0">
                <a:latin typeface="Optima" panose="02000503060000020004" pitchFamily="2" charset="0"/>
              </a:rPr>
              <a:t>semi-colon.</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Lorem ipsum dolor sit amet (Adams, 2018; Collins, 2017).</a:t>
            </a:r>
          </a:p>
          <a:p>
            <a:pPr eaLnBrk="1" hangingPunct="1">
              <a:buFont typeface="Arial" panose="020B0604020202020204" pitchFamily="34" charset="0"/>
              <a:buChar char="•"/>
            </a:pPr>
            <a:endParaRPr lang="en-US" altLang="ja-JP" sz="2000" dirty="0">
              <a:highlight>
                <a:srgbClr val="FFFF00"/>
              </a:highlight>
              <a:latin typeface="Optima" panose="02000503060000020004" pitchFamily="2" charset="0"/>
              <a:ea typeface="MS Mincho" panose="02020609040205080304" pitchFamily="49" charset="-128"/>
            </a:endParaRPr>
          </a:p>
          <a:p>
            <a:pPr eaLnBrk="1" hangingPunct="1"/>
            <a:endParaRPr lang="en-US" altLang="en-US" sz="2000" dirty="0">
              <a:solidFill>
                <a:srgbClr val="0070C0"/>
              </a:solidFill>
              <a:highlight>
                <a:srgbClr val="FFFF00"/>
              </a:highlight>
              <a:latin typeface="Optima" panose="02000503060000020004" pitchFamily="2" charset="0"/>
            </a:endParaRPr>
          </a:p>
        </p:txBody>
      </p:sp>
      <p:grpSp>
        <p:nvGrpSpPr>
          <p:cNvPr id="25603" name="Group 7">
            <a:extLst>
              <a:ext uri="{FF2B5EF4-FFF2-40B4-BE49-F238E27FC236}">
                <a16:creationId xmlns:a16="http://schemas.microsoft.com/office/drawing/2014/main" xmlns=""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xmlns=""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a:extLst>
                  <a:ext uri="{FF2B5EF4-FFF2-40B4-BE49-F238E27FC236}">
                    <a16:creationId xmlns:a16="http://schemas.microsoft.com/office/drawing/2014/main" xmlns=""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xmlns=""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Two or More Works</a:t>
              </a:r>
            </a:p>
          </p:txBody>
        </p:sp>
      </p:grpSp>
    </p:spTree>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xmlns="" id="{4C29E813-E406-7F41-A8D2-EE42B0FBE31E}"/>
              </a:ext>
            </a:extLst>
          </p:cNvPr>
          <p:cNvSpPr txBox="1">
            <a:spLocks noChangeArrowheads="1"/>
          </p:cNvSpPr>
          <p:nvPr/>
        </p:nvSpPr>
        <p:spPr bwMode="auto">
          <a:xfrm>
            <a:off x="377825" y="1616075"/>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two authors: </a:t>
            </a:r>
          </a:p>
          <a:p>
            <a:pPr eaLnBrk="1" hangingPunct="1">
              <a:buFont typeface="Arial" panose="020B0604020202020204" pitchFamily="34" charset="0"/>
              <a:buChar char="•"/>
            </a:pPr>
            <a:r>
              <a:rPr lang="en-US" altLang="en-US" sz="2000" b="1" dirty="0">
                <a:latin typeface="Optima" panose="02000503060000020004" pitchFamily="2" charset="0"/>
              </a:rPr>
              <a:t>In the narrative citation</a:t>
            </a:r>
            <a:r>
              <a:rPr lang="en-US" altLang="en-US" sz="2000" dirty="0">
                <a:latin typeface="Optima" panose="02000503060000020004" pitchFamily="2" charset="0"/>
              </a:rPr>
              <a:t>,</a:t>
            </a:r>
            <a:r>
              <a:rPr lang="en-US" altLang="en-US" sz="2000" b="1" dirty="0">
                <a:latin typeface="Optima" panose="02000503060000020004" pitchFamily="2" charset="0"/>
              </a:rPr>
              <a:t> </a:t>
            </a:r>
            <a:r>
              <a:rPr lang="en-US" altLang="en-US" sz="2000" dirty="0">
                <a:latin typeface="Optima" panose="02000503060000020004" pitchFamily="2" charset="0"/>
              </a:rPr>
              <a:t>use “</a:t>
            </a:r>
            <a:r>
              <a:rPr lang="en-US" altLang="ja-JP" sz="2000" dirty="0">
                <a:latin typeface="Optima" panose="02000503060000020004" pitchFamily="2" charset="0"/>
                <a:ea typeface="MS Mincho" panose="02020609040205080304" pitchFamily="49" charset="-128"/>
              </a:rPr>
              <a:t>and” </a:t>
            </a:r>
            <a:r>
              <a:rPr lang="en-US" altLang="en-US" sz="2000" dirty="0">
                <a:latin typeface="Optima" panose="02000503060000020004" pitchFamily="2" charset="0"/>
              </a:rPr>
              <a:t>in between the authors’ </a:t>
            </a:r>
            <a:r>
              <a:rPr lang="en-US" altLang="ja-JP" sz="2000" dirty="0">
                <a:latin typeface="Optima" panose="02000503060000020004" pitchFamily="2" charset="0"/>
                <a:ea typeface="MS Mincho" panose="02020609040205080304" pitchFamily="49" charset="-128"/>
              </a:rPr>
              <a:t>names</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EX: According to scientists Depietri </a:t>
            </a:r>
            <a:r>
              <a:rPr lang="en-US" altLang="ja-JP" sz="2000" b="1" dirty="0">
                <a:solidFill>
                  <a:srgbClr val="0070C0"/>
                </a:solidFill>
                <a:latin typeface="Optima" panose="02000503060000020004" pitchFamily="2" charset="0"/>
                <a:ea typeface="MS Mincho" panose="02020609040205080304" pitchFamily="49" charset="-128"/>
              </a:rPr>
              <a:t>and </a:t>
            </a:r>
            <a:r>
              <a:rPr lang="en-US" altLang="ja-JP" sz="2000" dirty="0">
                <a:solidFill>
                  <a:srgbClr val="0070C0"/>
                </a:solidFill>
                <a:latin typeface="Optima" panose="02000503060000020004" pitchFamily="2" charset="0"/>
                <a:ea typeface="MS Mincho" panose="02020609040205080304" pitchFamily="49" charset="-128"/>
              </a:rPr>
              <a:t>McPhearson (2018), “Understanding the occurrence and impacts of historical climatic hazards is critical to better interpret current hazard trends” (p. 96).</a:t>
            </a: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b="1" dirty="0">
                <a:latin typeface="Optima" panose="02000503060000020004" pitchFamily="2" charset="0"/>
              </a:rPr>
              <a:t>In</a:t>
            </a:r>
            <a:r>
              <a:rPr lang="en-US" altLang="ja-JP" sz="2000" b="1" dirty="0">
                <a:latin typeface="Optima" panose="02000503060000020004" pitchFamily="2" charset="0"/>
                <a:ea typeface="MS Mincho" panose="02020609040205080304" pitchFamily="49" charset="-128"/>
              </a:rPr>
              <a:t> the parenthetical citation</a:t>
            </a:r>
            <a:r>
              <a:rPr lang="en-US" altLang="ja-JP" sz="2000" dirty="0">
                <a:latin typeface="Optima" panose="02000503060000020004" pitchFamily="2" charset="0"/>
                <a:ea typeface="MS Mincho" panose="02020609040205080304" pitchFamily="49" charset="-128"/>
              </a:rPr>
              <a:t>, use “&amp;” between names</a:t>
            </a:r>
          </a:p>
          <a:p>
            <a:pPr eaLnBrk="1" hangingPunct="1"/>
            <a:endParaRPr lang="en-US" altLang="en-US" sz="2000" dirty="0">
              <a:latin typeface="Optima" panose="02000503060000020004" pitchFamily="2" charset="0"/>
              <a:ea typeface="MS Mincho" panose="02020609040205080304" pitchFamily="49" charset="-128"/>
            </a:endParaRPr>
          </a:p>
          <a:p>
            <a:pPr eaLnBrk="1" hangingPunct="1"/>
            <a:r>
              <a:rPr lang="en-US" altLang="en-US" sz="2000" dirty="0">
                <a:latin typeface="Optima" panose="02000503060000020004" pitchFamily="2" charset="0"/>
                <a:ea typeface="MS Mincho" panose="02020609040205080304" pitchFamily="49" charset="-128"/>
              </a:rPr>
              <a:t>	</a:t>
            </a:r>
            <a:r>
              <a:rPr lang="en-US" altLang="en-US" sz="2000"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sz="2000"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(Depietri </a:t>
            </a:r>
            <a:r>
              <a:rPr lang="en-US" altLang="ja-JP" sz="2000" b="1" dirty="0">
                <a:solidFill>
                  <a:srgbClr val="0070C0"/>
                </a:solidFill>
                <a:latin typeface="Optima" panose="02000503060000020004" pitchFamily="2" charset="0"/>
                <a:ea typeface="MS Mincho" panose="02020609040205080304" pitchFamily="49" charset="-128"/>
              </a:rPr>
              <a:t>&amp;</a:t>
            </a:r>
            <a:r>
              <a:rPr lang="en-US" altLang="ja-JP" sz="2000" dirty="0">
                <a:solidFill>
                  <a:srgbClr val="0070C0"/>
                </a:solidFill>
                <a:latin typeface="Optima" panose="02000503060000020004" pitchFamily="2" charset="0"/>
                <a:ea typeface="MS Mincho" panose="02020609040205080304" pitchFamily="49" charset="-128"/>
              </a:rPr>
              <a:t> McPhearson, 2018, p. 96). </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xmlns=""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xmlns=""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36" name="Picture 11" descr="High-Rez-OWL-Logo.png">
                <a:extLst>
                  <a:ext uri="{FF2B5EF4-FFF2-40B4-BE49-F238E27FC236}">
                    <a16:creationId xmlns:a16="http://schemas.microsoft.com/office/drawing/2014/main" xmlns=""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xmlns=""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Two Authors</a:t>
              </a:r>
            </a:p>
          </p:txBody>
        </p:sp>
      </p:gr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xmlns="" id="{6016D8C5-4F2C-F941-9035-8CA874EE58B0}"/>
              </a:ext>
            </a:extLst>
          </p:cNvPr>
          <p:cNvSpPr txBox="1">
            <a:spLocks noChangeArrowheads="1"/>
          </p:cNvSpPr>
          <p:nvPr/>
        </p:nvSpPr>
        <p:spPr bwMode="auto">
          <a:xfrm>
            <a:off x="325438" y="2336393"/>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First-person pronouns rather than third-person</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We</a:t>
            </a:r>
            <a:r>
              <a:rPr lang="en-US" altLang="en-US" sz="2400" dirty="0">
                <a:latin typeface="Optima" panose="02000503060000020004" pitchFamily="2" charset="0"/>
              </a:rPr>
              <a:t> conducted an experiment…”</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The authors </a:t>
            </a:r>
            <a:r>
              <a:rPr lang="en-US" altLang="en-US" sz="2400" dirty="0">
                <a:latin typeface="Optima" panose="02000503060000020004" pitchFamily="2" charset="0"/>
              </a:rPr>
              <a:t>conducted an experiment….”</a:t>
            </a:r>
            <a:endParaRPr lang="en-US" altLang="en-US" sz="3000" dirty="0">
              <a:solidFill>
                <a:srgbClr val="FF0000"/>
              </a:solidFill>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4099" name="Group 15">
            <a:extLst>
              <a:ext uri="{FF2B5EF4-FFF2-40B4-BE49-F238E27FC236}">
                <a16:creationId xmlns:a16="http://schemas.microsoft.com/office/drawing/2014/main" xmlns="" id="{ACD1D0BD-131A-C844-975B-CC9C90C55C1F}"/>
              </a:ext>
            </a:extLst>
          </p:cNvPr>
          <p:cNvGrpSpPr>
            <a:grpSpLocks/>
          </p:cNvGrpSpPr>
          <p:nvPr/>
        </p:nvGrpSpPr>
        <p:grpSpPr bwMode="auto">
          <a:xfrm>
            <a:off x="4235450" y="215900"/>
            <a:ext cx="4908261" cy="1276350"/>
            <a:chOff x="4235019" y="215386"/>
            <a:chExt cx="4908981" cy="1277461"/>
          </a:xfrm>
        </p:grpSpPr>
        <p:grpSp>
          <p:nvGrpSpPr>
            <p:cNvPr id="4100" name="Group 5">
              <a:extLst>
                <a:ext uri="{FF2B5EF4-FFF2-40B4-BE49-F238E27FC236}">
                  <a16:creationId xmlns:a16="http://schemas.microsoft.com/office/drawing/2014/main" xmlns=""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xmlns=""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xmlns=""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xmlns="" id="{A2BE9F2E-2CF5-E044-AD73-3249EE530EC1}"/>
                </a:ext>
              </a:extLst>
            </p:cNvPr>
            <p:cNvSpPr txBox="1">
              <a:spLocks noChangeArrowheads="1"/>
            </p:cNvSpPr>
            <p:nvPr/>
          </p:nvSpPr>
          <p:spPr bwMode="auto">
            <a:xfrm>
              <a:off x="6938760" y="739687"/>
              <a:ext cx="180236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Point of View</a:t>
              </a:r>
              <a:endParaRPr lang="en-US" altLang="en-US" dirty="0"/>
            </a:p>
          </p:txBody>
        </p:sp>
      </p:grpSp>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xmlns="" id="{604003D8-7408-0046-945F-6A02F5478B51}"/>
              </a:ext>
            </a:extLst>
          </p:cNvPr>
          <p:cNvSpPr txBox="1">
            <a:spLocks noChangeArrowheads="1"/>
          </p:cNvSpPr>
          <p:nvPr/>
        </p:nvSpPr>
        <p:spPr bwMode="auto">
          <a:xfrm>
            <a:off x="304800" y="1663701"/>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cs typeface="Arial" panose="020B0604020202020204" pitchFamily="34" charset="0"/>
              </a:rPr>
              <a:t>When citing a work with three or more authors: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cs typeface="Arial" panose="020B0604020202020204" pitchFamily="34" charset="0"/>
              </a:rPr>
              <a:t>list the name of the first author plus “et al.” in every citation. </a:t>
            </a:r>
          </a:p>
          <a:p>
            <a:pPr eaLnBrk="1" hangingPunct="1"/>
            <a:endParaRPr lang="en-US" altLang="en-US" sz="2000" dirty="0">
              <a:latin typeface="Optima" panose="02000503060000020004" pitchFamily="2" charset="0"/>
              <a:cs typeface="Arial" panose="020B0604020202020204" pitchFamily="34" charset="0"/>
            </a:endParaRPr>
          </a:p>
          <a:p>
            <a:pPr eaLnBrk="1" hangingPunct="1"/>
            <a:r>
              <a:rPr lang="en-US" altLang="en-US" sz="2000" dirty="0">
                <a:latin typeface="Optima" panose="02000503060000020004" pitchFamily="2" charset="0"/>
                <a:cs typeface="Arial" panose="020B0604020202020204" pitchFamily="34" charset="0"/>
              </a:rPr>
              <a:t>	</a:t>
            </a:r>
            <a:r>
              <a:rPr lang="en-US" altLang="en-US" sz="2000" dirty="0">
                <a:solidFill>
                  <a:srgbClr val="0070C0"/>
                </a:solidFill>
                <a:latin typeface="Optima" panose="02000503060000020004" pitchFamily="2" charset="0"/>
                <a:cs typeface="Arial" panose="020B0604020202020204" pitchFamily="34" charset="0"/>
              </a:rPr>
              <a:t>EX: Lin et. al (2019) examined how weather conditions affect the popularity of the bikesharing program in Beijing.  </a:t>
            </a:r>
          </a:p>
          <a:p>
            <a:pPr eaLnBrk="1" hangingPunct="1"/>
            <a:endParaRPr lang="en-US" altLang="en-US" sz="2000" dirty="0">
              <a:solidFill>
                <a:srgbClr val="0070C0"/>
              </a:solidFill>
              <a:latin typeface="Optima" panose="02000503060000020004" pitchFamily="2" charset="0"/>
              <a:cs typeface="Arial" panose="020B0604020202020204" pitchFamily="34" charset="0"/>
            </a:endParaRPr>
          </a:p>
          <a:p>
            <a:pPr eaLnBrk="1" hangingPunct="1"/>
            <a:r>
              <a:rPr lang="en-US" altLang="en-US" sz="2000" dirty="0">
                <a:solidFill>
                  <a:srgbClr val="0070C0"/>
                </a:solidFill>
                <a:latin typeface="Optima" panose="02000503060000020004" pitchFamily="2" charset="0"/>
                <a:cs typeface="Arial" panose="020B0604020202020204" pitchFamily="34" charset="0"/>
              </a:rPr>
              <a:t>	EX: One study looked at how weather conditions affected the popularity of bikesharing programs, specifically the Beijing Public Bikesharing Program (Lin et. al, 2019). </a:t>
            </a:r>
          </a:p>
        </p:txBody>
      </p:sp>
      <p:grpSp>
        <p:nvGrpSpPr>
          <p:cNvPr id="27651" name="Group 7">
            <a:extLst>
              <a:ext uri="{FF2B5EF4-FFF2-40B4-BE49-F238E27FC236}">
                <a16:creationId xmlns:a16="http://schemas.microsoft.com/office/drawing/2014/main" xmlns="" id="{2DF78A14-1784-EE44-847C-6E5FE9344A1A}"/>
              </a:ext>
            </a:extLst>
          </p:cNvPr>
          <p:cNvGrpSpPr>
            <a:grpSpLocks/>
          </p:cNvGrpSpPr>
          <p:nvPr/>
        </p:nvGrpSpPr>
        <p:grpSpPr bwMode="auto">
          <a:xfrm>
            <a:off x="4235450" y="215900"/>
            <a:ext cx="4980115" cy="1276350"/>
            <a:chOff x="4235019" y="215386"/>
            <a:chExt cx="4981315" cy="1277461"/>
          </a:xfrm>
        </p:grpSpPr>
        <p:grpSp>
          <p:nvGrpSpPr>
            <p:cNvPr id="27652" name="Group 5">
              <a:extLst>
                <a:ext uri="{FF2B5EF4-FFF2-40B4-BE49-F238E27FC236}">
                  <a16:creationId xmlns:a16="http://schemas.microsoft.com/office/drawing/2014/main" xmlns=""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7655" name="Picture 11" descr="High-Rez-OWL-Logo.png">
                <a:extLst>
                  <a:ext uri="{FF2B5EF4-FFF2-40B4-BE49-F238E27FC236}">
                    <a16:creationId xmlns:a16="http://schemas.microsoft.com/office/drawing/2014/main" xmlns=""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xmlns="" id="{47676B2C-EE20-134B-854C-5801C8980ED3}"/>
                </a:ext>
              </a:extLst>
            </p:cNvPr>
            <p:cNvSpPr txBox="1">
              <a:spLocks noChangeArrowheads="1"/>
            </p:cNvSpPr>
            <p:nvPr/>
          </p:nvSpPr>
          <p:spPr bwMode="auto">
            <a:xfrm>
              <a:off x="6613713" y="641443"/>
              <a:ext cx="260262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3+ Authors</a:t>
              </a:r>
            </a:p>
          </p:txBody>
        </p:sp>
      </p:grpSp>
    </p:spTree>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xmlns="" id="{E1EB4529-2860-DD44-9EF8-76B3573605FC}"/>
              </a:ext>
            </a:extLst>
          </p:cNvPr>
          <p:cNvSpPr txBox="1">
            <a:spLocks noChangeArrowheads="1"/>
          </p:cNvSpPr>
          <p:nvPr/>
        </p:nvSpPr>
        <p:spPr bwMode="auto">
          <a:xfrm>
            <a:off x="304800" y="1663701"/>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narrative citation.</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the parenthetical citation.</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EX: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Here’s How Gardening Benefits Your Health</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(2018)</a:t>
            </a:r>
          </a:p>
          <a:p>
            <a:pPr algn="ct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a:t>
            </a:r>
            <a:r>
              <a:rPr lang="en-US" altLang="en-US" sz="2000" dirty="0">
                <a:solidFill>
                  <a:srgbClr val="0070C0"/>
                </a:solidFill>
                <a:latin typeface="Optima" panose="02000503060000020004" pitchFamily="2" charset="0"/>
                <a:ea typeface="MS Mincho" panose="02020609040205080304" pitchFamily="49" charset="-128"/>
              </a:rPr>
              <a:t>Here’s</a:t>
            </a:r>
            <a:r>
              <a:rPr lang="en-US" altLang="ja-JP" sz="2000" dirty="0">
                <a:solidFill>
                  <a:srgbClr val="0070C0"/>
                </a:solidFill>
                <a:latin typeface="Optima" panose="02000503060000020004" pitchFamily="2" charset="0"/>
                <a:ea typeface="MS Mincho" panose="02020609040205080304" pitchFamily="49" charset="-128"/>
              </a:rPr>
              <a:t>,” 2018)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xmlns=""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xmlns=""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03" name="Picture 11" descr="High-Rez-OWL-Logo.png">
                <a:extLst>
                  <a:ext uri="{FF2B5EF4-FFF2-40B4-BE49-F238E27FC236}">
                    <a16:creationId xmlns:a16="http://schemas.microsoft.com/office/drawing/2014/main" xmlns=""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xmlns=""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Unknown Author</a:t>
              </a:r>
            </a:p>
          </p:txBody>
        </p:sp>
      </p:grpSp>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xmlns="" id="{DBFF490E-AD1B-554C-9A8A-A1D65A34BFBD}"/>
              </a:ext>
            </a:extLst>
          </p:cNvPr>
          <p:cNvSpPr txBox="1">
            <a:spLocks noChangeArrowheads="1"/>
          </p:cNvSpPr>
          <p:nvPr/>
        </p:nvSpPr>
        <p:spPr bwMode="auto">
          <a:xfrm>
            <a:off x="304800" y="1662380"/>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group author:</a:t>
            </a: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either the narrative citation or the parenthetical citation.</a:t>
            </a: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narrative citation</a:t>
            </a:r>
            <a:r>
              <a:rPr lang="en-US" altLang="en-US" sz="2000" dirty="0">
                <a:latin typeface="Optima" panose="02000503060000020004" pitchFamily="2" charset="0"/>
              </a:rPr>
              <a:t>, list the abbreviation before the year of publication in parentheses, separated by a comma.</a:t>
            </a:r>
            <a:br>
              <a:rPr lang="en-US" altLang="en-US" sz="2000" dirty="0">
                <a:latin typeface="Optima" panose="02000503060000020004" pitchFamily="2" charset="0"/>
              </a:rPr>
            </a:b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“The data collected by the Food and Drug Administration (FDA, 2019) confirmed…”</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parenthetical citation</a:t>
            </a:r>
            <a:r>
              <a:rPr lang="en-US" altLang="en-US" sz="2000" dirty="0">
                <a:latin typeface="Optima" panose="02000503060000020004" pitchFamily="2" charset="0"/>
              </a:rPr>
              <a:t>, list the abbreviation in square brackets, followed by a comma and the year of publication.</a:t>
            </a:r>
          </a:p>
          <a:p>
            <a:pPr eaLnBrk="1" hangingPunct="1">
              <a:buFont typeface="Arial" panose="020B0604020202020204" pitchFamily="34" charset="0"/>
              <a:buChar char="•"/>
            </a:pP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(Food and Drug Administration [FDA], 2019). </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xmlns=""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xmlns=""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29" name="Picture 11" descr="High-Rez-OWL-Logo.png">
                <a:extLst>
                  <a:ext uri="{FF2B5EF4-FFF2-40B4-BE49-F238E27FC236}">
                    <a16:creationId xmlns:a16="http://schemas.microsoft.com/office/drawing/2014/main" xmlns=""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xmlns=""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Group Authors</a:t>
              </a:r>
            </a:p>
          </p:txBody>
        </p:sp>
      </p:gr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xmlns="" id="{D862A8AC-C312-AF4A-8959-B6E0E3FDA343}"/>
              </a:ext>
            </a:extLst>
          </p:cNvPr>
          <p:cNvSpPr txBox="1">
            <a:spLocks noChangeArrowheads="1"/>
          </p:cNvSpPr>
          <p:nvPr/>
        </p:nvSpPr>
        <p:spPr bwMode="auto">
          <a:xfrm>
            <a:off x="672306" y="1663701"/>
            <a:ext cx="77993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authors with the same last names:</a:t>
            </a:r>
          </a:p>
          <a:p>
            <a:pPr eaLnBrk="1" hangingPunct="1">
              <a:buFont typeface="Arial" panose="020B0604020202020204" pitchFamily="34" charset="0"/>
              <a:buChar char="•"/>
            </a:pPr>
            <a:r>
              <a:rPr lang="en-US" altLang="en-US" sz="2000" dirty="0">
                <a:latin typeface="Optima" panose="02000503060000020004" pitchFamily="2" charset="0"/>
              </a:rPr>
              <a:t>Use first initials with the last names.</a:t>
            </a:r>
            <a:endParaRPr lang="en-US" altLang="en-US" sz="2000" b="1"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Davis, 2018; Y. Davis, 2020)</a:t>
            </a:r>
          </a:p>
          <a:p>
            <a:pPr eaLnBrk="1" hangingPunct="1"/>
            <a:endParaRPr lang="en-US" altLang="en-US" sz="2000" dirty="0">
              <a:latin typeface="Optima" panose="02000503060000020004" pitchFamily="2" charset="0"/>
            </a:endParaRPr>
          </a:p>
          <a:p>
            <a:pPr eaLnBrk="1" hangingPunct="1"/>
            <a:r>
              <a:rPr lang="en-US" altLang="en-US" sz="2000" b="1" dirty="0">
                <a:latin typeface="Optima" panose="02000503060000020004" pitchFamily="2" charset="0"/>
              </a:rPr>
              <a:t>When citing two or more works by the same author and published in the same year:</a:t>
            </a:r>
          </a:p>
          <a:p>
            <a:pPr eaLnBrk="1" hangingPunct="1">
              <a:buFont typeface="Arial" panose="020B0604020202020204" pitchFamily="34" charset="0"/>
              <a:buChar char="•"/>
            </a:pPr>
            <a:r>
              <a:rPr lang="en-US" altLang="en-US" sz="2000" dirty="0">
                <a:latin typeface="Optima" panose="02000503060000020004" pitchFamily="2" charset="0"/>
              </a:rPr>
              <a:t>Use lower-case letters (a, b, c) after the year of publication to order the references.</a:t>
            </a:r>
          </a:p>
          <a:p>
            <a:pPr eaLnBrk="1" hangingPunct="1"/>
            <a:r>
              <a:rPr lang="en-US" altLang="en-US" sz="2000" dirty="0">
                <a:latin typeface="Optima" panose="02000503060000020004" pitchFamily="2" charset="0"/>
              </a:rPr>
              <a:t>                 </a:t>
            </a:r>
          </a:p>
          <a:p>
            <a:pPr eaLnBrk="1" hangingPunct="1"/>
            <a:r>
              <a:rPr lang="en-US" altLang="en-US" sz="2000" dirty="0">
                <a:solidFill>
                  <a:srgbClr val="0070C0"/>
                </a:solidFill>
                <a:latin typeface="Optima" panose="02000503060000020004" pitchFamily="2" charset="0"/>
              </a:rPr>
              <a:t>		EX: Chen’</a:t>
            </a:r>
            <a:r>
              <a:rPr lang="en-US" altLang="ja-JP" sz="2000" dirty="0">
                <a:solidFill>
                  <a:srgbClr val="0070C0"/>
                </a:solidFill>
                <a:latin typeface="Optima" panose="02000503060000020004" pitchFamily="2" charset="0"/>
                <a:ea typeface="MS Mincho" panose="02020609040205080304" pitchFamily="49" charset="-128"/>
              </a:rPr>
              <a:t>s (2018a) study of bird migration…</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1747" name="Group 7">
            <a:extLst>
              <a:ext uri="{FF2B5EF4-FFF2-40B4-BE49-F238E27FC236}">
                <a16:creationId xmlns:a16="http://schemas.microsoft.com/office/drawing/2014/main" xmlns=""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xmlns=""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1751" name="Picture 12" descr="High-Rez-OWL-Logo.png">
                <a:extLst>
                  <a:ext uri="{FF2B5EF4-FFF2-40B4-BE49-F238E27FC236}">
                    <a16:creationId xmlns:a16="http://schemas.microsoft.com/office/drawing/2014/main" xmlns=""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xmlns=""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Same Last Name/Author</a:t>
              </a:r>
            </a:p>
          </p:txBody>
        </p:sp>
      </p:gr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xmlns="" id="{59FFF465-01BC-A344-ABF1-2C22B8008B3B}"/>
              </a:ext>
            </a:extLst>
          </p:cNvPr>
          <p:cNvSpPr txBox="1">
            <a:spLocks noChangeArrowheads="1"/>
          </p:cNvSpPr>
          <p:nvPr/>
        </p:nvSpPr>
        <p:spPr bwMode="auto">
          <a:xfrm>
            <a:off x="304800" y="1736618"/>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personal communication (interviews, letters, e-mails, etc.):</a:t>
            </a:r>
          </a:p>
          <a:p>
            <a:pPr eaLnBrk="1" hangingPunct="1">
              <a:buFont typeface="Arial" panose="020B0604020202020204" pitchFamily="34" charset="0"/>
              <a:buChar char="•"/>
            </a:pPr>
            <a:r>
              <a:rPr lang="en-US" altLang="en-US" sz="2000" dirty="0">
                <a:latin typeface="Optima" panose="02000503060000020004" pitchFamily="2" charset="0"/>
              </a:rPr>
              <a:t>Include the communicator’</a:t>
            </a:r>
            <a:r>
              <a:rPr lang="en-US" altLang="ja-JP" sz="2000" dirty="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Narrative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E. Anderson (personal communication, January 8, 2020) also claimed that many of her students had difficulties with APA style.</a:t>
            </a:r>
          </a:p>
          <a:p>
            <a:pPr eaLnBrk="1" hangingPunct="1"/>
            <a:endParaRPr lang="en-US" altLang="en-US" sz="2000" dirty="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Parenthetical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One teacher mentioned that many of her students had difficulties with APA style (Anderson, personal communication, January 8, 2020).</a:t>
            </a:r>
          </a:p>
          <a:p>
            <a:pPr eaLnBrk="1" hangingPunct="1"/>
            <a:endParaRPr lang="en-US" altLang="en-US" sz="2000" dirty="0">
              <a:latin typeface="Optima" panose="02000503060000020004" pitchFamily="2" charset="0"/>
            </a:endParaRP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Do not include personal communication in the reference list.</a:t>
            </a:r>
            <a:endParaRPr lang="en-US" altLang="en-US" sz="2000" dirty="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xmlns=""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xmlns=""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2776" name="Picture 11" descr="High-Rez-OWL-Logo.png">
                <a:extLst>
                  <a:ext uri="{FF2B5EF4-FFF2-40B4-BE49-F238E27FC236}">
                    <a16:creationId xmlns:a16="http://schemas.microsoft.com/office/drawing/2014/main" xmlns=""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xmlns=""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Personal Communication</a:t>
              </a:r>
            </a:p>
          </p:txBody>
        </p:sp>
      </p:gr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xmlns="" id="{B646F91F-2CB0-504D-A85A-F67611CF6EC0}"/>
              </a:ext>
            </a:extLst>
          </p:cNvPr>
          <p:cNvSpPr txBox="1">
            <a:spLocks noChangeArrowheads="1"/>
          </p:cNvSpPr>
          <p:nvPr/>
        </p:nvSpPr>
        <p:spPr bwMode="auto">
          <a:xfrm>
            <a:off x="304800" y="173661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parenthetical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One scientist noted that “A cup full of kale can help your </a:t>
            </a:r>
            <a:r>
              <a:rPr lang="en-US" altLang="en-US" sz="2000">
                <a:solidFill>
                  <a:srgbClr val="0070C0"/>
                </a:solidFill>
                <a:latin typeface="Optima" panose="02000503060000020004" pitchFamily="2" charset="0"/>
              </a:rPr>
              <a:t>body out 	in </a:t>
            </a:r>
            <a:r>
              <a:rPr lang="en-US" altLang="en-US" sz="2000" dirty="0">
                <a:solidFill>
                  <a:srgbClr val="0070C0"/>
                </a:solidFill>
                <a:latin typeface="Optima" panose="02000503060000020004" pitchFamily="2" charset="0"/>
              </a:rPr>
              <a:t>a number of ways” (London, 2019, Health benefits of kale section). </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xmlns=""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xmlns=""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xmlns=""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xmlns=""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xmlns="" id="{B646F91F-2CB0-504D-A85A-F67611CF6EC0}"/>
              </a:ext>
            </a:extLst>
          </p:cNvPr>
          <p:cNvSpPr txBox="1">
            <a:spLocks noChangeArrowheads="1"/>
          </p:cNvSpPr>
          <p:nvPr/>
        </p:nvSpPr>
        <p:spPr bwMode="auto">
          <a:xfrm>
            <a:off x="304800" y="1736618"/>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narrative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xmlns=""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xmlns=""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xmlns=""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xmlns=""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extLst>
      <p:ext uri="{BB962C8B-B14F-4D97-AF65-F5344CB8AC3E}">
        <p14:creationId xmlns:p14="http://schemas.microsoft.com/office/powerpoint/2010/main" val="2404245620"/>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xmlns="" id="{016D86BE-6316-044A-8266-8CF30D479132}"/>
              </a:ext>
            </a:extLst>
          </p:cNvPr>
          <p:cNvSpPr txBox="1">
            <a:spLocks noChangeArrowheads="1"/>
          </p:cNvSpPr>
          <p:nvPr/>
        </p:nvSpPr>
        <p:spPr bwMode="auto">
          <a:xfrm>
            <a:off x="304800" y="16637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APA uses a system of five heading levels </a:t>
            </a:r>
            <a:r>
              <a:rPr lang="en-US" altLang="en-US" sz="2000" i="1" dirty="0">
                <a:latin typeface="Optima" panose="02000503060000020004" pitchFamily="2" charset="0"/>
              </a:rPr>
              <a:t>(taken directly from the APA Publication Manual, 7</a:t>
            </a:r>
            <a:r>
              <a:rPr lang="en-US" altLang="en-US" sz="2000" i="1" baseline="30000" dirty="0">
                <a:latin typeface="Optima" panose="02000503060000020004" pitchFamily="2" charset="0"/>
              </a:rPr>
              <a:t>th</a:t>
            </a:r>
            <a:r>
              <a:rPr lang="en-US" altLang="en-US" sz="2000" i="1" dirty="0">
                <a:latin typeface="Optima" panose="02000503060000020004" pitchFamily="2" charset="0"/>
              </a:rPr>
              <a:t> edition):</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pSp>
        <p:nvGrpSpPr>
          <p:cNvPr id="34844" name="Group 13">
            <a:extLst>
              <a:ext uri="{FF2B5EF4-FFF2-40B4-BE49-F238E27FC236}">
                <a16:creationId xmlns:a16="http://schemas.microsoft.com/office/drawing/2014/main" xmlns=""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xmlns=""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xmlns=""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4848" name="Picture 17" descr="High-Rez-OWL-Logo.png">
                <a:extLst>
                  <a:ext uri="{FF2B5EF4-FFF2-40B4-BE49-F238E27FC236}">
                    <a16:creationId xmlns:a16="http://schemas.microsoft.com/office/drawing/2014/main" xmlns=""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xmlns=""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graphicFrame>
        <p:nvGraphicFramePr>
          <p:cNvPr id="4" name="Table 5">
            <a:extLst>
              <a:ext uri="{FF2B5EF4-FFF2-40B4-BE49-F238E27FC236}">
                <a16:creationId xmlns:a16="http://schemas.microsoft.com/office/drawing/2014/main" xmlns="" id="{D40F8CA2-7F5D-440F-B5A0-0D40A9B8D00B}"/>
              </a:ext>
            </a:extLst>
          </p:cNvPr>
          <p:cNvGraphicFramePr>
            <a:graphicFrameLocks noGrp="1"/>
          </p:cNvGraphicFramePr>
          <p:nvPr>
            <p:extLst>
              <p:ext uri="{D42A27DB-BD31-4B8C-83A1-F6EECF244321}">
                <p14:modId xmlns:p14="http://schemas.microsoft.com/office/powerpoint/2010/main" val="3991715673"/>
              </p:ext>
            </p:extLst>
          </p:nvPr>
        </p:nvGraphicFramePr>
        <p:xfrm>
          <a:off x="537134" y="2554003"/>
          <a:ext cx="8069731" cy="3789680"/>
        </p:xfrm>
        <a:graphic>
          <a:graphicData uri="http://schemas.openxmlformats.org/drawingml/2006/table">
            <a:tbl>
              <a:tblPr firstRow="1" bandRow="1">
                <a:tableStyleId>{5C22544A-7EE6-4342-B048-85BDC9FD1C3A}</a:tableStyleId>
              </a:tblPr>
              <a:tblGrid>
                <a:gridCol w="1231695">
                  <a:extLst>
                    <a:ext uri="{9D8B030D-6E8A-4147-A177-3AD203B41FA5}">
                      <a16:colId xmlns:a16="http://schemas.microsoft.com/office/drawing/2014/main" xmlns="" val="4239665296"/>
                    </a:ext>
                  </a:extLst>
                </a:gridCol>
                <a:gridCol w="6838036">
                  <a:extLst>
                    <a:ext uri="{9D8B030D-6E8A-4147-A177-3AD203B41FA5}">
                      <a16:colId xmlns:a16="http://schemas.microsoft.com/office/drawing/2014/main" xmlns="" val="505330619"/>
                    </a:ext>
                  </a:extLst>
                </a:gridCol>
              </a:tblGrid>
              <a:tr h="370840">
                <a:tc gridSpan="2">
                  <a:txBody>
                    <a:bodyPr/>
                    <a:lstStyle/>
                    <a:p>
                      <a:pPr algn="ctr"/>
                      <a:r>
                        <a:rPr lang="en-US" dirty="0">
                          <a:latin typeface="Times New Roman" panose="02020603050405020304" pitchFamily="18" charset="0"/>
                          <a:cs typeface="Times New Roman" panose="02020603050405020304" pitchFamily="18" charset="0"/>
                        </a:rPr>
                        <a:t>APA Headings</a:t>
                      </a:r>
                    </a:p>
                  </a:txBody>
                  <a:tcPr/>
                </a:tc>
                <a:tc hMerge="1">
                  <a:txBody>
                    <a:bodyPr/>
                    <a:lstStyle/>
                    <a:p>
                      <a:endParaRPr lang="en-US"/>
                    </a:p>
                  </a:txBody>
                  <a:tcPr/>
                </a:tc>
                <a:extLst>
                  <a:ext uri="{0D108BD9-81ED-4DB2-BD59-A6C34878D82A}">
                    <a16:rowId xmlns:a16="http://schemas.microsoft.com/office/drawing/2014/main" xmlns="" val="553922089"/>
                  </a:ext>
                </a:extLst>
              </a:tr>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b="0"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xmlns="" val="2090732034"/>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sz="1800" b="1" dirty="0">
                          <a:latin typeface="Times New Roman" panose="02020603050405020304" pitchFamily="18" charset="0"/>
                          <a:cs typeface="Times New Roman" panose="02020603050405020304" pitchFamily="18" charset="0"/>
                        </a:rPr>
                        <a:t>Centered,</a:t>
                      </a:r>
                      <a:r>
                        <a:rPr lang="en-US" sz="1800" b="1" baseline="0" dirty="0">
                          <a:latin typeface="Times New Roman" panose="02020603050405020304" pitchFamily="18" charset="0"/>
                          <a:cs typeface="Times New Roman" panose="02020603050405020304" pitchFamily="18" charset="0"/>
                        </a:rPr>
                        <a:t> Bold, Title Case Headings</a:t>
                      </a:r>
                    </a:p>
                    <a:p>
                      <a:pPr indent="457200" algn="l"/>
                      <a:r>
                        <a:rPr lang="en-US" sz="1600" b="0" baseline="0" dirty="0">
                          <a:latin typeface="Times New Roman" panose="02020603050405020304" pitchFamily="18" charset="0"/>
                          <a:cs typeface="Times New Roman" panose="02020603050405020304" pitchFamily="18" charset="0"/>
                        </a:rPr>
                        <a:t>Text begins a new paragraph</a:t>
                      </a:r>
                    </a:p>
                  </a:txBody>
                  <a:tcPr/>
                </a:tc>
                <a:extLst>
                  <a:ext uri="{0D108BD9-81ED-4DB2-BD59-A6C34878D82A}">
                    <a16:rowId xmlns:a16="http://schemas.microsoft.com/office/drawing/2014/main" xmlns="" val="2009128864"/>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800" b="1" dirty="0">
                          <a:latin typeface="Times New Roman" panose="02020603050405020304" pitchFamily="18" charset="0"/>
                          <a:cs typeface="Times New Roman" panose="02020603050405020304" pitchFamily="18" charset="0"/>
                        </a:rPr>
                        <a:t>Flush Left, Bold,</a:t>
                      </a:r>
                      <a:r>
                        <a:rPr lang="en-US" sz="1800" b="1" baseline="0" dirty="0">
                          <a:latin typeface="Times New Roman" panose="02020603050405020304" pitchFamily="18" charset="0"/>
                          <a:cs typeface="Times New Roman" panose="02020603050405020304" pitchFamily="18" charset="0"/>
                        </a:rPr>
                        <a:t> Title Case Heading</a:t>
                      </a:r>
                    </a:p>
                    <a:p>
                      <a:pPr indent="457200"/>
                      <a:r>
                        <a:rPr lang="en-US" sz="1600" b="0" baseline="0" dirty="0">
                          <a:latin typeface="Times New Roman" panose="02020603050405020304" pitchFamily="18" charset="0"/>
                          <a:cs typeface="Times New Roman" panose="02020603050405020304" pitchFamily="18" charset="0"/>
                        </a:rPr>
                        <a:t>Text begins as a new paragraph</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808210195"/>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800" b="1" dirty="0">
                          <a:latin typeface="Times New Roman" panose="02020603050405020304" pitchFamily="18" charset="0"/>
                          <a:cs typeface="Times New Roman" panose="02020603050405020304" pitchFamily="18" charset="0"/>
                        </a:rPr>
                        <a:t>Flush Left,</a:t>
                      </a:r>
                      <a:r>
                        <a:rPr lang="en-US" sz="1800" b="1"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Bold Italic, Title Case Heading</a:t>
                      </a:r>
                    </a:p>
                    <a:p>
                      <a:pPr indent="457200"/>
                      <a:r>
                        <a:rPr lang="en-US" sz="1600" b="0" i="0" baseline="0" dirty="0">
                          <a:latin typeface="Times New Roman" panose="02020603050405020304" pitchFamily="18" charset="0"/>
                          <a:cs typeface="Times New Roman" panose="02020603050405020304" pitchFamily="18" charset="0"/>
                        </a:rPr>
                        <a:t>Text begins as a new paragraph</a:t>
                      </a:r>
                      <a:endParaRPr lang="en-US" sz="16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08554379"/>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80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Indented,</a:t>
                      </a:r>
                      <a:r>
                        <a:rPr lang="en-US" sz="1800" b="1" i="0" baseline="0" dirty="0">
                          <a:latin typeface="Times New Roman" panose="02020603050405020304" pitchFamily="18" charset="0"/>
                          <a:cs typeface="Times New Roman" panose="02020603050405020304" pitchFamily="18" charset="0"/>
                        </a:rPr>
                        <a:t> Bold,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95002592"/>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800"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Indented, Bold Italic,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00885314"/>
                  </a:ext>
                </a:extLst>
              </a:tr>
            </a:tbl>
          </a:graphicData>
        </a:graphic>
      </p:graphicFrame>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xmlns=""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Here is an example of the five-level heading system:</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xmlns=""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xmlns=""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xmlns=""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848" name="Picture 16" descr="High-Rez-OWL-Logo.png">
                <a:extLst>
                  <a:ext uri="{FF2B5EF4-FFF2-40B4-BE49-F238E27FC236}">
                    <a16:creationId xmlns:a16="http://schemas.microsoft.com/office/drawing/2014/main" xmlns=""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xmlns=""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pic>
        <p:nvPicPr>
          <p:cNvPr id="7" name="Picture 6" descr="A screenshot of a cell phone&#10;&#10;Description automatically generated">
            <a:extLst>
              <a:ext uri="{FF2B5EF4-FFF2-40B4-BE49-F238E27FC236}">
                <a16:creationId xmlns:a16="http://schemas.microsoft.com/office/drawing/2014/main" xmlns="" id="{07819299-6738-4CE7-A48A-C23D1088C225}"/>
              </a:ext>
            </a:extLst>
          </p:cNvPr>
          <p:cNvPicPr>
            <a:picLocks noChangeAspect="1"/>
          </p:cNvPicPr>
          <p:nvPr/>
        </p:nvPicPr>
        <p:blipFill>
          <a:blip r:embed="rId4"/>
          <a:stretch>
            <a:fillRect/>
          </a:stretch>
        </p:blipFill>
        <p:spPr>
          <a:xfrm>
            <a:off x="1693784" y="2096096"/>
            <a:ext cx="5756432" cy="4452084"/>
          </a:xfrm>
          <a:prstGeom prst="rect">
            <a:avLst/>
          </a:prstGeom>
          <a:ln>
            <a:solidFill>
              <a:schemeClr val="tx1"/>
            </a:solidFill>
          </a:ln>
        </p:spPr>
      </p:pic>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xmlns="" id="{3A0BB062-D306-FD4C-BFF5-C62956EB6E0F}"/>
              </a:ext>
            </a:extLst>
          </p:cNvPr>
          <p:cNvSpPr txBox="1">
            <a:spLocks noChangeArrowheads="1"/>
          </p:cNvSpPr>
          <p:nvPr/>
        </p:nvSpPr>
        <p:spPr bwMode="auto">
          <a:xfrm>
            <a:off x="500063" y="1943100"/>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tables with an Arabic numeral and provide a brief but clear title. The label and title appear on separate lines above the table, flush-left and single-spaced.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a source in a note below the table.</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Table 1</a:t>
            </a:r>
          </a:p>
          <a:p>
            <a:pPr eaLnBrk="1" hangingPunct="1"/>
            <a:r>
              <a:rPr lang="en-US" altLang="en-US" sz="2000" i="1" dirty="0">
                <a:solidFill>
                  <a:srgbClr val="0070C0"/>
                </a:solidFill>
                <a:latin typeface="Optima" panose="02000503060000020004" pitchFamily="2" charset="0"/>
              </a:rPr>
              <a:t>Top 3 NBA Season Leaders 2019</a:t>
            </a:r>
            <a:endParaRPr lang="en-US" altLang="en-US" sz="2000" dirty="0">
              <a:solidFill>
                <a:srgbClr val="0070C0"/>
              </a:solidFill>
              <a:latin typeface="Optima" panose="02000503060000020004" pitchFamily="2" charset="0"/>
            </a:endParaRPr>
          </a:p>
          <a:p>
            <a:pPr eaLnBrk="1" hangingPunct="1"/>
            <a:endParaRPr lang="en-US" altLang="en-US" sz="2000" i="1" dirty="0">
              <a:latin typeface="Optima" panose="02000503060000020004" pitchFamily="2" charset="0"/>
            </a:endParaRPr>
          </a:p>
        </p:txBody>
      </p:sp>
      <p:sp>
        <p:nvSpPr>
          <p:cNvPr id="36878" name="TextBox 8">
            <a:extLst>
              <a:ext uri="{FF2B5EF4-FFF2-40B4-BE49-F238E27FC236}">
                <a16:creationId xmlns:a16="http://schemas.microsoft.com/office/drawing/2014/main" xmlns="" id="{5C877826-0894-8C42-8E52-B26DD898E14C}"/>
              </a:ext>
            </a:extLst>
          </p:cNvPr>
          <p:cNvSpPr txBox="1">
            <a:spLocks noChangeArrowheads="1"/>
          </p:cNvSpPr>
          <p:nvPr/>
        </p:nvSpPr>
        <p:spPr bwMode="auto">
          <a:xfrm>
            <a:off x="1210468" y="5934075"/>
            <a:ext cx="672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Note: This data was collected on December 31</a:t>
            </a:r>
            <a:r>
              <a:rPr lang="en-US" altLang="en-US" baseline="30000" dirty="0">
                <a:latin typeface="Optima" panose="02000503060000020004" pitchFamily="2" charset="0"/>
              </a:rPr>
              <a:t>st</a:t>
            </a:r>
            <a:r>
              <a:rPr lang="en-US" altLang="en-US" dirty="0">
                <a:latin typeface="Optima" panose="02000503060000020004" pitchFamily="2" charset="0"/>
              </a:rPr>
              <a:t>, 2019.</a:t>
            </a:r>
            <a:r>
              <a:rPr lang="en-US" altLang="ja-JP" dirty="0">
                <a:latin typeface="Optima" panose="02000503060000020004" pitchFamily="2" charset="0"/>
                <a:ea typeface="MS Mincho" panose="02020609040205080304" pitchFamily="49" charset="-128"/>
              </a:rPr>
              <a:t> Retrieved from https://stats.nba.com/teams/</a:t>
            </a:r>
            <a:endParaRPr lang="en-US" altLang="en-US" dirty="0">
              <a:latin typeface="Optima" panose="02000503060000020004" pitchFamily="2" charset="0"/>
            </a:endParaRPr>
          </a:p>
        </p:txBody>
      </p:sp>
      <p:grpSp>
        <p:nvGrpSpPr>
          <p:cNvPr id="36879" name="Group 9">
            <a:extLst>
              <a:ext uri="{FF2B5EF4-FFF2-40B4-BE49-F238E27FC236}">
                <a16:creationId xmlns:a16="http://schemas.microsoft.com/office/drawing/2014/main" xmlns=""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xmlns=""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xmlns=""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83" name="Picture 13" descr="High-Rez-OWL-Logo.png">
                <a:extLst>
                  <a:ext uri="{FF2B5EF4-FFF2-40B4-BE49-F238E27FC236}">
                    <a16:creationId xmlns:a16="http://schemas.microsoft.com/office/drawing/2014/main" xmlns="" id="{3D929848-E77E-1C4A-9C34-BCE79695A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xmlns=""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Tables</a:t>
              </a:r>
              <a:endParaRPr lang="en-US" altLang="en-US" dirty="0"/>
            </a:p>
          </p:txBody>
        </p:sp>
      </p:grpSp>
      <p:graphicFrame>
        <p:nvGraphicFramePr>
          <p:cNvPr id="4" name="Table 5">
            <a:extLst>
              <a:ext uri="{FF2B5EF4-FFF2-40B4-BE49-F238E27FC236}">
                <a16:creationId xmlns:a16="http://schemas.microsoft.com/office/drawing/2014/main" xmlns="" id="{EC29BA5F-2784-48B3-ADB3-E3423115AA19}"/>
              </a:ext>
            </a:extLst>
          </p:cNvPr>
          <p:cNvGraphicFramePr>
            <a:graphicFrameLocks noGrp="1"/>
          </p:cNvGraphicFramePr>
          <p:nvPr>
            <p:extLst>
              <p:ext uri="{D42A27DB-BD31-4B8C-83A1-F6EECF244321}">
                <p14:modId xmlns:p14="http://schemas.microsoft.com/office/powerpoint/2010/main" val="2508842162"/>
              </p:ext>
            </p:extLst>
          </p:nvPr>
        </p:nvGraphicFramePr>
        <p:xfrm>
          <a:off x="1524000" y="4209098"/>
          <a:ext cx="6096000" cy="147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801138306"/>
                    </a:ext>
                  </a:extLst>
                </a:gridCol>
                <a:gridCol w="3048000">
                  <a:extLst>
                    <a:ext uri="{9D8B030D-6E8A-4147-A177-3AD203B41FA5}">
                      <a16:colId xmlns:a16="http://schemas.microsoft.com/office/drawing/2014/main" xmlns="" val="2049816119"/>
                    </a:ext>
                  </a:extLst>
                </a:gridCol>
              </a:tblGrid>
              <a:tr h="0">
                <a:tc>
                  <a:txBody>
                    <a:bodyPr/>
                    <a:lstStyle/>
                    <a:p>
                      <a:r>
                        <a:rPr lang="en-US" dirty="0"/>
                        <a:t>Team</a:t>
                      </a:r>
                    </a:p>
                  </a:txBody>
                  <a:tcPr/>
                </a:tc>
                <a:tc>
                  <a:txBody>
                    <a:bodyPr/>
                    <a:lstStyle/>
                    <a:p>
                      <a:r>
                        <a:rPr lang="en-US" dirty="0"/>
                        <a:t>Points Per Game</a:t>
                      </a:r>
                    </a:p>
                  </a:txBody>
                  <a:tcPr/>
                </a:tc>
                <a:extLst>
                  <a:ext uri="{0D108BD9-81ED-4DB2-BD59-A6C34878D82A}">
                    <a16:rowId xmlns:a16="http://schemas.microsoft.com/office/drawing/2014/main" xmlns="" val="3875563009"/>
                  </a:ext>
                </a:extLst>
              </a:tr>
              <a:tr h="370840">
                <a:tc>
                  <a:txBody>
                    <a:bodyPr/>
                    <a:lstStyle/>
                    <a:p>
                      <a:r>
                        <a:rPr lang="en-US" dirty="0"/>
                        <a:t>Milwaukee Bucks</a:t>
                      </a:r>
                    </a:p>
                  </a:txBody>
                  <a:tcPr/>
                </a:tc>
                <a:tc>
                  <a:txBody>
                    <a:bodyPr/>
                    <a:lstStyle/>
                    <a:p>
                      <a:r>
                        <a:rPr lang="en-US" dirty="0"/>
                        <a:t>119.8</a:t>
                      </a:r>
                    </a:p>
                  </a:txBody>
                  <a:tcPr/>
                </a:tc>
                <a:extLst>
                  <a:ext uri="{0D108BD9-81ED-4DB2-BD59-A6C34878D82A}">
                    <a16:rowId xmlns:a16="http://schemas.microsoft.com/office/drawing/2014/main" xmlns="" val="2915231461"/>
                  </a:ext>
                </a:extLst>
              </a:tr>
              <a:tr h="370840">
                <a:tc>
                  <a:txBody>
                    <a:bodyPr/>
                    <a:lstStyle/>
                    <a:p>
                      <a:r>
                        <a:rPr lang="en-US" dirty="0"/>
                        <a:t>Houston Rockets</a:t>
                      </a:r>
                    </a:p>
                  </a:txBody>
                  <a:tcPr/>
                </a:tc>
                <a:tc>
                  <a:txBody>
                    <a:bodyPr/>
                    <a:lstStyle/>
                    <a:p>
                      <a:r>
                        <a:rPr lang="en-US" dirty="0"/>
                        <a:t>119.1</a:t>
                      </a:r>
                    </a:p>
                  </a:txBody>
                  <a:tcPr/>
                </a:tc>
                <a:extLst>
                  <a:ext uri="{0D108BD9-81ED-4DB2-BD59-A6C34878D82A}">
                    <a16:rowId xmlns:a16="http://schemas.microsoft.com/office/drawing/2014/main" xmlns="" val="2874630213"/>
                  </a:ext>
                </a:extLst>
              </a:tr>
              <a:tr h="370840">
                <a:tc>
                  <a:txBody>
                    <a:bodyPr/>
                    <a:lstStyle/>
                    <a:p>
                      <a:r>
                        <a:rPr lang="en-US" dirty="0"/>
                        <a:t>Dallas Mavericks</a:t>
                      </a:r>
                    </a:p>
                  </a:txBody>
                  <a:tcPr/>
                </a:tc>
                <a:tc>
                  <a:txBody>
                    <a:bodyPr/>
                    <a:lstStyle/>
                    <a:p>
                      <a:r>
                        <a:rPr lang="en-US" dirty="0"/>
                        <a:t>116.8 </a:t>
                      </a:r>
                    </a:p>
                  </a:txBody>
                  <a:tcPr/>
                </a:tc>
                <a:extLst>
                  <a:ext uri="{0D108BD9-81ED-4DB2-BD59-A6C34878D82A}">
                    <a16:rowId xmlns:a16="http://schemas.microsoft.com/office/drawing/2014/main" xmlns="" val="1764601688"/>
                  </a:ext>
                </a:extLst>
              </a:tr>
            </a:tbl>
          </a:graphicData>
        </a:graphic>
      </p:graphicFrame>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xmlns="" id="{6016D8C5-4F2C-F941-9035-8CA874EE58B0}"/>
              </a:ext>
            </a:extLst>
          </p:cNvPr>
          <p:cNvSpPr txBox="1">
            <a:spLocks noChangeArrowheads="1"/>
          </p:cNvSpPr>
          <p:nvPr/>
        </p:nvSpPr>
        <p:spPr bwMode="auto">
          <a:xfrm>
            <a:off x="325438" y="1580266"/>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Active voice when stressing the actions of the research</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“We </a:t>
            </a:r>
            <a:r>
              <a:rPr lang="en-US" altLang="en-US" sz="2400" b="1" dirty="0">
                <a:latin typeface="Optima" panose="02000503060000020004" pitchFamily="2" charset="0"/>
              </a:rPr>
              <a:t>asked</a:t>
            </a:r>
            <a:r>
              <a:rPr lang="en-US" altLang="en-US" sz="2400" dirty="0">
                <a:latin typeface="Optima" panose="02000503060000020004" pitchFamily="2" charset="0"/>
              </a:rPr>
              <a:t> participants questions.”</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“The participants </a:t>
            </a:r>
            <a:r>
              <a:rPr lang="en-US" altLang="en-US" sz="2400" b="1" dirty="0">
                <a:latin typeface="Optima" panose="02000503060000020004" pitchFamily="2" charset="0"/>
              </a:rPr>
              <a:t>have been asked </a:t>
            </a:r>
            <a:r>
              <a:rPr lang="en-US" altLang="en-US" sz="2400" dirty="0">
                <a:latin typeface="Optima" panose="02000503060000020004" pitchFamily="2" charset="0"/>
              </a:rPr>
              <a:t>questions by the researchers.”</a:t>
            </a:r>
            <a:endParaRPr lang="en-US" altLang="en-US" sz="2000" dirty="0">
              <a:latin typeface="Optima" panose="02000503060000020004" pitchFamily="2" charset="0"/>
            </a:endParaRPr>
          </a:p>
        </p:txBody>
      </p:sp>
      <p:grpSp>
        <p:nvGrpSpPr>
          <p:cNvPr id="4099" name="Group 15">
            <a:extLst>
              <a:ext uri="{FF2B5EF4-FFF2-40B4-BE49-F238E27FC236}">
                <a16:creationId xmlns:a16="http://schemas.microsoft.com/office/drawing/2014/main" xmlns="" id="{ACD1D0BD-131A-C844-975B-CC9C90C55C1F}"/>
              </a:ext>
            </a:extLst>
          </p:cNvPr>
          <p:cNvGrpSpPr>
            <a:grpSpLocks/>
          </p:cNvGrpSpPr>
          <p:nvPr/>
        </p:nvGrpSpPr>
        <p:grpSpPr bwMode="auto">
          <a:xfrm>
            <a:off x="4235450" y="215900"/>
            <a:ext cx="4908550" cy="1276350"/>
            <a:chOff x="4235019" y="215386"/>
            <a:chExt cx="4909270" cy="1277461"/>
          </a:xfrm>
        </p:grpSpPr>
        <p:grpSp>
          <p:nvGrpSpPr>
            <p:cNvPr id="4100" name="Group 5">
              <a:extLst>
                <a:ext uri="{FF2B5EF4-FFF2-40B4-BE49-F238E27FC236}">
                  <a16:creationId xmlns:a16="http://schemas.microsoft.com/office/drawing/2014/main" xmlns="" id="{73DF96EC-7824-304B-8AFA-751D8A71D6EC}"/>
                </a:ext>
              </a:extLst>
            </p:cNvPr>
            <p:cNvGrpSpPr>
              <a:grpSpLocks/>
            </p:cNvGrpSpPr>
            <p:nvPr/>
          </p:nvGrpSpPr>
          <p:grpSpPr bwMode="auto">
            <a:xfrm>
              <a:off x="4235019" y="215386"/>
              <a:ext cx="4909270" cy="1277461"/>
              <a:chOff x="-1" y="2220850"/>
              <a:chExt cx="9144538" cy="2762588"/>
            </a:xfrm>
          </p:grpSpPr>
          <p:sp>
            <p:nvSpPr>
              <p:cNvPr id="19" name="Rectangle 18">
                <a:extLst>
                  <a:ext uri="{FF2B5EF4-FFF2-40B4-BE49-F238E27FC236}">
                    <a16:creationId xmlns:a16="http://schemas.microsoft.com/office/drawing/2014/main" xmlns="" id="{798234C0-39EB-4D42-BF70-D7DC1AD80FFF}"/>
                  </a:ext>
                </a:extLst>
              </p:cNvPr>
              <p:cNvSpPr/>
              <p:nvPr/>
            </p:nvSpPr>
            <p:spPr>
              <a:xfrm>
                <a:off x="-1"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xmlns=""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xmlns="" id="{A2BE9F2E-2CF5-E044-AD73-3249EE530EC1}"/>
                </a:ext>
              </a:extLst>
            </p:cNvPr>
            <p:cNvSpPr txBox="1">
              <a:spLocks noChangeArrowheads="1"/>
            </p:cNvSpPr>
            <p:nvPr/>
          </p:nvSpPr>
          <p:spPr bwMode="auto">
            <a:xfrm>
              <a:off x="7428550" y="753133"/>
              <a:ext cx="822782"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dirty="0"/>
                <a:t>Voice</a:t>
              </a:r>
              <a:endParaRPr lang="en-US" altLang="en-US" dirty="0"/>
            </a:p>
          </p:txBody>
        </p:sp>
      </p:grpSp>
      <p:sp>
        <p:nvSpPr>
          <p:cNvPr id="2" name="Rectangle 1">
            <a:extLst>
              <a:ext uri="{FF2B5EF4-FFF2-40B4-BE49-F238E27FC236}">
                <a16:creationId xmlns:a16="http://schemas.microsoft.com/office/drawing/2014/main" xmlns="" id="{1C785C4B-9ECC-43FB-8C1C-B75EEBF3A676}"/>
              </a:ext>
            </a:extLst>
          </p:cNvPr>
          <p:cNvSpPr/>
          <p:nvPr/>
        </p:nvSpPr>
        <p:spPr>
          <a:xfrm>
            <a:off x="325438" y="3853496"/>
            <a:ext cx="8144794" cy="2185214"/>
          </a:xfrm>
          <a:prstGeom prst="rect">
            <a:avLst/>
          </a:prstGeom>
        </p:spPr>
        <p:txBody>
          <a:bodyPr wrap="square">
            <a:spAutoFit/>
          </a:bodyPr>
          <a:lstStyle/>
          <a:p>
            <a:pPr lvl="1" eaLnBrk="1" hangingPunct="1"/>
            <a:r>
              <a:rPr lang="en-US" altLang="en-US" sz="2400" dirty="0">
                <a:latin typeface="Optima" panose="02000503060000020004" pitchFamily="2" charset="0"/>
              </a:rPr>
              <a:t>Passive voice when stressing the recipient or object of the action</a:t>
            </a:r>
          </a:p>
          <a:p>
            <a:pPr lvl="1" eaLnBrk="1" hangingPunct="1"/>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“The tests were inconclusive.”</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“We found the tests inconclusive.” </a:t>
            </a:r>
            <a:endParaRPr lang="en-US" altLang="en-US" sz="2000" dirty="0">
              <a:latin typeface="Optima" panose="02000503060000020004" pitchFamily="2" charset="0"/>
            </a:endParaRPr>
          </a:p>
        </p:txBody>
      </p:sp>
    </p:spTree>
    <p:extLst>
      <p:ext uri="{BB962C8B-B14F-4D97-AF65-F5344CB8AC3E}">
        <p14:creationId xmlns:p14="http://schemas.microsoft.com/office/powerpoint/2010/main" val="2293100863"/>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xmlns="" id="{FCA63B3D-84F0-B147-9536-ACB22C48DE66}"/>
              </a:ext>
            </a:extLst>
          </p:cNvPr>
          <p:cNvSpPr txBox="1">
            <a:spLocks noChangeArrowheads="1"/>
          </p:cNvSpPr>
          <p:nvPr/>
        </p:nvSpPr>
        <p:spPr bwMode="auto">
          <a:xfrm>
            <a:off x="304800" y="1663701"/>
            <a:ext cx="85344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figures with an Arabic numeral and provide a brief but clear title. The label and title appear on separate lines above the figure, flush-left and single-spaced. </a:t>
            </a:r>
          </a:p>
          <a:p>
            <a:pPr eaLnBrk="1" hangingPunct="1"/>
            <a:r>
              <a:rPr lang="en-US" altLang="en-US" sz="2000" dirty="0">
                <a:latin typeface="Optima" panose="02000503060000020004" pitchFamily="2" charset="0"/>
              </a:rPr>
              <a:t>You might provide an additional title centered above the figure.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the source in a note below the figure.</a:t>
            </a:r>
          </a:p>
          <a:p>
            <a:pPr eaLnBrk="1" hangingPunct="1"/>
            <a:endParaRPr lang="en-US" altLang="en-US" sz="1600" dirty="0">
              <a:solidFill>
                <a:srgbClr val="0070C0"/>
              </a:solidFill>
              <a:latin typeface="Optima" panose="02000503060000020004" pitchFamily="2" charset="0"/>
            </a:endParaRPr>
          </a:p>
          <a:p>
            <a:pPr eaLnBrk="1" hangingPunct="1"/>
            <a:r>
              <a:rPr lang="en-US" altLang="en-US" sz="1600" dirty="0">
                <a:solidFill>
                  <a:srgbClr val="0070C0"/>
                </a:solidFill>
                <a:latin typeface="Optima" panose="02000503060000020004" pitchFamily="2" charset="0"/>
              </a:rPr>
              <a:t>Figure 1. </a:t>
            </a:r>
            <a:r>
              <a:rPr lang="en-US" altLang="en-US" sz="1600" i="1" dirty="0">
                <a:solidFill>
                  <a:srgbClr val="0070C0"/>
                </a:solidFill>
                <a:latin typeface="Optima" panose="02000503060000020004" pitchFamily="2" charset="0"/>
              </a:rPr>
              <a:t>US Primary Energy Consumption by Energy Source, 2018</a:t>
            </a:r>
            <a:endParaRPr lang="en-US" altLang="en-US" sz="1600" i="1"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7891" name="Group 7">
            <a:extLst>
              <a:ext uri="{FF2B5EF4-FFF2-40B4-BE49-F238E27FC236}">
                <a16:creationId xmlns:a16="http://schemas.microsoft.com/office/drawing/2014/main" xmlns=""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xmlns=""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895" name="Picture 11" descr="High-Rez-OWL-Logo.png">
                <a:extLst>
                  <a:ext uri="{FF2B5EF4-FFF2-40B4-BE49-F238E27FC236}">
                    <a16:creationId xmlns:a16="http://schemas.microsoft.com/office/drawing/2014/main" xmlns="" id="{8FF16A93-5722-4D4D-8A69-3C2652D34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xmlns=""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Figures</a:t>
              </a:r>
              <a:endParaRPr lang="en-US" altLang="en-US" dirty="0"/>
            </a:p>
          </p:txBody>
        </p:sp>
      </p:grpSp>
      <p:pic>
        <p:nvPicPr>
          <p:cNvPr id="3" name="Picture 2" descr="A screenshot of a cell phone&#10;&#10;Description automatically generated">
            <a:extLst>
              <a:ext uri="{FF2B5EF4-FFF2-40B4-BE49-F238E27FC236}">
                <a16:creationId xmlns:a16="http://schemas.microsoft.com/office/drawing/2014/main" xmlns="" id="{7758F29C-E5A6-4C55-8ACD-C08408E38605}"/>
              </a:ext>
            </a:extLst>
          </p:cNvPr>
          <p:cNvPicPr>
            <a:picLocks noChangeAspect="1"/>
          </p:cNvPicPr>
          <p:nvPr/>
        </p:nvPicPr>
        <p:blipFill>
          <a:blip r:embed="rId4"/>
          <a:stretch>
            <a:fillRect/>
          </a:stretch>
        </p:blipFill>
        <p:spPr>
          <a:xfrm>
            <a:off x="1886552" y="3791309"/>
            <a:ext cx="4369870" cy="3013704"/>
          </a:xfrm>
          <a:prstGeom prst="rect">
            <a:avLst/>
          </a:prstGeom>
          <a:ln>
            <a:solidFill>
              <a:schemeClr val="tx1"/>
            </a:solidFill>
          </a:ln>
        </p:spPr>
      </p:pic>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xmlns=""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The Purdue OWL: </a:t>
            </a:r>
            <a:r>
              <a:rPr lang="en-US" altLang="en-US" sz="2000" dirty="0">
                <a:latin typeface="Optima" panose="02000503060000020004" pitchFamily="2" charset="0"/>
                <a:hlinkClick r:id="rId3"/>
              </a:rPr>
              <a:t>http://owl.purdue.edu</a:t>
            </a:r>
            <a:r>
              <a:rPr lang="en-US" altLang="en-US" sz="2000" dirty="0">
                <a:latin typeface="Optima" panose="02000503060000020004" pitchFamily="2" charset="0"/>
              </a:rPr>
              <a:t>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The Purdue Writing Lab @ Heavilon Hall 226</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Composition textbooks</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i="1" dirty="0">
                <a:latin typeface="Optima" panose="02000503060000020004" pitchFamily="2" charset="0"/>
              </a:rPr>
              <a:t>Publication Manual of the American Psychological Association, 7</a:t>
            </a:r>
            <a:r>
              <a:rPr lang="en-US" altLang="en-US" sz="2000" baseline="30000" dirty="0">
                <a:latin typeface="Optima" panose="02000503060000020004" pitchFamily="2" charset="0"/>
              </a:rPr>
              <a:t>th</a:t>
            </a:r>
            <a:r>
              <a:rPr lang="en-US" altLang="en-US" sz="2000" dirty="0">
                <a:latin typeface="Optima" panose="02000503060000020004" pitchFamily="2" charset="0"/>
              </a:rPr>
              <a:t> ed.</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APA’</a:t>
            </a:r>
            <a:r>
              <a:rPr lang="en-US" altLang="ja-JP" sz="2000" dirty="0">
                <a:latin typeface="Optima" panose="02000503060000020004" pitchFamily="2" charset="0"/>
                <a:ea typeface="MS Mincho" panose="02020609040205080304" pitchFamily="49" charset="-128"/>
              </a:rPr>
              <a:t>s website: </a:t>
            </a:r>
            <a:r>
              <a:rPr lang="en-US" altLang="ja-JP" sz="2000" dirty="0">
                <a:latin typeface="Optima" panose="02000503060000020004" pitchFamily="2" charset="0"/>
                <a:ea typeface="MS Mincho" panose="02020609040205080304" pitchFamily="49" charset="-128"/>
                <a:hlinkClick r:id="rId4"/>
              </a:rPr>
              <a:t>http://www.apastyle.org</a:t>
            </a:r>
            <a:r>
              <a:rPr lang="en-US" altLang="ja-JP" sz="2000" dirty="0">
                <a:latin typeface="Optima" panose="02000503060000020004" pitchFamily="2" charset="0"/>
                <a:ea typeface="MS Mincho" panose="02020609040205080304" pitchFamily="49" charset="-128"/>
              </a:rPr>
              <a:t> </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8915" name="Group 7">
            <a:extLst>
              <a:ext uri="{FF2B5EF4-FFF2-40B4-BE49-F238E27FC236}">
                <a16:creationId xmlns:a16="http://schemas.microsoft.com/office/drawing/2014/main" xmlns=""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xmlns=""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a:extLst>
                  <a:ext uri="{FF2B5EF4-FFF2-40B4-BE49-F238E27FC236}">
                    <a16:creationId xmlns:a16="http://schemas.microsoft.com/office/drawing/2014/main" xmlns=""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xmlns=""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Additional Resources</a:t>
              </a:r>
              <a:endParaRPr lang="en-US" altLang="en-US" dirty="0"/>
            </a:p>
          </p:txBody>
        </p:sp>
      </p:gr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xmlns=""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xmlns=""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xmlns=""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xmlns=""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APA Formatting and Style Guide</a:t>
            </a:r>
            <a:endParaRPr lang="en-US" altLang="en-US" sz="1900" dirty="0"/>
          </a:p>
          <a:p>
            <a:pPr eaLnBrk="1" hangingPunct="1"/>
            <a:endParaRPr lang="en-US" altLang="en-US" sz="1900" dirty="0"/>
          </a:p>
          <a:p>
            <a:pPr eaLnBrk="1" hangingPunct="1"/>
            <a:r>
              <a:rPr lang="en-US" altLang="en-US" sz="1500" dirty="0"/>
              <a:t>Brought to you in cooperation with the Purdue Online Writing Lab</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xmlns=""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Language in an APA paper should be:</a:t>
            </a:r>
          </a:p>
          <a:p>
            <a:pPr eaLnBrk="1" hangingPunct="1"/>
            <a:endParaRPr lang="en-US" altLang="en-US"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Clear</a:t>
            </a:r>
            <a:r>
              <a:rPr lang="en-US" altLang="en-US" sz="2400" dirty="0">
                <a:latin typeface="Optima" panose="02000503060000020004" pitchFamily="2" charset="0"/>
              </a:rPr>
              <a:t>: be specific in descriptions and explanations</a:t>
            </a:r>
          </a:p>
          <a:p>
            <a:pPr lvl="1"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Concise</a:t>
            </a:r>
            <a:r>
              <a:rPr lang="en-US" altLang="en-US" sz="2400" dirty="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Plain</a:t>
            </a:r>
            <a:r>
              <a:rPr lang="en-US" altLang="en-US" sz="2400" dirty="0">
                <a:latin typeface="Optima" panose="02000503060000020004" pitchFamily="2" charset="0"/>
              </a:rPr>
              <a:t>: use simple, descriptive adjectives and minimize figurative language</a:t>
            </a:r>
          </a:p>
          <a:p>
            <a:pPr eaLnBrk="1" hangingPunct="1"/>
            <a:endParaRPr lang="en-US" altLang="en-US" sz="2400"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5123" name="Group 22">
            <a:extLst>
              <a:ext uri="{FF2B5EF4-FFF2-40B4-BE49-F238E27FC236}">
                <a16:creationId xmlns:a16="http://schemas.microsoft.com/office/drawing/2014/main" xmlns=""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xmlns=""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xmlns=""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127" name="Picture 26" descr="High-Rez-OWL-Logo.png">
                <a:extLst>
                  <a:ext uri="{FF2B5EF4-FFF2-40B4-BE49-F238E27FC236}">
                    <a16:creationId xmlns:a16="http://schemas.microsoft.com/office/drawing/2014/main" xmlns=""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xmlns=""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Language</a:t>
              </a:r>
              <a:endParaRPr lang="en-US" altLang="en-US" dirty="0"/>
            </a:p>
          </p:txBody>
        </p:sp>
      </p:gr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xmlns="" id="{490A3930-EC16-7943-844B-5F4DEBD5C3AC}"/>
              </a:ext>
            </a:extLst>
          </p:cNvPr>
          <p:cNvSpPr txBox="1">
            <a:spLocks noChangeArrowheads="1"/>
          </p:cNvSpPr>
          <p:nvPr/>
        </p:nvSpPr>
        <p:spPr bwMode="auto">
          <a:xfrm>
            <a:off x="419100" y="1843088"/>
            <a:ext cx="83550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Quantitative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quantitative research, which uses empirical and numerical information often analyzed through statistical means.</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xmlns=""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xmlns=""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xmlns=""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xmlns=""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xmlns=""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3208769856"/>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xmlns="" id="{490A3930-EC16-7943-844B-5F4DEBD5C3AC}"/>
              </a:ext>
            </a:extLst>
          </p:cNvPr>
          <p:cNvSpPr txBox="1">
            <a:spLocks noChangeArrowheads="1"/>
          </p:cNvSpPr>
          <p:nvPr/>
        </p:nvSpPr>
        <p:spPr bwMode="auto">
          <a:xfrm>
            <a:off x="419100" y="1843088"/>
            <a:ext cx="83550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Qualitative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qualitative research, which uses scientific practices to learn more about human experiences that cannot be numerically quantified.</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Findings/Results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r>
              <a:rPr lang="en-US" altLang="en-US" sz="2400" dirty="0">
                <a:latin typeface="Optima" panose="02000503060000020004" pitchFamily="2" charset="0"/>
              </a:rPr>
              <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xmlns=""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xmlns=""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xmlns=""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xmlns=""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xmlns=""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1355412090"/>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xmlns="" id="{490A3930-EC16-7943-844B-5F4DEBD5C3AC}"/>
              </a:ext>
            </a:extLst>
          </p:cNvPr>
          <p:cNvSpPr txBox="1">
            <a:spLocks noChangeArrowheads="1"/>
          </p:cNvSpPr>
          <p:nvPr/>
        </p:nvSpPr>
        <p:spPr bwMode="auto">
          <a:xfrm>
            <a:off x="419100" y="1843088"/>
            <a:ext cx="83550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Thesis statement</a:t>
            </a:r>
          </a:p>
          <a:p>
            <a:pPr lvl="2" eaLnBrk="1" hangingPunct="1">
              <a:buFont typeface="Arial" panose="020B0604020202020204" pitchFamily="34" charset="0"/>
              <a:buChar char="•"/>
            </a:pPr>
            <a:r>
              <a:rPr lang="en-US" altLang="en-US" sz="2400" dirty="0">
                <a:latin typeface="Optima" panose="02000503060000020004" pitchFamily="2" charset="0"/>
              </a:rPr>
              <a:t> Summary and synthesis of sources</a:t>
            </a:r>
          </a:p>
          <a:p>
            <a:pPr lvl="2" eaLnBrk="1" hangingPunct="1">
              <a:buFont typeface="Arial" panose="020B0604020202020204" pitchFamily="34" charset="0"/>
              <a:buChar char="•"/>
            </a:pPr>
            <a:r>
              <a:rPr lang="en-US" altLang="en-US" sz="2400" dirty="0">
                <a:latin typeface="Optima" panose="02000503060000020004" pitchFamily="2" charset="0"/>
              </a:rPr>
              <a:t> 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xmlns=""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xmlns=""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xmlns=""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xmlns=""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xmlns=""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xmlns="" id="{54256EBD-B139-D446-A6DD-9F4C72125D4C}"/>
              </a:ext>
            </a:extLst>
          </p:cNvPr>
          <p:cNvSpPr txBox="1">
            <a:spLocks noChangeArrowheads="1"/>
          </p:cNvSpPr>
          <p:nvPr/>
        </p:nvSpPr>
        <p:spPr bwMode="auto">
          <a:xfrm>
            <a:off x="322263" y="1882775"/>
            <a:ext cx="8462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If your essay is not quantitative, qualitative, or a literature review:</a:t>
            </a:r>
          </a:p>
          <a:p>
            <a:pPr lvl="2" eaLnBrk="1" hangingPunct="1"/>
            <a:endParaRPr lang="en-US" altLang="en-US"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instructor</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APA Publication Manual</a:t>
            </a:r>
            <a:endParaRPr lang="en-US" altLang="en-US"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8195" name="Group 7">
            <a:extLst>
              <a:ext uri="{FF2B5EF4-FFF2-40B4-BE49-F238E27FC236}">
                <a16:creationId xmlns:a16="http://schemas.microsoft.com/office/drawing/2014/main" xmlns=""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xmlns=""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xmlns=""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9" name="Picture 11" descr="High-Rez-OWL-Logo.png">
                <a:extLst>
                  <a:ext uri="{FF2B5EF4-FFF2-40B4-BE49-F238E27FC236}">
                    <a16:creationId xmlns:a16="http://schemas.microsoft.com/office/drawing/2014/main" xmlns=""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xmlns=""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xmlns:p14="http://schemas.microsoft.com/office/powerpoint/2010/mai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16312</TotalTime>
  <Words>4916</Words>
  <Application>Microsoft Macintosh PowerPoint</Application>
  <PresentationFormat>On-screen Show (4:3)</PresentationFormat>
  <Paragraphs>548</Paragraphs>
  <Slides>42</Slides>
  <Notes>42</Notes>
  <HiddenSlides>0</HiddenSlides>
  <MMClips>0</MMClips>
  <ScaleCrop>false</ScaleCrop>
  <HeadingPairs>
    <vt:vector size="6" baseType="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44" baseType="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Michael D. Becker</cp:lastModifiedBy>
  <cp:revision>236</cp:revision>
  <dcterms:created xsi:type="dcterms:W3CDTF">2013-12-10T01:29:57Z</dcterms:created>
  <dcterms:modified xsi:type="dcterms:W3CDTF">2020-05-07T21:41:56Z</dcterms:modified>
</cp:coreProperties>
</file>