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11"/>
  </p:notesMasterIdLst>
  <p:sldIdLst>
    <p:sldId id="289" r:id="rId2"/>
    <p:sldId id="271" r:id="rId3"/>
    <p:sldId id="286" r:id="rId4"/>
    <p:sldId id="285" r:id="rId5"/>
    <p:sldId id="270" r:id="rId6"/>
    <p:sldId id="256" r:id="rId7"/>
    <p:sldId id="287" r:id="rId8"/>
    <p:sldId id="288" r:id="rId9"/>
    <p:sldId id="260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k Frazier" initials="PF" lastIdx="2" clrIdx="0">
    <p:extLst>
      <p:ext uri="{19B8F6BF-5375-455C-9EA6-DF929625EA0E}">
        <p15:presenceInfo xmlns:p15="http://schemas.microsoft.com/office/powerpoint/2012/main" userId="S-1-5-21-1317283097-1317840780-880708458-3254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6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5AD296-1C93-4EC2-81FD-202AC6D3504B}" v="3" dt="2020-11-17T17:54:27.4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34" autoAdjust="0"/>
  </p:normalViewPr>
  <p:slideViewPr>
    <p:cSldViewPr>
      <p:cViewPr varScale="1">
        <p:scale>
          <a:sx n="83" d="100"/>
          <a:sy n="83" d="100"/>
        </p:scale>
        <p:origin x="15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49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5BB34-9FF5-43AA-BF85-E8045D095117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1C96E-CB12-41AB-A160-9928C98C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49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-Sponsored students – many are fully sponsored and some are partially </a:t>
            </a:r>
          </a:p>
          <a:p>
            <a:r>
              <a:rPr lang="en-US" dirty="0"/>
              <a:t>-All international students pay out of state tuition </a:t>
            </a:r>
          </a:p>
          <a:p>
            <a:r>
              <a:rPr lang="en-US" dirty="0"/>
              <a:t>- Fall 2018 same, Fall 2019 SU and KU #s are about the same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1C96E-CB12-41AB-A160-9928C98CA9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50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-Sponsored students – many are fully sponsored and some are partially </a:t>
            </a:r>
          </a:p>
          <a:p>
            <a:r>
              <a:rPr lang="en-US" dirty="0"/>
              <a:t>-All international students pay out of state tuition </a:t>
            </a:r>
          </a:p>
          <a:p>
            <a:r>
              <a:rPr lang="en-US" dirty="0"/>
              <a:t>- Fall 2018 same, Fall 2019 SU and KU #s are about the same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1C96E-CB12-41AB-A160-9928C98CA9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0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Total:</a:t>
            </a:r>
          </a:p>
          <a:p>
            <a:r>
              <a:rPr lang="en-US" dirty="0"/>
              <a:t>Spring 2019  - 624</a:t>
            </a:r>
          </a:p>
          <a:p>
            <a:r>
              <a:rPr lang="en-US" dirty="0"/>
              <a:t>Fall 2018 - 710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Saudi</a:t>
            </a:r>
            <a:r>
              <a:rPr lang="en-US" baseline="0" dirty="0"/>
              <a:t> </a:t>
            </a:r>
          </a:p>
          <a:p>
            <a:r>
              <a:rPr lang="en-US" baseline="0" dirty="0"/>
              <a:t>Spring 2019  - 189 </a:t>
            </a:r>
          </a:p>
          <a:p>
            <a:r>
              <a:rPr lang="en-US" baseline="0" dirty="0"/>
              <a:t>Fall 2018  - 244</a:t>
            </a:r>
          </a:p>
          <a:p>
            <a:endParaRPr lang="en-US" baseline="0" dirty="0"/>
          </a:p>
          <a:p>
            <a:r>
              <a:rPr lang="en-US" baseline="0" dirty="0"/>
              <a:t>Kuwaiti</a:t>
            </a:r>
          </a:p>
          <a:p>
            <a:r>
              <a:rPr lang="en-US" dirty="0"/>
              <a:t>Spring 2019 -  171</a:t>
            </a:r>
          </a:p>
          <a:p>
            <a:r>
              <a:rPr lang="en-US" dirty="0"/>
              <a:t>Fall 2018  - 215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1C96E-CB12-41AB-A160-9928C98CA93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6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Total:</a:t>
            </a:r>
          </a:p>
          <a:p>
            <a:r>
              <a:rPr lang="en-US" dirty="0"/>
              <a:t>Spring 2019  - 624</a:t>
            </a:r>
          </a:p>
          <a:p>
            <a:r>
              <a:rPr lang="en-US" dirty="0"/>
              <a:t>Fall 2018 - 710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Saudi</a:t>
            </a:r>
            <a:r>
              <a:rPr lang="en-US" baseline="0" dirty="0"/>
              <a:t> </a:t>
            </a:r>
          </a:p>
          <a:p>
            <a:r>
              <a:rPr lang="en-US" baseline="0" dirty="0"/>
              <a:t>Spring 2019  - 189 </a:t>
            </a:r>
          </a:p>
          <a:p>
            <a:r>
              <a:rPr lang="en-US" baseline="0" dirty="0"/>
              <a:t>Fall 2018  - 244</a:t>
            </a:r>
          </a:p>
          <a:p>
            <a:endParaRPr lang="en-US" baseline="0" dirty="0"/>
          </a:p>
          <a:p>
            <a:r>
              <a:rPr lang="en-US" baseline="0" dirty="0"/>
              <a:t>Kuwaiti</a:t>
            </a:r>
          </a:p>
          <a:p>
            <a:r>
              <a:rPr lang="en-US" dirty="0"/>
              <a:t>Spring 2019 -  171</a:t>
            </a:r>
          </a:p>
          <a:p>
            <a:r>
              <a:rPr lang="en-US" dirty="0"/>
              <a:t>Fall 2018  - 215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1C96E-CB12-41AB-A160-9928C98CA93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27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the advising out office provides is relevant to F- Visa holders ONLY</a:t>
            </a:r>
          </a:p>
          <a:p>
            <a:r>
              <a:rPr lang="en-US" dirty="0"/>
              <a:t>-There are students who are in-between status or here on different visas and status  (A, PERM, B, G, Asylum, DACA, undocumented)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1C96E-CB12-41AB-A160-9928C98CA9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42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the advising out office provides is relevant to F- Visa holders ONLY</a:t>
            </a:r>
          </a:p>
          <a:p>
            <a:r>
              <a:rPr lang="en-US" dirty="0"/>
              <a:t>-There are students who are in-between status or here on different visas and status  (A, PERM, B, G, Asylum, DACA, undocumented)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1C96E-CB12-41AB-A160-9928C98CA9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7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1C96E-CB12-41AB-A160-9928C98CA9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35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1C96E-CB12-41AB-A160-9928C98CA9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7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BB2D-506E-495D-8B8E-F5DA9A22B6C8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66B7-9455-49BB-B43E-2361B76CE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5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BB2D-506E-495D-8B8E-F5DA9A22B6C8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66B7-9455-49BB-B43E-2361B76CE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1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BB2D-506E-495D-8B8E-F5DA9A22B6C8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66B7-9455-49BB-B43E-2361B76CE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44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BB2D-506E-495D-8B8E-F5DA9A22B6C8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66B7-9455-49BB-B43E-2361B76CE79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2201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BB2D-506E-495D-8B8E-F5DA9A22B6C8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66B7-9455-49BB-B43E-2361B76CE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41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BB2D-506E-495D-8B8E-F5DA9A22B6C8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66B7-9455-49BB-B43E-2361B76CE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57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BB2D-506E-495D-8B8E-F5DA9A22B6C8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66B7-9455-49BB-B43E-2361B76CE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53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BB2D-506E-495D-8B8E-F5DA9A22B6C8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66B7-9455-49BB-B43E-2361B76CE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05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BB2D-506E-495D-8B8E-F5DA9A22B6C8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66B7-9455-49BB-B43E-2361B76CE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54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BB2D-506E-495D-8B8E-F5DA9A22B6C8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66B7-9455-49BB-B43E-2361B76CE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74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BB2D-506E-495D-8B8E-F5DA9A22B6C8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66B7-9455-49BB-B43E-2361B76CE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81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BB2D-506E-495D-8B8E-F5DA9A22B6C8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66B7-9455-49BB-B43E-2361B76CE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4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BB2D-506E-495D-8B8E-F5DA9A22B6C8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66B7-9455-49BB-B43E-2361B76CE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3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BB2D-506E-495D-8B8E-F5DA9A22B6C8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66B7-9455-49BB-B43E-2361B76CE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81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BB2D-506E-495D-8B8E-F5DA9A22B6C8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66B7-9455-49BB-B43E-2361B76CE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99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BB2D-506E-495D-8B8E-F5DA9A22B6C8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66B7-9455-49BB-B43E-2361B76CE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1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BB2D-506E-495D-8B8E-F5DA9A22B6C8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66B7-9455-49BB-B43E-2361B76CE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1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6BB2D-506E-495D-8B8E-F5DA9A22B6C8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C66B7-9455-49BB-B43E-2361B76CE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16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  <p:sldLayoutId id="21474839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bowiestate.zoom.us/j/3824498982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mailto:pfrazier@bowiestate.edu" TargetMode="External"/><Relationship Id="rId5" Type="http://schemas.openxmlformats.org/officeDocument/2006/relationships/hyperlink" Target="https://bowiestate.zoom.us/j/3824498982?pwd=NzAwTVVUTHFTSks2V3hjcGRhZEJwZz09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ie.org/programs/gilman-scholarship-program" TargetMode="External"/><Relationship Id="rId13" Type="http://schemas.openxmlformats.org/officeDocument/2006/relationships/hyperlink" Target="https://us.fulbrightonline.org/" TargetMode="External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studentaid.gov/apply-for-aid/fafsa/filling-out" TargetMode="External"/><Relationship Id="rId12" Type="http://schemas.openxmlformats.org/officeDocument/2006/relationships/hyperlink" Target="https://www.tortugabackpacks.com/pages/study-abroad-scholarship" TargetMode="External"/><Relationship Id="rId2" Type="http://schemas.openxmlformats.org/officeDocument/2006/relationships/audio" Target="../media/media7.m4a"/><Relationship Id="rId16" Type="http://schemas.openxmlformats.org/officeDocument/2006/relationships/image" Target="../media/image4.png"/><Relationship Id="rId1" Type="http://schemas.microsoft.com/office/2007/relationships/media" Target="../media/media7.m4a"/><Relationship Id="rId6" Type="http://schemas.openxmlformats.org/officeDocument/2006/relationships/hyperlink" Target="https://studentaid.gov/understand-aid/types" TargetMode="External"/><Relationship Id="rId11" Type="http://schemas.openxmlformats.org/officeDocument/2006/relationships/hyperlink" Target="https://www.borenawards.org/" TargetMode="External"/><Relationship Id="rId5" Type="http://schemas.openxmlformats.org/officeDocument/2006/relationships/image" Target="../media/image7.png"/><Relationship Id="rId15" Type="http://schemas.openxmlformats.org/officeDocument/2006/relationships/hyperlink" Target="https://www.studyabroad.com/study-abroad-scholarships" TargetMode="External"/><Relationship Id="rId10" Type="http://schemas.openxmlformats.org/officeDocument/2006/relationships/hyperlink" Target="https://clscholarship.org/" TargetMode="External"/><Relationship Id="rId4" Type="http://schemas.openxmlformats.org/officeDocument/2006/relationships/notesSlide" Target="../notesSlides/notesSlide6.xml"/><Relationship Id="rId9" Type="http://schemas.openxmlformats.org/officeDocument/2006/relationships/hyperlink" Target="https://www.iie.org/programs/Freeman-ASIA/" TargetMode="External"/><Relationship Id="rId14" Type="http://schemas.openxmlformats.org/officeDocument/2006/relationships/hyperlink" Target="https://www.diversityabroad.com/scholarship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1"/>
          <p:cNvSpPr txBox="1">
            <a:spLocks/>
          </p:cNvSpPr>
          <p:nvPr/>
        </p:nvSpPr>
        <p:spPr>
          <a:xfrm>
            <a:off x="457200" y="457200"/>
            <a:ext cx="8382000" cy="838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Steps For </a:t>
            </a:r>
            <a:r>
              <a:rPr lang="en-US" sz="3200" dirty="0" err="1"/>
              <a:t>StudyaBroad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5" y="4651114"/>
            <a:ext cx="2866301" cy="1825365"/>
          </a:xfrm>
          <a:prstGeom prst="rect">
            <a:avLst/>
          </a:prstGeom>
        </p:spPr>
      </p:pic>
      <p:sp>
        <p:nvSpPr>
          <p:cNvPr id="9" name="AutoShape 4" descr="Our World | Mondelēz Int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828" y="1286435"/>
            <a:ext cx="5574747" cy="275216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4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9"/>
    </mc:Choice>
    <mc:Fallback xmlns="">
      <p:transition spd="slow" advTm="11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8377" y="2819400"/>
            <a:ext cx="9144000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lvl="0">
              <a:lnSpc>
                <a:spcPct val="115000"/>
              </a:lnSpc>
              <a:spcBef>
                <a:spcPts val="900"/>
              </a:spcBef>
              <a:buClr>
                <a:schemeClr val="dk1"/>
              </a:buClr>
              <a:buSzPts val="1400"/>
            </a:pPr>
            <a:r>
              <a:rPr lang="en-US" sz="2400" dirty="0"/>
              <a:t>1. Attend a Study Abroad Information Session </a:t>
            </a:r>
          </a:p>
          <a:p>
            <a:r>
              <a:rPr lang="en-US" sz="2400" dirty="0"/>
              <a:t>  2. Complete and Submit the Application for Study Abroad</a:t>
            </a:r>
          </a:p>
          <a:p>
            <a:pPr marL="139700" lvl="0"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400" dirty="0"/>
              <a:t>3. Apply for Scholarships and  Learn about Funding Options</a:t>
            </a:r>
          </a:p>
          <a:p>
            <a:pPr marL="139700" lvl="0"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400" dirty="0"/>
              <a:t>4. Attend Study Abroad Pre-Departure Meeting</a:t>
            </a:r>
          </a:p>
          <a:p>
            <a:pPr marL="139700" lvl="0">
              <a:lnSpc>
                <a:spcPct val="115000"/>
              </a:lnSpc>
              <a:buClr>
                <a:schemeClr val="dk1"/>
              </a:buClr>
              <a:buSzPts val="1400"/>
            </a:pPr>
            <a:endParaRPr lang="en-US" sz="2400" dirty="0"/>
          </a:p>
          <a:p>
            <a:pPr marL="457200" lvl="0" algn="ctr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6000" dirty="0"/>
              <a:t>GO ABROAD!!!!!!</a:t>
            </a:r>
          </a:p>
        </p:txBody>
      </p:sp>
      <p:pic>
        <p:nvPicPr>
          <p:cNvPr id="10" name="Picture 4" descr="Image result for african college studen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44"/>
            <a:ext cx="9220200" cy="2476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1"/>
          <p:cNvSpPr txBox="1">
            <a:spLocks/>
          </p:cNvSpPr>
          <p:nvPr/>
        </p:nvSpPr>
        <p:spPr>
          <a:xfrm>
            <a:off x="6400800" y="192896"/>
            <a:ext cx="2949178" cy="17819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Steps to Study </a:t>
            </a:r>
            <a:r>
              <a:rPr lang="en-US" sz="3200" dirty="0" err="1">
                <a:solidFill>
                  <a:schemeClr val="bg1"/>
                </a:solidFill>
              </a:rPr>
              <a:t>aBroad</a:t>
            </a:r>
            <a:br>
              <a:rPr lang="en-US" dirty="0"/>
            </a:b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4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0"/>
    </mc:Choice>
    <mc:Fallback xmlns="">
      <p:transition spd="slow" advTm="24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mage result for african college studen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44"/>
            <a:ext cx="9220200" cy="2476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3886200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Possible Programs</a:t>
            </a:r>
          </a:p>
          <a:p>
            <a:r>
              <a:rPr lang="en-US" dirty="0"/>
              <a:t>	Location</a:t>
            </a:r>
          </a:p>
          <a:p>
            <a:r>
              <a:rPr lang="en-US" dirty="0"/>
              <a:t>	Duration  (Semester, Year, Summer)</a:t>
            </a:r>
          </a:p>
          <a:p>
            <a:r>
              <a:rPr lang="en-US" dirty="0"/>
              <a:t>	Type of Program (Direct Enroll, Island Program, Faculty Led)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Study Abroad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Brief Conversation About Possible Scholarship and Financial Aid Availability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Timeline and Next Steps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2603613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1. Topics Covered in a Study Abroad Information Session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6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88"/>
    </mc:Choice>
    <mc:Fallback xmlns="">
      <p:transition spd="slow" advTm="30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4384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Study Abroad Information Session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" y="3200400"/>
            <a:ext cx="845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/>
              <a:t>The Study Abroad Office is open from 9 am to 12 noon and 1:00 pm to 4:30 pm Monday through Friday.  (</a:t>
            </a:r>
            <a:r>
              <a:rPr lang="en-US" b="1" u="sng" dirty="0">
                <a:solidFill>
                  <a:schemeClr val="hlink"/>
                </a:solidFill>
                <a:hlinkClick r:id="rId5"/>
              </a:rPr>
              <a:t>virtually through Zoom Meeting</a:t>
            </a:r>
            <a:r>
              <a:rPr lang="en-US" b="1" dirty="0"/>
              <a:t>)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Study Abroad Information Sessions are given on Tuesday and  Wednesday via virtual appointments.</a:t>
            </a:r>
          </a:p>
          <a:p>
            <a:pPr lvl="0"/>
            <a:endParaRPr lang="en-US" b="1" dirty="0"/>
          </a:p>
          <a:p>
            <a:pPr lvl="0"/>
            <a:r>
              <a:rPr lang="en-US" b="1" u="sng" dirty="0"/>
              <a:t>You may also email: </a:t>
            </a:r>
          </a:p>
          <a:p>
            <a:pPr lvl="0"/>
            <a:r>
              <a:rPr lang="en-US" b="1" dirty="0"/>
              <a:t>Patrick Frazier</a:t>
            </a:r>
          </a:p>
          <a:p>
            <a:pPr lvl="0"/>
            <a:r>
              <a:rPr lang="en-US" b="1" dirty="0"/>
              <a:t>Study Abroad Coordinator</a:t>
            </a:r>
          </a:p>
          <a:p>
            <a:pPr lvl="0"/>
            <a:r>
              <a:rPr lang="en-US" b="1" dirty="0"/>
              <a:t>Bowie State University</a:t>
            </a:r>
          </a:p>
          <a:p>
            <a:pPr lvl="0"/>
            <a:r>
              <a:rPr lang="en-US" b="1" dirty="0">
                <a:hlinkClick r:id="rId6"/>
              </a:rPr>
              <a:t>pfrazier@bowiestate.edu</a:t>
            </a:r>
            <a:endParaRPr lang="en-US" b="1" dirty="0"/>
          </a:p>
          <a:p>
            <a:pPr lvl="0"/>
            <a:r>
              <a:rPr lang="en-US" b="1" dirty="0">
                <a:hlinkClick r:id="rId7"/>
              </a:rPr>
              <a:t>Virtual Office Hours Monday, Tuesday, Thursday 1:30-4:00 pm</a:t>
            </a:r>
            <a:r>
              <a:rPr lang="en-US" b="1" dirty="0"/>
              <a:t> </a:t>
            </a:r>
          </a:p>
        </p:txBody>
      </p:sp>
      <p:pic>
        <p:nvPicPr>
          <p:cNvPr id="7" name="Picture 4" descr="Image result for african college studen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44"/>
            <a:ext cx="9220200" cy="2476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1"/>
          <p:cNvSpPr txBox="1">
            <a:spLocks/>
          </p:cNvSpPr>
          <p:nvPr/>
        </p:nvSpPr>
        <p:spPr>
          <a:xfrm>
            <a:off x="6400800" y="192896"/>
            <a:ext cx="2949178" cy="17819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Steps to Prepare for Study </a:t>
            </a:r>
            <a:r>
              <a:rPr lang="en-US" sz="3200" dirty="0" err="1">
                <a:solidFill>
                  <a:schemeClr val="bg1"/>
                </a:solidFill>
              </a:rPr>
              <a:t>aBroad</a:t>
            </a:r>
            <a:br>
              <a:rPr lang="en-US" dirty="0"/>
            </a:b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7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28"/>
    </mc:Choice>
    <mc:Fallback xmlns="">
      <p:transition spd="slow" advTm="30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s://be80c2977dd41e44b259-4235632db74235179c043206681e081a.ssl.cf5.rackcdn.com/wp-content/uploads/2015/10/wpid-thumbnail-3f1e27c6c3de3ea10f6c298c50f0ed72-720x400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" t="37155" r="7972" b="30321"/>
          <a:stretch/>
        </p:blipFill>
        <p:spPr bwMode="auto">
          <a:xfrm>
            <a:off x="1" y="0"/>
            <a:ext cx="9143999" cy="1934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2258132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2. Complete and Submit the Application for </a:t>
            </a:r>
          </a:p>
          <a:p>
            <a:pPr algn="ctr"/>
            <a:r>
              <a:rPr lang="en-US" sz="2700" dirty="0"/>
              <a:t>Study Abroad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3125558"/>
            <a:ext cx="76200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Confirm your choice of program is approved by the Coordinator of Study Abroad</a:t>
            </a:r>
          </a:p>
          <a:p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Speak with your academic adviser or Study Coordinator about possible classes to take abroad.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Obtain required signatures (Coordinator of Study Abroad)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Copy and submit your application to the study abroad program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44"/>
    </mc:Choice>
    <mc:Fallback xmlns="">
      <p:transition spd="slow" advTm="32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6296" b="35827"/>
          <a:stretch/>
        </p:blipFill>
        <p:spPr>
          <a:xfrm>
            <a:off x="-15240" y="12544"/>
            <a:ext cx="9144000" cy="198119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2056880"/>
            <a:ext cx="8610600" cy="1325563"/>
          </a:xfrm>
        </p:spPr>
        <p:txBody>
          <a:bodyPr>
            <a:normAutofit/>
          </a:bodyPr>
          <a:lstStyle/>
          <a:p>
            <a:pPr marL="139700" lvl="0"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700" dirty="0">
                <a:latin typeface="+mn-lt"/>
                <a:ea typeface="+mn-ea"/>
                <a:cs typeface="+mn-cs"/>
              </a:rPr>
              <a:t>3. Apply for Scholarships and  Learn about Funding Options</a:t>
            </a:r>
          </a:p>
        </p:txBody>
      </p:sp>
      <p:sp>
        <p:nvSpPr>
          <p:cNvPr id="19" name="Google Shape;99;p17"/>
          <p:cNvSpPr txBox="1"/>
          <p:nvPr/>
        </p:nvSpPr>
        <p:spPr>
          <a:xfrm>
            <a:off x="198120" y="3445580"/>
            <a:ext cx="8641080" cy="24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Attend one biweekly Study Abroad Scholarship and Funding Workshop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Topics Discussed: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Federal Funding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State and University Funding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National Scholarships and Grants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Fund Me Ideas</a:t>
            </a:r>
            <a:endParaRPr lang="en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30"/>
    </mc:Choice>
    <mc:Fallback xmlns="">
      <p:transition spd="slow" advTm="29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6296" b="35827"/>
          <a:stretch/>
        </p:blipFill>
        <p:spPr>
          <a:xfrm>
            <a:off x="-15240" y="12544"/>
            <a:ext cx="9144000" cy="198119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2056880"/>
            <a:ext cx="8610600" cy="1325563"/>
          </a:xfrm>
        </p:spPr>
        <p:txBody>
          <a:bodyPr>
            <a:normAutofit/>
          </a:bodyPr>
          <a:lstStyle/>
          <a:p>
            <a:pPr marL="139700" lvl="0"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700" dirty="0">
                <a:latin typeface="+mn-lt"/>
                <a:ea typeface="+mn-ea"/>
                <a:cs typeface="+mn-cs"/>
              </a:rPr>
              <a:t>Apply for Scholarships and  Learn about Funding Options</a:t>
            </a:r>
          </a:p>
        </p:txBody>
      </p:sp>
      <p:sp>
        <p:nvSpPr>
          <p:cNvPr id="19" name="Google Shape;99;p17"/>
          <p:cNvSpPr txBox="1"/>
          <p:nvPr/>
        </p:nvSpPr>
        <p:spPr>
          <a:xfrm>
            <a:off x="198120" y="3445580"/>
            <a:ext cx="3045000" cy="3412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Federal Aid Programs</a:t>
            </a:r>
            <a:endParaRPr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Pell Grants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Stafford Loans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r>
              <a:rPr lang="en-US" sz="1000" b="1" dirty="0"/>
              <a:t>Study Abroad for a Semester or Year</a:t>
            </a:r>
          </a:p>
          <a:p>
            <a:r>
              <a:rPr lang="en-US" sz="1000" dirty="0"/>
              <a:t>You may receive federal student aid for a study-abroad program, if you meet the aid eligibility criteria. If you aren’t already in the habit of filling out a </a:t>
            </a:r>
            <a:r>
              <a:rPr lang="en-US" sz="1000" i="1" dirty="0"/>
              <a:t>Free Application for Federal Student Aid</a:t>
            </a:r>
            <a:r>
              <a:rPr lang="en-US" sz="1000" dirty="0"/>
              <a:t> (FAFSA</a:t>
            </a:r>
            <a:r>
              <a:rPr lang="en-US" sz="1000" baseline="30000" dirty="0"/>
              <a:t>®</a:t>
            </a:r>
            <a:r>
              <a:rPr lang="en-US" sz="1000" dirty="0"/>
              <a:t>) form each year for college, be sure to learn about the </a:t>
            </a:r>
            <a:r>
              <a:rPr lang="en-US" sz="1000" u="sng" dirty="0">
                <a:hlinkClick r:id="rId6"/>
              </a:rPr>
              <a:t>federal student aid programs</a:t>
            </a:r>
            <a:r>
              <a:rPr lang="en-US" sz="1000" dirty="0"/>
              <a:t> and the </a:t>
            </a:r>
            <a:r>
              <a:rPr lang="en-US" sz="1000" u="sng" dirty="0">
                <a:hlinkClick r:id="rId7"/>
              </a:rPr>
              <a:t>FAFSA process</a:t>
            </a:r>
            <a:r>
              <a:rPr lang="en-US" sz="1000" dirty="0"/>
              <a:t>. You’ll need to fill out a FAFSA form before you can receive federal student aid to study abroad.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u="sng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u="sng" dirty="0"/>
          </a:p>
        </p:txBody>
      </p:sp>
      <p:sp>
        <p:nvSpPr>
          <p:cNvPr id="20" name="TextBox 19"/>
          <p:cNvSpPr txBox="1"/>
          <p:nvPr/>
        </p:nvSpPr>
        <p:spPr>
          <a:xfrm>
            <a:off x="3845525" y="3276600"/>
            <a:ext cx="4993675" cy="363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u="sng" dirty="0"/>
              <a:t>Study Abroad Scholarships</a:t>
            </a:r>
          </a:p>
          <a:p>
            <a:pPr lvl="0"/>
            <a:r>
              <a:rPr lang="en-US" u="sng" dirty="0" err="1">
                <a:solidFill>
                  <a:schemeClr val="bg1"/>
                </a:solidFill>
                <a:hlinkClick r:id="rId8"/>
              </a:rPr>
              <a:t>Beniman</a:t>
            </a:r>
            <a:r>
              <a:rPr lang="en-US" u="sng" dirty="0">
                <a:solidFill>
                  <a:schemeClr val="bg1"/>
                </a:solidFill>
                <a:hlinkClick r:id="rId8"/>
              </a:rPr>
              <a:t> A Gilman Scholarship</a:t>
            </a:r>
            <a:endParaRPr lang="en-US" u="sng" dirty="0">
              <a:solidFill>
                <a:schemeClr val="bg1"/>
              </a:solidFill>
            </a:endParaRPr>
          </a:p>
          <a:p>
            <a:pPr lvl="0"/>
            <a:r>
              <a:rPr lang="en-US" u="sng" dirty="0">
                <a:solidFill>
                  <a:schemeClr val="bg1"/>
                </a:solidFill>
                <a:hlinkClick r:id="rId9"/>
              </a:rPr>
              <a:t>Freeman Asia</a:t>
            </a:r>
            <a:endParaRPr lang="en-US" u="sng" dirty="0">
              <a:solidFill>
                <a:schemeClr val="bg1"/>
              </a:solidFill>
            </a:endParaRPr>
          </a:p>
          <a:p>
            <a:pPr lvl="0"/>
            <a:r>
              <a:rPr lang="en-US" u="sng" dirty="0">
                <a:solidFill>
                  <a:schemeClr val="bg1"/>
                </a:solidFill>
                <a:hlinkClick r:id="rId10"/>
              </a:rPr>
              <a:t>Critical Language Scholarship</a:t>
            </a:r>
            <a:endParaRPr lang="en-US" u="sng" dirty="0">
              <a:solidFill>
                <a:schemeClr val="bg1"/>
              </a:solidFill>
            </a:endParaRPr>
          </a:p>
          <a:p>
            <a:pPr lvl="0"/>
            <a:r>
              <a:rPr lang="en-US" u="sng" dirty="0">
                <a:solidFill>
                  <a:schemeClr val="bg1"/>
                </a:solidFill>
                <a:hlinkClick r:id="rId11"/>
              </a:rPr>
              <a:t>The Boren Awards</a:t>
            </a:r>
            <a:endParaRPr lang="en-US" u="sng" dirty="0">
              <a:solidFill>
                <a:schemeClr val="bg1"/>
              </a:solidFill>
            </a:endParaRPr>
          </a:p>
          <a:p>
            <a:pPr lvl="0"/>
            <a:r>
              <a:rPr lang="en-US" u="sng" dirty="0">
                <a:solidFill>
                  <a:schemeClr val="bg1"/>
                </a:solidFill>
                <a:hlinkClick r:id="rId12"/>
              </a:rPr>
              <a:t>Tortuga Backpacks Study Abroad Scholarship</a:t>
            </a:r>
            <a:endParaRPr lang="en-US" u="sng" dirty="0">
              <a:solidFill>
                <a:schemeClr val="bg1"/>
              </a:solidFill>
            </a:endParaRPr>
          </a:p>
          <a:p>
            <a:pPr lvl="0">
              <a:lnSpc>
                <a:spcPct val="131538"/>
              </a:lnSpc>
            </a:pPr>
            <a:r>
              <a:rPr lang="en-US" u="sng" dirty="0">
                <a:solidFill>
                  <a:schemeClr val="bg1"/>
                </a:solidFill>
                <a:hlinkClick r:id="rId13"/>
              </a:rPr>
              <a:t>US Fulbright Student Program</a:t>
            </a:r>
            <a:endParaRPr lang="en-US" u="sng" dirty="0">
              <a:solidFill>
                <a:schemeClr val="bg1"/>
              </a:solidFill>
            </a:endParaRPr>
          </a:p>
          <a:p>
            <a:pPr lvl="0">
              <a:spcBef>
                <a:spcPts val="1000"/>
              </a:spcBef>
            </a:pPr>
            <a:endParaRPr lang="en-US" u="sng" dirty="0">
              <a:solidFill>
                <a:schemeClr val="bg1"/>
              </a:solidFill>
            </a:endParaRPr>
          </a:p>
          <a:p>
            <a:pPr lvl="0"/>
            <a:r>
              <a:rPr lang="en-US" u="sng" dirty="0"/>
              <a:t>Searchable Databases</a:t>
            </a:r>
          </a:p>
          <a:p>
            <a:pPr lvl="0"/>
            <a:r>
              <a:rPr lang="en-US" u="sng" dirty="0">
                <a:solidFill>
                  <a:schemeClr val="bg1"/>
                </a:solidFill>
                <a:hlinkClick r:id="rId14"/>
              </a:rPr>
              <a:t>Diversity Abroad </a:t>
            </a:r>
            <a:endParaRPr lang="en-US" u="sng" dirty="0">
              <a:solidFill>
                <a:schemeClr val="bg1"/>
              </a:solidFill>
            </a:endParaRPr>
          </a:p>
          <a:p>
            <a:pPr lvl="0"/>
            <a:r>
              <a:rPr lang="en-US" u="sng" dirty="0">
                <a:solidFill>
                  <a:schemeClr val="bg1"/>
                </a:solidFill>
                <a:hlinkClick r:id="rId15"/>
              </a:rPr>
              <a:t>StudyAbroad.com</a:t>
            </a:r>
            <a:endParaRPr lang="en-US" u="sng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7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45"/>
    </mc:Choice>
    <mc:Fallback xmlns="">
      <p:transition spd="slow" advTm="3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ww.hccmis.com/_files/img/blog/study-abroad/international-student-smiling-at-us-colle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1"/>
            <a:ext cx="9144000" cy="2590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" y="3064285"/>
            <a:ext cx="868680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lnSpc>
                <a:spcPct val="115000"/>
              </a:lnSpc>
              <a:buClr>
                <a:schemeClr val="dk1"/>
              </a:buClr>
              <a:buSzPts val="1400"/>
            </a:pPr>
            <a:r>
              <a:rPr lang="en-US" sz="2700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</a:rPr>
              <a:t>4. Attend Study Abroad Pre-Departure Meeting</a:t>
            </a:r>
          </a:p>
        </p:txBody>
      </p:sp>
      <p:sp>
        <p:nvSpPr>
          <p:cNvPr id="14" name="Google Shape;99;p17"/>
          <p:cNvSpPr txBox="1"/>
          <p:nvPr/>
        </p:nvSpPr>
        <p:spPr>
          <a:xfrm>
            <a:off x="228600" y="4067133"/>
            <a:ext cx="8641080" cy="24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Topics Discussed at the four hour Pre-Departure Meeting: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What you must complete before you go abroad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What to bring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Tips to remain safe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Tips for academic success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What to expect while abroad and how to react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To Do List before you leave the US.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What you need to do when you return</a:t>
            </a:r>
            <a:endParaRPr lang="en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67"/>
    </mc:Choice>
    <mc:Fallback xmlns="">
      <p:transition spd="slow" advTm="32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age result for african college studen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9144000" cy="41127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8600" y="76200"/>
            <a:ext cx="8001000" cy="2514600"/>
          </a:xfrm>
        </p:spPr>
        <p:txBody>
          <a:bodyPr>
            <a:noAutofit/>
          </a:bodyPr>
          <a:lstStyle/>
          <a:p>
            <a:pPr lvl="0" algn="l">
              <a:lnSpc>
                <a:spcPct val="100000"/>
              </a:lnSpc>
            </a:pPr>
            <a:r>
              <a:rPr lang="en-US" sz="3200" dirty="0">
                <a:solidFill>
                  <a:srgbClr val="FFC000"/>
                </a:solidFill>
              </a:rPr>
              <a:t>Patrick Frazier</a:t>
            </a:r>
            <a:endParaRPr lang="en-US" sz="3200" dirty="0">
              <a:solidFill>
                <a:schemeClr val="tx2">
                  <a:lumMod val="90000"/>
                </a:schemeClr>
              </a:solidFill>
            </a:endParaRPr>
          </a:p>
          <a:p>
            <a:pPr lvl="0" algn="l">
              <a:lnSpc>
                <a:spcPct val="100000"/>
              </a:lnSpc>
            </a:pPr>
            <a:r>
              <a:rPr lang="en-US" sz="3200" dirty="0">
                <a:solidFill>
                  <a:schemeClr val="tx2">
                    <a:lumMod val="90000"/>
                  </a:schemeClr>
                </a:solidFill>
              </a:rPr>
              <a:t>Study Abroad Coordinator</a:t>
            </a:r>
          </a:p>
          <a:p>
            <a:pPr algn="l">
              <a:lnSpc>
                <a:spcPct val="100000"/>
              </a:lnSpc>
            </a:pPr>
            <a:r>
              <a:rPr lang="en-US" sz="2800" b="1" dirty="0">
                <a:solidFill>
                  <a:schemeClr val="tx1"/>
                </a:solidFill>
              </a:rPr>
              <a:t>Office of International Education &amp; Services</a:t>
            </a:r>
          </a:p>
          <a:p>
            <a:pPr lvl="0" algn="l">
              <a:spcBef>
                <a:spcPts val="0"/>
              </a:spcBef>
            </a:pPr>
            <a:r>
              <a:rPr lang="en-US" sz="2000" b="1" dirty="0"/>
              <a:t>pfrazier@bowiestate.edu</a:t>
            </a:r>
          </a:p>
          <a:p>
            <a:pPr lvl="0" algn="l">
              <a:spcBef>
                <a:spcPts val="0"/>
              </a:spcBef>
            </a:pPr>
            <a:r>
              <a:rPr lang="en-US" sz="2000" b="1" dirty="0"/>
              <a:t>Bowie State University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5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4"/>
    </mc:Choice>
    <mc:Fallback xmlns="">
      <p:transition spd="slow" advTm="22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28767</TotalTime>
  <Words>609</Words>
  <Application>Microsoft Office PowerPoint</Application>
  <PresentationFormat>On-screen Show (4:3)</PresentationFormat>
  <Paragraphs>121</Paragraphs>
  <Slides>9</Slides>
  <Notes>8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Apply for Scholarships and  Learn about Funding Options</vt:lpstr>
      <vt:lpstr>Apply for Scholarships and  Learn about Funding Options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qimmahsafa</dc:creator>
  <cp:lastModifiedBy>Patrick Frazier</cp:lastModifiedBy>
  <cp:revision>174</cp:revision>
  <dcterms:created xsi:type="dcterms:W3CDTF">2014-03-11T00:58:43Z</dcterms:created>
  <dcterms:modified xsi:type="dcterms:W3CDTF">2021-01-05T15:06:14Z</dcterms:modified>
</cp:coreProperties>
</file>