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315" r:id="rId2"/>
    <p:sldId id="302" r:id="rId3"/>
    <p:sldId id="278" r:id="rId4"/>
    <p:sldId id="305" r:id="rId5"/>
    <p:sldId id="301" r:id="rId6"/>
    <p:sldId id="304" r:id="rId7"/>
    <p:sldId id="296" r:id="rId8"/>
    <p:sldId id="298" r:id="rId9"/>
    <p:sldId id="297" r:id="rId10"/>
    <p:sldId id="294" r:id="rId11"/>
    <p:sldId id="293" r:id="rId12"/>
    <p:sldId id="284" r:id="rId13"/>
    <p:sldId id="292" r:id="rId14"/>
    <p:sldId id="287" r:id="rId15"/>
    <p:sldId id="289" r:id="rId16"/>
    <p:sldId id="286" r:id="rId17"/>
    <p:sldId id="285" r:id="rId18"/>
    <p:sldId id="282" r:id="rId19"/>
    <p:sldId id="316" r:id="rId20"/>
    <p:sldId id="317" r:id="rId21"/>
    <p:sldId id="308" r:id="rId22"/>
    <p:sldId id="318" r:id="rId23"/>
    <p:sldId id="306" r:id="rId24"/>
    <p:sldId id="307" r:id="rId25"/>
    <p:sldId id="312" r:id="rId26"/>
    <p:sldId id="313" r:id="rId27"/>
    <p:sldId id="311" r:id="rId28"/>
    <p:sldId id="319" r:id="rId29"/>
    <p:sldId id="314" r:id="rId30"/>
    <p:sldId id="279" r:id="rId31"/>
  </p:sldIdLst>
  <p:sldSz cx="9144000" cy="6858000" type="screen4x3"/>
  <p:notesSz cx="6858000" cy="9144000"/>
  <p:custShowLst>
    <p:custShow name="Custom Show 1" id="0">
      <p:sldLst>
        <p:sld r:id="rId4"/>
        <p:sld r:id="rId31"/>
      </p:sldLst>
    </p:custShow>
  </p:custShowLst>
  <p:defaultTextStyle>
    <a:defPPr>
      <a:defRPr lang="en-US"/>
    </a:defPPr>
    <a:lvl1pPr algn="l" defTabSz="457200" rtl="0" fontAlgn="base">
      <a:spcBef>
        <a:spcPct val="0"/>
      </a:spcBef>
      <a:spcAft>
        <a:spcPct val="0"/>
      </a:spcAft>
      <a:defRPr kern="1200">
        <a:solidFill>
          <a:schemeClr val="tx1"/>
        </a:solidFill>
        <a:latin typeface="Book Antiqua" panose="02040602050305030304" pitchFamily="18"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Book Antiqua" panose="02040602050305030304" pitchFamily="18"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Book Antiqua" panose="02040602050305030304" pitchFamily="18"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Book Antiqua" panose="02040602050305030304" pitchFamily="18"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Book Antiqua" panose="02040602050305030304" pitchFamily="18" charset="0"/>
        <a:ea typeface="MS PGothic" panose="020B0600070205080204" pitchFamily="34" charset="-128"/>
        <a:cs typeface="+mn-cs"/>
      </a:defRPr>
    </a:lvl5pPr>
    <a:lvl6pPr marL="2286000" algn="l" defTabSz="914400" rtl="0" eaLnBrk="1" latinLnBrk="0" hangingPunct="1">
      <a:defRPr kern="1200">
        <a:solidFill>
          <a:schemeClr val="tx1"/>
        </a:solidFill>
        <a:latin typeface="Book Antiqua" panose="02040602050305030304" pitchFamily="18" charset="0"/>
        <a:ea typeface="MS PGothic" panose="020B0600070205080204" pitchFamily="34" charset="-128"/>
        <a:cs typeface="+mn-cs"/>
      </a:defRPr>
    </a:lvl6pPr>
    <a:lvl7pPr marL="2743200" algn="l" defTabSz="914400" rtl="0" eaLnBrk="1" latinLnBrk="0" hangingPunct="1">
      <a:defRPr kern="1200">
        <a:solidFill>
          <a:schemeClr val="tx1"/>
        </a:solidFill>
        <a:latin typeface="Book Antiqua" panose="02040602050305030304" pitchFamily="18" charset="0"/>
        <a:ea typeface="MS PGothic" panose="020B0600070205080204" pitchFamily="34" charset="-128"/>
        <a:cs typeface="+mn-cs"/>
      </a:defRPr>
    </a:lvl7pPr>
    <a:lvl8pPr marL="3200400" algn="l" defTabSz="914400" rtl="0" eaLnBrk="1" latinLnBrk="0" hangingPunct="1">
      <a:defRPr kern="1200">
        <a:solidFill>
          <a:schemeClr val="tx1"/>
        </a:solidFill>
        <a:latin typeface="Book Antiqua" panose="02040602050305030304" pitchFamily="18" charset="0"/>
        <a:ea typeface="MS PGothic" panose="020B0600070205080204" pitchFamily="34" charset="-128"/>
        <a:cs typeface="+mn-cs"/>
      </a:defRPr>
    </a:lvl8pPr>
    <a:lvl9pPr marL="3657600" algn="l" defTabSz="914400" rtl="0" eaLnBrk="1" latinLnBrk="0" hangingPunct="1">
      <a:defRPr kern="1200">
        <a:solidFill>
          <a:schemeClr val="tx1"/>
        </a:solidFill>
        <a:latin typeface="Book Antiqua" panose="0204060205030503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577AE"/>
    <a:srgbClr val="6188C7"/>
    <a:srgbClr val="9FD62E"/>
    <a:srgbClr val="F28B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72D84ED-1C1B-4BA8-BCAA-6BBA3A8D2D32}" type="datetimeFigureOut">
              <a:rPr lang="en-US" altLang="en-US"/>
              <a:pPr/>
              <a:t>2/22/2017</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4375531-0842-4E58-9931-4A2C72F6BF0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latin typeface="Arial" panose="020B0604020202020204" pitchFamily="34" charset="0"/>
                <a:cs typeface="Arial" panose="020B0604020202020204" pitchFamily="34" charset="0"/>
              </a:rPr>
              <a:t>Welcome to </a:t>
            </a:r>
            <a:r>
              <a:rPr lang="en-US" altLang="ja-JP" smtClean="0">
                <a:latin typeface="Arial" panose="020B0604020202020204" pitchFamily="34" charset="0"/>
                <a:cs typeface="Arial" panose="020B0604020202020204" pitchFamily="34" charset="0"/>
              </a:rPr>
              <a:t>“MLA Formatting and Style Guide“. This Power Point Presentation is designed to introduce your students to the basics of MLA Formatting and Style. You might want to supplement the presentation with more detailed information available on the OWL</a:t>
            </a:r>
            <a:r>
              <a:rPr lang="ja-JP" altLang="en-US" smtClean="0">
                <a:latin typeface="Arial" panose="020B0604020202020204" pitchFamily="34" charset="0"/>
                <a:cs typeface="Arial" panose="020B0604020202020204" pitchFamily="34" charset="0"/>
              </a:rPr>
              <a:t>’</a:t>
            </a:r>
            <a:r>
              <a:rPr lang="en-US" altLang="ja-JP" smtClean="0">
                <a:latin typeface="Arial" panose="020B0604020202020204" pitchFamily="34" charset="0"/>
                <a:cs typeface="Arial" panose="020B0604020202020204" pitchFamily="34" charset="0"/>
              </a:rPr>
              <a:t>s “</a:t>
            </a:r>
            <a:r>
              <a:rPr lang="en-US" altLang="ja-JP" smtClean="0">
                <a:latin typeface="Arial" panose="020B0604020202020204" pitchFamily="34" charset="0"/>
              </a:rPr>
              <a:t>MLA Formatting and Style Guide</a:t>
            </a:r>
            <a:r>
              <a:rPr lang="en-US" altLang="ja-JP" smtClean="0">
                <a:latin typeface="Arial" panose="020B0604020202020204" pitchFamily="34" charset="0"/>
                <a:cs typeface="Arial" panose="020B0604020202020204" pitchFamily="34" charset="0"/>
              </a:rPr>
              <a:t>“ at </a:t>
            </a:r>
            <a:r>
              <a:rPr lang="en-US" altLang="ja-JP" smtClean="0">
                <a:latin typeface="Arial" panose="020B0604020202020204" pitchFamily="34" charset="0"/>
              </a:rPr>
              <a:t>http://owl.english.purdue.edu/owl/resource/747/01/</a:t>
            </a:r>
            <a:endParaRPr lang="en-US" altLang="ja-JP" smtClean="0">
              <a:latin typeface="Arial" panose="020B0604020202020204" pitchFamily="34" charset="0"/>
              <a:cs typeface="Arial" panose="020B0604020202020204" pitchFamily="34" charset="0"/>
            </a:endParaRPr>
          </a:p>
          <a:p>
            <a:pPr eaLnBrk="1" hangingPunct="1">
              <a:spcBef>
                <a:spcPct val="0"/>
              </a:spcBef>
            </a:pPr>
            <a:endParaRPr lang="en-US" altLang="en-US" smtClean="0">
              <a:latin typeface="Arial" panose="020B0604020202020204" pitchFamily="34" charset="0"/>
              <a:cs typeface="Arial" panose="020B0604020202020204" pitchFamily="34" charset="0"/>
            </a:endParaRPr>
          </a:p>
          <a:p>
            <a:pPr eaLnBrk="1" hangingPunct="1">
              <a:spcBef>
                <a:spcPct val="0"/>
              </a:spcBef>
            </a:pPr>
            <a:r>
              <a:rPr lang="en-US" altLang="en-US" smtClean="0">
                <a:latin typeface="Arial" panose="020B0604020202020204" pitchFamily="34" charset="0"/>
                <a:cs typeface="Arial" panose="020B0604020202020204" pitchFamily="34" charset="0"/>
              </a:rPr>
              <a:t>Designer: Ethan Sproat</a:t>
            </a:r>
          </a:p>
          <a:p>
            <a:pPr eaLnBrk="1" hangingPunct="1">
              <a:spcBef>
                <a:spcPct val="0"/>
              </a:spcBef>
            </a:pPr>
            <a:r>
              <a:rPr lang="en-US" altLang="en-US" smtClean="0">
                <a:latin typeface="Arial" panose="020B0604020202020204" pitchFamily="34" charset="0"/>
                <a:cs typeface="Arial" panose="020B0604020202020204" pitchFamily="34" charset="0"/>
              </a:rPr>
              <a:t>Based on slide designs from the OWL </a:t>
            </a:r>
            <a:r>
              <a:rPr lang="en-US" altLang="ja-JP" smtClean="0">
                <a:latin typeface="Arial" panose="020B0604020202020204" pitchFamily="34" charset="0"/>
                <a:cs typeface="Arial" panose="020B0604020202020204" pitchFamily="34" charset="0"/>
              </a:rPr>
              <a:t>“APA Formatting and Style Guide “powerpoint by </a:t>
            </a:r>
            <a:r>
              <a:rPr lang="en-US" altLang="ja-JP" smtClean="0">
                <a:latin typeface="Arial" panose="020B0604020202020204" pitchFamily="34" charset="0"/>
              </a:rPr>
              <a:t>Jennifer Liethen Kunka and Elena Lawrick.</a:t>
            </a:r>
          </a:p>
          <a:p>
            <a:pPr eaLnBrk="1" hangingPunct="1">
              <a:spcBef>
                <a:spcPct val="0"/>
              </a:spcBef>
            </a:pPr>
            <a:r>
              <a:rPr lang="en-US" altLang="en-US" smtClean="0">
                <a:latin typeface="Arial" panose="020B0604020202020204" pitchFamily="34" charset="0"/>
              </a:rPr>
              <a:t>Contributors: Tony Russell, Alllen Brizee, Jennifer Liethen Kunka, Joe Barbato, Dave Neyhart, Erin E. Karper, Karl Stolley, Kristen Seas, Tony Russell, and Elizabeth Angeli.</a:t>
            </a:r>
          </a:p>
          <a:p>
            <a:pPr eaLnBrk="1" hangingPunct="1">
              <a:spcBef>
                <a:spcPct val="0"/>
              </a:spcBef>
            </a:pPr>
            <a:r>
              <a:rPr lang="en-US" altLang="en-US" smtClean="0"/>
              <a:t>Revising Author: Arielle McKee, 2014</a:t>
            </a:r>
          </a:p>
        </p:txBody>
      </p:sp>
      <p:sp>
        <p:nvSpPr>
          <p:cNvPr id="153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63515A64-1481-467D-B9EA-5EB81E9CB1CB}" type="slidenum">
              <a:rPr lang="en-US" altLang="en-US" sz="1200">
                <a:latin typeface="Calibri" panose="020F0502020204030204" pitchFamily="34" charset="0"/>
              </a:rPr>
              <a:pPr eaLnBrk="1" hangingPunct="1"/>
              <a:t>1</a:t>
            </a:fld>
            <a:endParaRPr lang="en-US" altLang="en-US" sz="1200">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r>
              <a:rPr lang="en-US" altLang="en-US" b="1" smtClean="0">
                <a:latin typeface="Arial" panose="020B0604020202020204" pitchFamily="34" charset="0"/>
              </a:rPr>
              <a:t>In-text Citations for Print Sources with Known Author</a:t>
            </a:r>
          </a:p>
          <a:p>
            <a:pPr eaLnBrk="1" hangingPunct="1">
              <a:spcBef>
                <a:spcPct val="0"/>
              </a:spcBef>
              <a:spcAft>
                <a:spcPts val="1200"/>
              </a:spcAft>
            </a:pPr>
            <a:endParaRPr lang="en-US" altLang="en-US" b="1" smtClean="0">
              <a:latin typeface="Arial" panose="020B0604020202020204" pitchFamily="34" charset="0"/>
            </a:endParaRPr>
          </a:p>
          <a:p>
            <a:pPr eaLnBrk="1" hangingPunct="1">
              <a:spcBef>
                <a:spcPct val="0"/>
              </a:spcBef>
              <a:spcAft>
                <a:spcPts val="1200"/>
              </a:spcAft>
            </a:pPr>
            <a:r>
              <a:rPr lang="en-US" altLang="en-US" smtClean="0">
                <a:latin typeface="Arial" panose="020B0604020202020204" pitchFamily="34" charset="0"/>
              </a:rPr>
              <a:t>For print sources like books, magazines, scholarly journal articles, and newspapers, provide a signal word or phrase (usually the author</a:t>
            </a:r>
            <a:r>
              <a:rPr lang="ja-JP" altLang="en-US" smtClean="0">
                <a:latin typeface="Arial" panose="020B0604020202020204" pitchFamily="34" charset="0"/>
              </a:rPr>
              <a:t>’</a:t>
            </a:r>
            <a:r>
              <a:rPr lang="en-US" altLang="ja-JP" smtClean="0">
                <a:latin typeface="Arial" panose="020B0604020202020204" pitchFamily="34" charset="0"/>
              </a:rPr>
              <a:t>s last name) and a page number. If you provide the signal word/phrase in the sentence, you do not need to include it in the parenthetical citation. These examples must correspond to an entry that begins with Burke, which will be the first thing that appears on the left-hand margin of an entry in the works-cited list (as noted in the corresponding entry on this slide). </a:t>
            </a:r>
            <a:r>
              <a:rPr lang="en-US" altLang="ja-JP" b="1" smtClean="0">
                <a:latin typeface="Arial" panose="020B0604020202020204" pitchFamily="34" charset="0"/>
              </a:rPr>
              <a:t>See comments from previous slide.</a:t>
            </a:r>
            <a:endParaRPr lang="en-US" altLang="en-US" smtClean="0"/>
          </a:p>
        </p:txBody>
      </p:sp>
      <p:sp>
        <p:nvSpPr>
          <p:cNvPr id="440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EE59A6E9-C955-458E-AE50-B67B127139D3}" type="slidenum">
              <a:rPr lang="en-US" altLang="en-US" sz="1200">
                <a:latin typeface="Calibri" panose="020F0502020204030204" pitchFamily="34" charset="0"/>
              </a:rPr>
              <a:pPr eaLnBrk="1" hangingPunct="1"/>
              <a:t>10</a:t>
            </a:fld>
            <a:endParaRPr lang="en-US" altLang="en-US" sz="1200">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r>
              <a:rPr lang="en-US" altLang="en-US" b="1" smtClean="0">
                <a:latin typeface="Arial" panose="020B0604020202020204" pitchFamily="34" charset="0"/>
              </a:rPr>
              <a:t>In-text Citations for Print Sources with No Known Author</a:t>
            </a:r>
          </a:p>
          <a:p>
            <a:pPr eaLnBrk="1" hangingPunct="1">
              <a:spcBef>
                <a:spcPct val="0"/>
              </a:spcBef>
              <a:spcAft>
                <a:spcPts val="1200"/>
              </a:spcAft>
            </a:pPr>
            <a:endParaRPr lang="en-US" altLang="en-US" b="1" smtClean="0">
              <a:latin typeface="Arial" panose="020B0604020202020204" pitchFamily="34" charset="0"/>
            </a:endParaRPr>
          </a:p>
          <a:p>
            <a:pPr eaLnBrk="1" hangingPunct="1">
              <a:spcBef>
                <a:spcPct val="0"/>
              </a:spcBef>
              <a:spcAft>
                <a:spcPts val="1200"/>
              </a:spcAft>
            </a:pPr>
            <a:r>
              <a:rPr lang="en-US" altLang="en-US" smtClean="0">
                <a:latin typeface="Verdana" panose="020B0604030504040204" pitchFamily="34" charset="0"/>
              </a:rPr>
              <a:t>When a source has no known author, use a shortened title of the work instead of an author name. Place the title in quotation marks if it's a short work (e.g. articles) or italicize it if it's a longer work (e.g. plays, books, television shows, entire websites) and provide a page number.</a:t>
            </a:r>
          </a:p>
          <a:p>
            <a:pPr eaLnBrk="1" hangingPunct="1">
              <a:spcBef>
                <a:spcPct val="0"/>
              </a:spcBef>
              <a:spcAft>
                <a:spcPts val="1200"/>
              </a:spcAft>
            </a:pPr>
            <a:endParaRPr lang="en-US" altLang="en-US" smtClean="0">
              <a:latin typeface="Verdana" panose="020B0604030504040204" pitchFamily="34" charset="0"/>
            </a:endParaRPr>
          </a:p>
          <a:p>
            <a:pPr eaLnBrk="1" hangingPunct="1">
              <a:spcBef>
                <a:spcPct val="0"/>
              </a:spcBef>
              <a:spcAft>
                <a:spcPts val="1200"/>
              </a:spcAft>
            </a:pPr>
            <a:r>
              <a:rPr lang="en-US" altLang="en-US" smtClean="0">
                <a:latin typeface="Verdana" panose="020B0604030504040204" pitchFamily="34" charset="0"/>
              </a:rPr>
              <a:t>In this example, since the reader does not know the author of the article, an abbreviated title of the article appears in the parenthetical citation which corresponds to the full name of the article which appears first at the left-hand margin of its respective entry in the works-cited list. Thus, the writer includes the title in quotation marks as the signal phrase in the parenthetical citation in order to lead the reader directly to the source on the works-cited page. </a:t>
            </a:r>
            <a:r>
              <a:rPr lang="en-US" altLang="en-US" b="1" smtClean="0">
                <a:latin typeface="Verdana" panose="020B0604030504040204" pitchFamily="34" charset="0"/>
              </a:rPr>
              <a:t>See comments from previous slide.</a:t>
            </a:r>
            <a:endParaRPr lang="en-US" altLang="en-US" smtClean="0">
              <a:latin typeface="Verdana" panose="020B0604030504040204" pitchFamily="34" charset="0"/>
            </a:endParaRPr>
          </a:p>
          <a:p>
            <a:pPr eaLnBrk="1" hangingPunct="1">
              <a:spcBef>
                <a:spcPct val="0"/>
              </a:spcBef>
            </a:pPr>
            <a:endParaRPr lang="en-US" altLang="en-US" smtClean="0"/>
          </a:p>
        </p:txBody>
      </p:sp>
      <p:sp>
        <p:nvSpPr>
          <p:cNvPr id="460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11EC17A7-CA60-494F-BF52-E98FDC9CF2EC}" type="slidenum">
              <a:rPr lang="en-US" altLang="en-US" sz="1200">
                <a:latin typeface="Calibri" panose="020F0502020204030204" pitchFamily="34" charset="0"/>
              </a:rPr>
              <a:pPr eaLnBrk="1" hangingPunct="1"/>
              <a:t>11</a:t>
            </a:fld>
            <a:endParaRPr lang="en-US" altLang="en-US" sz="1200">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latin typeface="Arial" panose="020B0604020202020204" pitchFamily="34" charset="0"/>
              </a:rPr>
              <a:t>And this is how the works-cited listing should look. While this entry is technically correct, it would help your readers more readily access the source if you include the URL here (it would go before the access date).</a:t>
            </a:r>
          </a:p>
        </p:txBody>
      </p:sp>
      <p:sp>
        <p:nvSpPr>
          <p:cNvPr id="4813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272DED8A-8573-4F06-9E82-C9916888AC5D}" type="slidenum">
              <a:rPr lang="en-US" altLang="en-US" sz="1200">
                <a:latin typeface="Calibri" panose="020F0502020204030204" pitchFamily="34" charset="0"/>
              </a:rPr>
              <a:pPr eaLnBrk="1" hangingPunct="1"/>
              <a:t>12</a:t>
            </a:fld>
            <a:endParaRPr lang="en-US" altLang="en-US" sz="1200">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In parenthetical citations of a literary work available in multiple editions, such as a commonly studied novel, it is often helpful to provide division numbers in addition to page numbers so that your readers can find your references in any edition of the work.</a:t>
            </a:r>
          </a:p>
          <a:p>
            <a:pPr eaLnBrk="1" hangingPunct="1">
              <a:spcBef>
                <a:spcPct val="0"/>
              </a:spcBef>
            </a:pPr>
            <a:endParaRPr lang="en-US" altLang="en-US" smtClean="0"/>
          </a:p>
          <a:p>
            <a:pPr eaLnBrk="1" hangingPunct="1">
              <a:spcBef>
                <a:spcPct val="0"/>
              </a:spcBef>
            </a:pPr>
            <a:r>
              <a:rPr lang="en-US" altLang="en-US" smtClean="0"/>
              <a:t>Make sure that your in-text citations refer unambiguously to the entry in your works-cited list. If you are citing from the works of two different authors with the same last name, include the author’s first initial in your reference).</a:t>
            </a:r>
          </a:p>
        </p:txBody>
      </p:sp>
      <p:sp>
        <p:nvSpPr>
          <p:cNvPr id="5017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BDAAB45F-3AD3-4BDB-9F42-F0F20A427A48}" type="slidenum">
              <a:rPr lang="en-US" altLang="en-US" sz="1200">
                <a:latin typeface="Calibri" panose="020F0502020204030204" pitchFamily="34" charset="0"/>
              </a:rPr>
              <a:pPr eaLnBrk="1" hangingPunct="1"/>
              <a:t>13</a:t>
            </a:fld>
            <a:endParaRPr lang="en-US" altLang="en-US" sz="1200">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r>
              <a:rPr lang="en-US" altLang="en-US" b="1" smtClean="0">
                <a:latin typeface="Arial" panose="020B0604020202020204" pitchFamily="34" charset="0"/>
              </a:rPr>
              <a:t>Citing a Work by Multiple Authors</a:t>
            </a:r>
          </a:p>
          <a:p>
            <a:pPr eaLnBrk="1" hangingPunct="1">
              <a:spcBef>
                <a:spcPct val="0"/>
              </a:spcBef>
              <a:spcAft>
                <a:spcPts val="1200"/>
              </a:spcAft>
            </a:pPr>
            <a:endParaRPr lang="en-US" altLang="en-US" b="1" smtClean="0">
              <a:latin typeface="Arial" panose="020B0604020202020204" pitchFamily="34" charset="0"/>
            </a:endParaRPr>
          </a:p>
          <a:p>
            <a:pPr eaLnBrk="1" hangingPunct="1">
              <a:spcBef>
                <a:spcPct val="0"/>
              </a:spcBef>
              <a:spcAft>
                <a:spcPts val="1200"/>
              </a:spcAft>
            </a:pPr>
            <a:r>
              <a:rPr lang="en-US" altLang="en-US" smtClean="0">
                <a:latin typeface="Arial" panose="020B0604020202020204" pitchFamily="34" charset="0"/>
              </a:rPr>
              <a:t>If the entry in the works-cited list begins with the names of two authors, include both last names in the in-text citation, connected by </a:t>
            </a:r>
            <a:r>
              <a:rPr lang="en-US" altLang="en-US" i="1" smtClean="0">
                <a:latin typeface="Arial" panose="020B0604020202020204" pitchFamily="34" charset="0"/>
              </a:rPr>
              <a:t>and</a:t>
            </a:r>
            <a:r>
              <a:rPr lang="en-US" altLang="en-US" smtClean="0">
                <a:latin typeface="Arial" panose="020B0604020202020204" pitchFamily="34" charset="0"/>
              </a:rPr>
              <a:t>.</a:t>
            </a:r>
          </a:p>
          <a:p>
            <a:pPr eaLnBrk="1" hangingPunct="1">
              <a:spcBef>
                <a:spcPct val="0"/>
              </a:spcBef>
              <a:spcAft>
                <a:spcPts val="1200"/>
              </a:spcAft>
            </a:pPr>
            <a:r>
              <a:rPr lang="en-US" altLang="en-US" smtClean="0">
                <a:latin typeface="Arial" panose="020B0604020202020204" pitchFamily="34" charset="0"/>
              </a:rPr>
              <a:t>If the source has three or more authors, the entry in the works-cited list should begin with the first author’s name followed by et al. The in-text citation should follow suit.</a:t>
            </a:r>
          </a:p>
        </p:txBody>
      </p:sp>
      <p:sp>
        <p:nvSpPr>
          <p:cNvPr id="522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8915E4F2-CBB0-4748-8CC2-44843E1DCA6C}" type="slidenum">
              <a:rPr lang="en-US" altLang="en-US" sz="1200">
                <a:latin typeface="Calibri" panose="020F0502020204030204" pitchFamily="34" charset="0"/>
              </a:rPr>
              <a:pPr eaLnBrk="1" hangingPunct="1"/>
              <a:t>14</a:t>
            </a:fld>
            <a:endParaRPr lang="en-US" altLang="en-US" sz="1200">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latin typeface="Arial" panose="020B0604020202020204" pitchFamily="34" charset="0"/>
              </a:rPr>
              <a:t>For works in time-based media, such as audio and video recordings, cite the relevant time or range of times. Give the numbers of the hours, minutes, and seconds as displayed in your media player, separating the numbers with colons.</a:t>
            </a:r>
            <a:endParaRPr lang="en-US" altLang="en-US" smtClean="0"/>
          </a:p>
        </p:txBody>
      </p:sp>
      <p:sp>
        <p:nvSpPr>
          <p:cNvPr id="6041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6F59C3F5-6072-4094-B478-75A209BA9568}" type="slidenum">
              <a:rPr lang="en-US" altLang="en-US" sz="1200">
                <a:latin typeface="Calibri" panose="020F0502020204030204" pitchFamily="34" charset="0"/>
              </a:rPr>
              <a:pPr eaLnBrk="1" hangingPunct="1"/>
              <a:t>15</a:t>
            </a:fld>
            <a:endParaRPr lang="en-US" altLang="en-US" sz="1200">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r>
              <a:rPr lang="en-US" altLang="en-US" smtClean="0">
                <a:latin typeface="Arial" panose="020B0604020202020204" pitchFamily="34" charset="0"/>
              </a:rPr>
              <a:t>When a source has no page numbers or any other kind of part number, no number should be given in a parenthetical citation. Do not count unnumbered paragraphs, pauses, or other parts. This is an example of how to cite a direct quotation from an oral address.</a:t>
            </a:r>
          </a:p>
          <a:p>
            <a:pPr eaLnBrk="1" hangingPunct="1">
              <a:spcBef>
                <a:spcPct val="0"/>
              </a:spcBef>
            </a:pPr>
            <a:endParaRPr lang="en-US" altLang="en-US" smtClean="0"/>
          </a:p>
        </p:txBody>
      </p:sp>
      <p:sp>
        <p:nvSpPr>
          <p:cNvPr id="624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2C2198DF-9FED-4DAC-9754-22BCCDCC84B8}" type="slidenum">
              <a:rPr lang="en-US" altLang="en-US" sz="1200">
                <a:latin typeface="Calibri" panose="020F0502020204030204" pitchFamily="34" charset="0"/>
              </a:rPr>
              <a:pPr eaLnBrk="1" hangingPunct="1"/>
              <a:t>16</a:t>
            </a:fld>
            <a:endParaRPr lang="en-US" altLang="en-US" sz="1200">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r>
              <a:rPr lang="en-US" altLang="en-US" b="1" smtClean="0">
                <a:latin typeface="Arial" panose="020B0604020202020204" pitchFamily="34" charset="0"/>
              </a:rPr>
              <a:t>Short Quotations</a:t>
            </a:r>
          </a:p>
          <a:p>
            <a:pPr eaLnBrk="1" hangingPunct="1">
              <a:spcBef>
                <a:spcPct val="0"/>
              </a:spcBef>
              <a:spcAft>
                <a:spcPts val="1200"/>
              </a:spcAft>
            </a:pPr>
            <a:r>
              <a:rPr lang="en-US" altLang="en-US" smtClean="0">
                <a:latin typeface="Arial" panose="020B0604020202020204" pitchFamily="34" charset="0"/>
              </a:rPr>
              <a:t>If a prose quotation runs no more than four lines and requires no special emphasis, put it in quotation marks and incorporate it into the text.. Provide the author and specific page citation in the text, and include a complete entry in the works-cited page. Punctuation marks such as periods, commas, and semicolons should appear after the parenthetical citation. Question marks and exclamation points should appear within the quotation marks if they are a part of the quoted passage but after the parenthetical citation if they are a part of your text. </a:t>
            </a:r>
          </a:p>
        </p:txBody>
      </p:sp>
      <p:sp>
        <p:nvSpPr>
          <p:cNvPr id="6451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CAF065EF-8536-4CF2-96A6-ECCC40367EEE}" type="slidenum">
              <a:rPr lang="en-US" altLang="en-US" sz="1200">
                <a:latin typeface="Calibri" panose="020F0502020204030204" pitchFamily="34" charset="0"/>
              </a:rPr>
              <a:pPr eaLnBrk="1" hangingPunct="1"/>
              <a:t>17</a:t>
            </a:fld>
            <a:endParaRPr lang="en-US" altLang="en-US" sz="1200">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r>
              <a:rPr lang="en-US" altLang="en-US" smtClean="0">
                <a:latin typeface="Arial" panose="020B0604020202020204" pitchFamily="34" charset="0"/>
              </a:rPr>
              <a:t>In quotations that are four or more lines of text, start the quotation on a new line, with the entire quote indented </a:t>
            </a:r>
            <a:r>
              <a:rPr lang="en-US" altLang="en-US" b="1" smtClean="0">
                <a:latin typeface="Arial" panose="020B0604020202020204" pitchFamily="34" charset="0"/>
              </a:rPr>
              <a:t>half an inch</a:t>
            </a:r>
            <a:r>
              <a:rPr lang="en-US" altLang="en-US" smtClean="0">
                <a:latin typeface="Arial" panose="020B0604020202020204" pitchFamily="34" charset="0"/>
              </a:rPr>
              <a:t> from the left margin; maintain double-spacing. Do not indent the first line an extra amount or add quotation marks not present in the original. Use a colon to introduce the quotation (unless your introductory wording does not require punctuation). Your parenthetical citation should come </a:t>
            </a:r>
            <a:r>
              <a:rPr lang="en-US" altLang="en-US" b="1" smtClean="0">
                <a:latin typeface="Arial" panose="020B0604020202020204" pitchFamily="34" charset="0"/>
              </a:rPr>
              <a:t>after</a:t>
            </a:r>
            <a:r>
              <a:rPr lang="en-US" altLang="en-US" smtClean="0">
                <a:latin typeface="Arial" panose="020B0604020202020204" pitchFamily="34" charset="0"/>
              </a:rPr>
              <a:t> the closing punctuation mark. </a:t>
            </a:r>
            <a:r>
              <a:rPr lang="en-US" altLang="en-US" b="1" smtClean="0">
                <a:latin typeface="Arial" panose="020B0604020202020204" pitchFamily="34" charset="0"/>
              </a:rPr>
              <a:t>Note: </a:t>
            </a:r>
            <a:r>
              <a:rPr lang="en-US" altLang="en-US" smtClean="0">
                <a:latin typeface="Arial" panose="020B0604020202020204" pitchFamily="34" charset="0"/>
              </a:rPr>
              <a:t>If a new paragraph begins in the middle of the quotation, indent its first line.</a:t>
            </a:r>
            <a:endParaRPr lang="en-US" altLang="en-US" smtClean="0"/>
          </a:p>
        </p:txBody>
      </p:sp>
      <p:sp>
        <p:nvSpPr>
          <p:cNvPr id="665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9FB0E6E7-2B4E-4F72-B168-72FAA76837BC}" type="slidenum">
              <a:rPr lang="en-US" altLang="en-US" sz="1200">
                <a:latin typeface="Calibri" panose="020F0502020204030204" pitchFamily="34" charset="0"/>
              </a:rPr>
              <a:pPr eaLnBrk="1" hangingPunct="1"/>
              <a:t>18</a:t>
            </a:fld>
            <a:endParaRPr lang="en-US" altLang="en-US" sz="1200">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If you quote part or all of a line of verse that does not require special emphasis, put it in quotation marks within your text, just as you would a line of prose. You may also incorporate two or three lines this way, using a forward slash with a space on each side ( / ) to indicate to your reader where the line breaks fall.</a:t>
            </a:r>
          </a:p>
          <a:p>
            <a:r>
              <a:rPr lang="en-US" altLang="en-US" smtClean="0"/>
              <a:t>If a stanza break occurs in the quotation, mark it with two forward slashes ( // ).</a:t>
            </a:r>
          </a:p>
          <a:p>
            <a:r>
              <a:rPr lang="en-US" altLang="en-US" smtClean="0"/>
              <a:t>If the edition of your text provides line numbers, identify them in your in-text citation. Do not count lines if numbers are not provided. Instead, cite page numbers or another explicit division numbering (such as stanzas, cantos, etc.).</a:t>
            </a: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EEC4B5F3-32A2-4C34-9992-AA8163BE488B}" type="slidenum">
              <a:rPr lang="en-US" altLang="en-US" sz="1200">
                <a:latin typeface="Calibri" panose="020F0502020204030204" pitchFamily="34" charset="0"/>
              </a:rPr>
              <a:pPr eaLnBrk="1" hangingPunct="1"/>
              <a:t>19</a:t>
            </a:fld>
            <a:endParaRPr lang="en-US" altLang="en-US" sz="120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latin typeface="Arial" panose="020B0604020202020204" pitchFamily="34" charset="0"/>
              </a:rPr>
              <a:t>The MLA Handbook for Writers of Research Papers, 8th ed. supersedes both the 7</a:t>
            </a:r>
            <a:r>
              <a:rPr lang="en-US" altLang="en-US" baseline="30000" smtClean="0">
                <a:latin typeface="Arial" panose="020B0604020202020204" pitchFamily="34" charset="0"/>
              </a:rPr>
              <a:t>th</a:t>
            </a:r>
            <a:r>
              <a:rPr lang="en-US" altLang="en-US" smtClean="0">
                <a:latin typeface="Arial" panose="020B0604020202020204" pitchFamily="34" charset="0"/>
              </a:rPr>
              <a:t> edition handbook and the MLA Style Manual and Guide to Scholarly Publishing, 3rd ed. The style of documentation outlined in the 8</a:t>
            </a:r>
            <a:r>
              <a:rPr lang="en-US" altLang="en-US" baseline="30000" smtClean="0">
                <a:latin typeface="Arial" panose="020B0604020202020204" pitchFamily="34" charset="0"/>
              </a:rPr>
              <a:t>th</a:t>
            </a:r>
            <a:r>
              <a:rPr lang="en-US" altLang="en-US" smtClean="0">
                <a:latin typeface="Arial" panose="020B0604020202020204" pitchFamily="34" charset="0"/>
              </a:rPr>
              <a:t> edition serves the needs of students who are writing research papers, as well as scholars who publish professionally.  This presentation will mostly focus on MLA formatting and style concerns that affect writing research papers.</a:t>
            </a:r>
          </a:p>
          <a:p>
            <a:pPr eaLnBrk="1" hangingPunct="1">
              <a:lnSpc>
                <a:spcPct val="90000"/>
              </a:lnSpc>
              <a:spcBef>
                <a:spcPct val="0"/>
              </a:spcBef>
            </a:pPr>
            <a:endParaRPr lang="en-US" altLang="en-US" smtClean="0">
              <a:latin typeface="Arial" panose="020B0604020202020204" pitchFamily="34" charset="0"/>
            </a:endParaRPr>
          </a:p>
          <a:p>
            <a:pPr eaLnBrk="1" hangingPunct="1">
              <a:lnSpc>
                <a:spcPct val="90000"/>
              </a:lnSpc>
              <a:spcBef>
                <a:spcPct val="0"/>
              </a:spcBef>
            </a:pPr>
            <a:r>
              <a:rPr lang="en-US" altLang="en-US" smtClean="0">
                <a:latin typeface="Arial" panose="020B0604020202020204" pitchFamily="34" charset="0"/>
              </a:rPr>
              <a:t>MLA style is often used in the following disciplines: humanities, languages, literature, linguistics, philosophy, communication, religion, and others.</a:t>
            </a:r>
          </a:p>
          <a:p>
            <a:pPr eaLnBrk="1" hangingPunct="1">
              <a:lnSpc>
                <a:spcPct val="90000"/>
              </a:lnSpc>
              <a:spcBef>
                <a:spcPct val="0"/>
              </a:spcBef>
            </a:pPr>
            <a:endParaRPr lang="en-US" altLang="en-US" smtClean="0">
              <a:latin typeface="Arial" panose="020B0604020202020204" pitchFamily="34" charset="0"/>
            </a:endParaRPr>
          </a:p>
          <a:p>
            <a:pPr eaLnBrk="1" hangingPunct="1">
              <a:lnSpc>
                <a:spcPct val="90000"/>
              </a:lnSpc>
              <a:spcBef>
                <a:spcPct val="0"/>
              </a:spcBef>
            </a:pPr>
            <a:r>
              <a:rPr lang="en-US" altLang="en-US" smtClean="0">
                <a:latin typeface="Arial" panose="020B0604020202020204" pitchFamily="34" charset="0"/>
              </a:rPr>
              <a:t>MLA format provides writers with a uniform format for document layout and documenting sources. Proper MLA style shows that writers are conscientious of the standards of writing in their respective disciplines. Properly documenting sources also ensures that an author is not plagiarizing.</a:t>
            </a:r>
          </a:p>
          <a:p>
            <a:pPr eaLnBrk="1" hangingPunct="1">
              <a:spcBef>
                <a:spcPct val="0"/>
              </a:spcBef>
            </a:pPr>
            <a:endParaRPr lang="en-US" altLang="en-US" smtClean="0"/>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9A6F0F5D-3302-4D84-948A-EFE56468D331}" type="slidenum">
              <a:rPr lang="en-US" altLang="en-US" sz="1200">
                <a:latin typeface="Calibri" panose="020F0502020204030204" pitchFamily="34" charset="0"/>
              </a:rPr>
              <a:pPr eaLnBrk="1" hangingPunct="1"/>
              <a:t>2</a:t>
            </a:fld>
            <a:endParaRPr lang="en-US" altLang="en-US" sz="1200">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r>
              <a:rPr lang="en-US" altLang="en-US" b="1" smtClean="0">
                <a:latin typeface="Arial" panose="020B0604020202020204" pitchFamily="34" charset="0"/>
              </a:rPr>
              <a:t>Adding or Omitting Words In Quotations</a:t>
            </a:r>
          </a:p>
          <a:p>
            <a:pPr eaLnBrk="1" hangingPunct="1">
              <a:spcBef>
                <a:spcPct val="0"/>
              </a:spcBef>
              <a:spcAft>
                <a:spcPts val="1200"/>
              </a:spcAft>
            </a:pPr>
            <a:endParaRPr lang="en-US" altLang="en-US" b="1" smtClean="0">
              <a:latin typeface="Arial" panose="020B0604020202020204" pitchFamily="34" charset="0"/>
            </a:endParaRPr>
          </a:p>
          <a:p>
            <a:pPr eaLnBrk="1" hangingPunct="1">
              <a:spcBef>
                <a:spcPct val="0"/>
              </a:spcBef>
              <a:spcAft>
                <a:spcPts val="1200"/>
              </a:spcAft>
            </a:pPr>
            <a:r>
              <a:rPr lang="en-US" altLang="en-US" smtClean="0">
                <a:latin typeface="Arial" panose="020B0604020202020204" pitchFamily="34" charset="0"/>
              </a:rPr>
              <a:t>If you add a word or words in a quotation, you should put brackets around the words to indicate that they are not part of the original text. This is illustrated in the first example on this slide.</a:t>
            </a:r>
          </a:p>
          <a:p>
            <a:pPr eaLnBrk="1" hangingPunct="1">
              <a:spcBef>
                <a:spcPct val="0"/>
              </a:spcBef>
              <a:spcAft>
                <a:spcPts val="1200"/>
              </a:spcAft>
            </a:pPr>
            <a:endParaRPr lang="en-US" altLang="en-US" smtClean="0">
              <a:latin typeface="Arial" panose="020B0604020202020204" pitchFamily="34" charset="0"/>
            </a:endParaRPr>
          </a:p>
          <a:p>
            <a:pPr eaLnBrk="1" hangingPunct="1">
              <a:spcBef>
                <a:spcPct val="0"/>
              </a:spcBef>
              <a:spcAft>
                <a:spcPts val="1200"/>
              </a:spcAft>
            </a:pPr>
            <a:r>
              <a:rPr lang="en-US" altLang="en-US" smtClean="0">
                <a:latin typeface="Arial" panose="020B0604020202020204" pitchFamily="34" charset="0"/>
              </a:rPr>
              <a:t>If you omit a word or words from a quotation, you should indicate the deleted word or words by using ellipsis marks, which are three periods ( . . . ) preceded and followed by a space. Please note that brackets are not needed around ellipses unless adding brackets would clarify your use of ellipses. This is illustrated in the second example on this slide.</a:t>
            </a:r>
          </a:p>
          <a:p>
            <a:pPr eaLnBrk="1" hangingPunct="1">
              <a:spcBef>
                <a:spcPct val="0"/>
              </a:spcBef>
            </a:pPr>
            <a:endParaRPr lang="en-US" altLang="en-US" smtClean="0"/>
          </a:p>
        </p:txBody>
      </p:sp>
      <p:sp>
        <p:nvSpPr>
          <p:cNvPr id="716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E58754F1-0215-46DE-BB4C-5E4FC3B07E95}" type="slidenum">
              <a:rPr lang="en-US" altLang="en-US" sz="1200">
                <a:latin typeface="Calibri" panose="020F0502020204030204" pitchFamily="34" charset="0"/>
              </a:rPr>
              <a:pPr eaLnBrk="1" hangingPunct="1"/>
              <a:t>21</a:t>
            </a:fld>
            <a:endParaRPr lang="en-US" altLang="en-US" sz="1200">
              <a:latin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While earlier editions of the MLA Handbook showed writers how to create a works-cited entry based on the source’s publication format (book, periodical, film, etc.), the updated 8</a:t>
            </a:r>
            <a:r>
              <a:rPr lang="en-US" altLang="en-US" baseline="30000" smtClean="0"/>
              <a:t>th</a:t>
            </a:r>
            <a:r>
              <a:rPr lang="en-US" altLang="en-US" smtClean="0"/>
              <a:t> edition demonstrates that documentation should be created by consulting the list of core elements. Rather than asking: “how do I cite a book, DVD, or webpage,” the writer now creates an entry by looking at the list of core elements– which are facts common to most works– and assembling them in a specific order. </a:t>
            </a:r>
          </a:p>
          <a:p>
            <a:r>
              <a:rPr lang="en-US" altLang="en-US" smtClean="0"/>
              <a:t>These changes have been made to reflect the differences in how we consult works. In the updated model, the writer should ask: “who is the author?” and “what is the title?”, regardless of the nature of the source. The following slides will explain each of the core elements, and how they might differ from one medium to another.</a:t>
            </a:r>
          </a:p>
        </p:txBody>
      </p:sp>
      <p:sp>
        <p:nvSpPr>
          <p:cNvPr id="4" name="Slide Number Placeholder 3"/>
          <p:cNvSpPr>
            <a:spLocks noGrp="1"/>
          </p:cNvSpPr>
          <p:nvPr>
            <p:ph type="sldNum" sz="quarter" idx="5"/>
          </p:nvPr>
        </p:nvSpPr>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EDF825E5-28D2-40BE-AD42-A9E8CED8F461}" type="slidenum">
              <a:rPr lang="en-US" altLang="en-US" sz="1200">
                <a:latin typeface="Calibri" panose="020F0502020204030204" pitchFamily="34" charset="0"/>
              </a:rPr>
              <a:pPr eaLnBrk="1" hangingPunct="1"/>
              <a:t>22</a:t>
            </a:fld>
            <a:endParaRPr lang="en-US" altLang="en-US" sz="1200">
              <a:latin typeface="Calibri" panose="020F0502020204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While these examples are in different mediums (the first one is a periodical, the second is a printed book), they are both formatted according to the list of key elements. Note: there are other types of author situations, such as multiple authors, translators, editors, corporate authors, performers, and pseudonyms (such as online user names). Refer to the 8</a:t>
            </a:r>
            <a:r>
              <a:rPr lang="en-US" altLang="en-US" baseline="30000" smtClean="0"/>
              <a:t>th</a:t>
            </a:r>
            <a:r>
              <a:rPr lang="en-US" altLang="en-US" smtClean="0"/>
              <a:t> edition handbook or the MLA online Style Center https://style.mla.org/ for more information.</a:t>
            </a:r>
          </a:p>
        </p:txBody>
      </p:sp>
      <p:sp>
        <p:nvSpPr>
          <p:cNvPr id="747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3AB5D266-EDCE-4067-8102-82281DCE65BB}" type="slidenum">
              <a:rPr lang="en-US" altLang="en-US" sz="1200">
                <a:latin typeface="Calibri" panose="020F0502020204030204" pitchFamily="34" charset="0"/>
              </a:rPr>
              <a:pPr eaLnBrk="1" hangingPunct="1"/>
              <a:t>23</a:t>
            </a:fld>
            <a:endParaRPr lang="en-US" altLang="en-US" sz="1200">
              <a:latin typeface="Calibri" panose="020F0502020204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latin typeface="Optima" charset="0"/>
              </a:rPr>
              <a:t>The title of the source should follow the author’s name. Depending upon the type of source, it should be listed in italics or quotation marks. </a:t>
            </a:r>
            <a:endParaRPr lang="en-US" altLang="en-US" smtClean="0"/>
          </a:p>
        </p:txBody>
      </p:sp>
      <p:sp>
        <p:nvSpPr>
          <p:cNvPr id="768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6A140BBE-1E15-4D6E-8953-1E4DBFDB70C5}" type="slidenum">
              <a:rPr lang="en-US" altLang="en-US" sz="1200">
                <a:latin typeface="Calibri" panose="020F0502020204030204" pitchFamily="34" charset="0"/>
              </a:rPr>
              <a:pPr eaLnBrk="1" hangingPunct="1"/>
              <a:t>24</a:t>
            </a:fld>
            <a:endParaRPr lang="en-US" altLang="en-US" sz="1200">
              <a:latin typeface="Calibri" panose="020F0502020204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Containers are the larger wholes in which the source is located. For example, if you want to cite a poem that is listed in a collection of poems, the individual poem is the source, while the larger collection is the container. The title of the container is usually italicized and followed by a comma, since the information that follows next describes the container. </a:t>
            </a:r>
          </a:p>
          <a:p>
            <a:pPr eaLnBrk="1" hangingPunct="1">
              <a:spcBef>
                <a:spcPct val="0"/>
              </a:spcBef>
            </a:pPr>
            <a:r>
              <a:rPr lang="en-US" altLang="en-US" smtClean="0"/>
              <a:t>In the first example, “Toward Metareading” is the title of an essay, and The </a:t>
            </a:r>
            <a:r>
              <a:rPr lang="en-US" altLang="en-US" i="1" smtClean="0"/>
              <a:t>Future of the Book i</a:t>
            </a:r>
            <a:r>
              <a:rPr lang="en-US" altLang="en-US" smtClean="0"/>
              <a:t>s the title of the edited collection in which the essay appears.</a:t>
            </a:r>
          </a:p>
          <a:p>
            <a:pPr eaLnBrk="1" hangingPunct="1">
              <a:spcBef>
                <a:spcPct val="0"/>
              </a:spcBef>
            </a:pPr>
            <a:r>
              <a:rPr lang="en-US" altLang="en-US" smtClean="0"/>
              <a:t>The container may also be a website, which contains articles, postings, and other works.</a:t>
            </a:r>
          </a:p>
          <a:p>
            <a:pPr eaLnBrk="1" hangingPunct="1">
              <a:spcBef>
                <a:spcPct val="0"/>
              </a:spcBef>
            </a:pPr>
            <a:r>
              <a:rPr lang="en-US" altLang="en-US" smtClean="0"/>
              <a:t>The container may also be a television series, which is made up of episodes.</a:t>
            </a:r>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p:txBody>
      </p:sp>
      <p:sp>
        <p:nvSpPr>
          <p:cNvPr id="788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97E2133B-BED5-4BC0-8796-F3A4817E3D21}" type="slidenum">
              <a:rPr lang="en-US" altLang="en-US" sz="1200">
                <a:latin typeface="Calibri" panose="020F0502020204030204" pitchFamily="34" charset="0"/>
              </a:rPr>
              <a:pPr eaLnBrk="1" hangingPunct="1"/>
              <a:t>25</a:t>
            </a:fld>
            <a:endParaRPr lang="en-US" altLang="en-US" sz="1200">
              <a:latin typeface="Calibri" panose="020F0502020204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In addition to the author, there may be other contributors to the source who should be credited, such as editors, illustrators, performers, translators, etc. If their contributions are relevant to your research, or necessary to identify the source, include their names in your documentation.</a:t>
            </a:r>
          </a:p>
          <a:p>
            <a:r>
              <a:rPr lang="en-US" altLang="en-US" smtClean="0"/>
              <a:t> </a:t>
            </a:r>
          </a:p>
          <a:p>
            <a:r>
              <a:rPr lang="en-US" altLang="en-US" i="1" smtClean="0"/>
              <a:t>Note</a:t>
            </a:r>
            <a:r>
              <a:rPr lang="en-US" altLang="en-US" smtClean="0"/>
              <a:t>: In the eighth edition, terms like editor, illustrator, translator, etc., are no longer abbreviated.</a:t>
            </a:r>
          </a:p>
          <a:p>
            <a:pPr eaLnBrk="1" hangingPunct="1">
              <a:spcBef>
                <a:spcPct val="0"/>
              </a:spcBef>
            </a:pPr>
            <a:endParaRPr lang="en-US" altLang="en-US" smtClean="0">
              <a:latin typeface="Arial" panose="020B0604020202020204" pitchFamily="34" charset="0"/>
            </a:endParaRPr>
          </a:p>
        </p:txBody>
      </p:sp>
      <p:sp>
        <p:nvSpPr>
          <p:cNvPr id="8089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35FEDCC5-AFA2-4D45-9E51-09D13A2C042C}" type="slidenum">
              <a:rPr lang="en-US" altLang="en-US" sz="1200">
                <a:latin typeface="Calibri" panose="020F0502020204030204" pitchFamily="34" charset="0"/>
              </a:rPr>
              <a:pPr eaLnBrk="1" hangingPunct="1"/>
              <a:t>26</a:t>
            </a:fld>
            <a:endParaRPr lang="en-US" altLang="en-US" sz="1200">
              <a:latin typeface="Calibri" panose="020F0502020204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Books are commonly issued in versions called editions. A revised edition of a book may be labeled revised edition, or be numbered (second edition, etc.). A a film may be released in different versions, such as expanded or director’s cut. </a:t>
            </a:r>
          </a:p>
        </p:txBody>
      </p:sp>
      <p:sp>
        <p:nvSpPr>
          <p:cNvPr id="829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37967B2F-218B-46ED-8B9A-F34329A09C4C}" type="slidenum">
              <a:rPr lang="en-US" altLang="en-US" sz="1200">
                <a:latin typeface="Calibri" panose="020F0502020204030204" pitchFamily="34" charset="0"/>
              </a:rPr>
              <a:pPr eaLnBrk="1" hangingPunct="1"/>
              <a:t>27</a:t>
            </a:fld>
            <a:endParaRPr lang="en-US" altLang="en-US" sz="1200">
              <a:latin typeface="Calibri" panose="020F0502020204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If your source uses another numbering system, include the number in your entry, preceded by a term that identifies the kind of division the number refers to.</a:t>
            </a:r>
          </a:p>
        </p:txBody>
      </p:sp>
      <p:sp>
        <p:nvSpPr>
          <p:cNvPr id="849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B24204DC-A17B-49E3-A7B2-F39B9980430E}" type="slidenum">
              <a:rPr lang="en-US" altLang="en-US" sz="1200">
                <a:latin typeface="Calibri" panose="020F0502020204030204" pitchFamily="34" charset="0"/>
              </a:rPr>
              <a:pPr eaLnBrk="1" hangingPunct="1"/>
              <a:t>28</a:t>
            </a:fld>
            <a:endParaRPr lang="en-US" altLang="en-US" sz="1200">
              <a:latin typeface="Calibri" panose="020F0502020204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b="1" smtClean="0">
                <a:latin typeface="Arial" panose="020B0604020202020204" pitchFamily="34" charset="0"/>
              </a:rPr>
              <a:t>Rationale: </a:t>
            </a:r>
            <a:r>
              <a:rPr lang="en-US" altLang="en-US" smtClean="0">
                <a:latin typeface="Arial" panose="020B0604020202020204" pitchFamily="34" charset="0"/>
              </a:rPr>
              <a:t>Purdue students are invited to meet with a tutor to assist with writing challenges on an individual basis.  Viewers outside of Purdue may receive assistance through the OWL (Online Writing Lab) and answers to quick questions through the OWL email service.</a:t>
            </a:r>
          </a:p>
        </p:txBody>
      </p:sp>
      <p:sp>
        <p:nvSpPr>
          <p:cNvPr id="972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FA8F4D62-5855-445D-9684-D4A2C952831C}" type="slidenum">
              <a:rPr lang="en-US" altLang="en-US" sz="1200">
                <a:latin typeface="Calibri" panose="020F0502020204030204" pitchFamily="34" charset="0"/>
              </a:rPr>
              <a:pPr eaLnBrk="1" hangingPunct="1"/>
              <a:t>29</a:t>
            </a:fld>
            <a:endParaRPr lang="en-US" altLang="en-US" sz="1200">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latin typeface="Arial" panose="020B0604020202020204" pitchFamily="34" charset="0"/>
              </a:rPr>
              <a:t>This PPT will cover the 2016 updates to the 8</a:t>
            </a:r>
            <a:r>
              <a:rPr lang="en-US" altLang="en-US" baseline="30000" smtClean="0">
                <a:latin typeface="Arial" panose="020B0604020202020204" pitchFamily="34" charset="0"/>
              </a:rPr>
              <a:t>th</a:t>
            </a:r>
            <a:r>
              <a:rPr lang="en-US" altLang="en-US" smtClean="0">
                <a:latin typeface="Arial" panose="020B0604020202020204" pitchFamily="34" charset="0"/>
              </a:rPr>
              <a:t> edition of the MLA Handbook: how to format a paper, create in-text citations, and document sources.</a:t>
            </a:r>
            <a:endParaRPr lang="en-US" altLang="en-US" smtClean="0"/>
          </a:p>
        </p:txBody>
      </p:sp>
      <p:sp>
        <p:nvSpPr>
          <p:cNvPr id="235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BCD23974-EB58-43B2-8698-0A9345035E86}" type="slidenum">
              <a:rPr lang="en-US" altLang="en-US" sz="1200">
                <a:latin typeface="Calibri" panose="020F0502020204030204" pitchFamily="34" charset="0"/>
              </a:rPr>
              <a:pPr eaLnBrk="1" hangingPunct="1"/>
              <a:t>3</a:t>
            </a:fld>
            <a:endParaRPr lang="en-US" altLang="en-US" sz="1200">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latin typeface="Arial" panose="020B0604020202020204" pitchFamily="34" charset="0"/>
              </a:rPr>
              <a:t>Many instructors who require their students to use MLA formatting and citation style have small exceptions to different MLA rules. Every bit of instruction and direction given in this presentation comes with this recommendation: ALWAYS follow the specific instructions given by your instructor.</a:t>
            </a:r>
          </a:p>
          <a:p>
            <a:pPr eaLnBrk="1" hangingPunct="1">
              <a:spcBef>
                <a:spcPct val="0"/>
              </a:spcBef>
            </a:pPr>
            <a:endParaRPr lang="en-US" altLang="en-US" smtClean="0"/>
          </a:p>
        </p:txBody>
      </p:sp>
      <p:sp>
        <p:nvSpPr>
          <p:cNvPr id="256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46B4ACB3-2DB6-45CC-BED4-92F581B5D984}" type="slidenum">
              <a:rPr lang="en-US" altLang="en-US" sz="1200">
                <a:latin typeface="Calibri" panose="020F0502020204030204" pitchFamily="34" charset="0"/>
              </a:rPr>
              <a:pPr eaLnBrk="1" hangingPunct="1"/>
              <a:t>4</a:t>
            </a:fld>
            <a:endParaRPr lang="en-US" altLang="en-US" sz="120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Notes Placeholder 2"/>
          <p:cNvSpPr>
            <a:spLocks noGrp="1"/>
          </p:cNvSpPr>
          <p:nvPr>
            <p:ph type="body" idx="1"/>
          </p:nvPr>
        </p:nvSpPr>
        <p:spPr bwMode="auto">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lnSpc>
                <a:spcPct val="90000"/>
              </a:lnSpc>
              <a:spcBef>
                <a:spcPct val="0"/>
              </a:spcBef>
              <a:buFont typeface="Arial"/>
              <a:buChar char="•"/>
              <a:defRPr/>
            </a:pPr>
            <a:r>
              <a:rPr lang="en-US" dirty="0" smtClean="0">
                <a:latin typeface="Arial" charset="0"/>
                <a:ea typeface="ＭＳ Ｐゴシック" charset="0"/>
              </a:rPr>
              <a:t>The entire document should be double-spaced, including the heading, block quotations, footnotes/endnotes, and list of works cited. There should be no extra space between paragraphs.</a:t>
            </a:r>
          </a:p>
          <a:p>
            <a:pPr marL="171450" indent="-171450" eaLnBrk="1" hangingPunct="1">
              <a:lnSpc>
                <a:spcPct val="90000"/>
              </a:lnSpc>
              <a:spcBef>
                <a:spcPct val="0"/>
              </a:spcBef>
              <a:buFont typeface="Arial"/>
              <a:buChar char="•"/>
              <a:defRPr/>
            </a:pPr>
            <a:r>
              <a:rPr lang="en-US" dirty="0" smtClean="0">
                <a:latin typeface="Arial" charset="0"/>
                <a:ea typeface="ＭＳ Ｐゴシック" charset="0"/>
              </a:rPr>
              <a:t>Leave </a:t>
            </a:r>
            <a:r>
              <a:rPr lang="en-US" dirty="0">
                <a:latin typeface="Arial" charset="0"/>
                <a:ea typeface="ＭＳ Ｐゴシック" charset="0"/>
              </a:rPr>
              <a:t>only one space after periods or other punctuation marks (unless otherwise instructed by your instructor).</a:t>
            </a:r>
          </a:p>
          <a:p>
            <a:pPr marL="171450" indent="-171450" eaLnBrk="1" hangingPunct="1">
              <a:lnSpc>
                <a:spcPct val="90000"/>
              </a:lnSpc>
              <a:spcBef>
                <a:spcPct val="0"/>
              </a:spcBef>
              <a:buFont typeface="Arial"/>
              <a:buChar char="•"/>
              <a:defRPr/>
            </a:pPr>
            <a:r>
              <a:rPr lang="en-US" dirty="0" smtClean="0">
                <a:latin typeface="Arial" charset="0"/>
                <a:ea typeface="ＭＳ Ｐゴシック" charset="0"/>
              </a:rPr>
              <a:t>Set </a:t>
            </a:r>
            <a:r>
              <a:rPr lang="en-US" dirty="0">
                <a:latin typeface="Arial" charset="0"/>
                <a:ea typeface="ＭＳ Ｐゴシック" charset="0"/>
              </a:rPr>
              <a:t>the margins of your document to 1 inch on all sides</a:t>
            </a:r>
          </a:p>
          <a:p>
            <a:pPr marL="171450" indent="-171450" eaLnBrk="1" hangingPunct="1">
              <a:lnSpc>
                <a:spcPct val="90000"/>
              </a:lnSpc>
              <a:spcBef>
                <a:spcPct val="0"/>
              </a:spcBef>
              <a:buFont typeface="Arial"/>
              <a:buChar char="•"/>
              <a:defRPr/>
            </a:pPr>
            <a:r>
              <a:rPr lang="en-US" dirty="0" smtClean="0">
                <a:latin typeface="Arial" charset="0"/>
                <a:ea typeface="ＭＳ Ｐゴシック" charset="0"/>
              </a:rPr>
              <a:t>Indent </a:t>
            </a:r>
            <a:r>
              <a:rPr lang="en-US" dirty="0">
                <a:latin typeface="Arial" charset="0"/>
                <a:ea typeface="ＭＳ Ｐゴシック" charset="0"/>
              </a:rPr>
              <a:t>the first line of paragraphs one half-inch from the left margin. MLA recommends that you use the Tab key as opposed to pushing the Space Bar five times.</a:t>
            </a:r>
          </a:p>
          <a:p>
            <a:pPr eaLnBrk="1" hangingPunct="1">
              <a:spcBef>
                <a:spcPct val="0"/>
              </a:spcBef>
              <a:defRPr/>
            </a:pPr>
            <a:endParaRPr lang="en-US" dirty="0">
              <a:ea typeface="ＭＳ Ｐゴシック" charset="0"/>
            </a:endParaRPr>
          </a:p>
        </p:txBody>
      </p:sp>
      <p:sp>
        <p:nvSpPr>
          <p:cNvPr id="276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405126F3-5487-4E1A-8FBC-2CEDAD0CCEF6}" type="slidenum">
              <a:rPr lang="en-US" altLang="en-US" sz="1200">
                <a:latin typeface="Calibri" panose="020F0502020204030204" pitchFamily="34" charset="0"/>
              </a:rPr>
              <a:pPr eaLnBrk="1" hangingPunct="1"/>
              <a:t>5</a:t>
            </a:fld>
            <a:endParaRPr lang="en-US" altLang="en-US" sz="1200">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2" eaLnBrk="1" hangingPunct="1">
              <a:spcBef>
                <a:spcPct val="0"/>
              </a:spcBef>
            </a:pPr>
            <a:r>
              <a:rPr lang="en-US" altLang="en-US" smtClean="0">
                <a:latin typeface="Arial" panose="020B0604020202020204" pitchFamily="34" charset="0"/>
              </a:rPr>
              <a:t>･Do not make a title page for your paper unless specifically requested</a:t>
            </a:r>
          </a:p>
          <a:p>
            <a:pPr lvl="2" eaLnBrk="1" hangingPunct="1">
              <a:spcBef>
                <a:spcPct val="0"/>
              </a:spcBef>
            </a:pPr>
            <a:r>
              <a:rPr lang="en-US" altLang="en-US" smtClean="0">
                <a:latin typeface="Arial" panose="020B0604020202020204" pitchFamily="34" charset="0"/>
              </a:rPr>
              <a:t>･In the upper left-hand corner of the first page, list your name, your instructor's name, the course, and the date. Again, be sure to use double-spaced text.</a:t>
            </a:r>
          </a:p>
          <a:p>
            <a:pPr lvl="2" eaLnBrk="1" hangingPunct="1">
              <a:spcBef>
                <a:spcPct val="0"/>
              </a:spcBef>
            </a:pPr>
            <a:r>
              <a:rPr lang="en-US" altLang="en-US" smtClean="0">
                <a:latin typeface="Arial" panose="020B0604020202020204" pitchFamily="34" charset="0"/>
              </a:rPr>
              <a:t>･Double space again and center the title.</a:t>
            </a:r>
          </a:p>
          <a:p>
            <a:pPr lvl="2" eaLnBrk="1" hangingPunct="1">
              <a:spcBef>
                <a:spcPct val="0"/>
              </a:spcBef>
            </a:pPr>
            <a:r>
              <a:rPr lang="en-US" altLang="en-US" smtClean="0">
                <a:latin typeface="Arial" panose="020B0604020202020204" pitchFamily="34" charset="0"/>
              </a:rPr>
              <a:t>Do not underline, italicize, or place your title in quotation marks; write the title in Title Case (standard capitalization), not in all capital letters.</a:t>
            </a:r>
          </a:p>
          <a:p>
            <a:pPr lvl="2" eaLnBrk="1" hangingPunct="1">
              <a:spcBef>
                <a:spcPct val="0"/>
              </a:spcBef>
            </a:pPr>
            <a:r>
              <a:rPr lang="en-US" altLang="en-US" smtClean="0">
                <a:latin typeface="Arial" panose="020B0604020202020204" pitchFamily="34" charset="0"/>
              </a:rPr>
              <a:t>･Use quotation marks and/or italics when referring to other works in your title, just as you would in your text: Fear and Loathing in Las Vegas as Morality Play; Human Weariness in “After Apple Picking</a:t>
            </a:r>
            <a:r>
              <a:rPr lang="en-US" altLang="ja-JP" smtClean="0">
                <a:latin typeface="Arial" panose="020B0604020202020204" pitchFamily="34" charset="0"/>
              </a:rPr>
              <a:t>“</a:t>
            </a:r>
          </a:p>
          <a:p>
            <a:pPr lvl="2" eaLnBrk="1" hangingPunct="1">
              <a:spcBef>
                <a:spcPct val="0"/>
              </a:spcBef>
            </a:pPr>
            <a:r>
              <a:rPr lang="en-US" altLang="en-US" smtClean="0">
                <a:latin typeface="Arial" panose="020B0604020202020204" pitchFamily="34" charset="0"/>
              </a:rPr>
              <a:t>･Double space between the title and the first line of the text.</a:t>
            </a:r>
          </a:p>
          <a:p>
            <a:pPr lvl="2" eaLnBrk="1" hangingPunct="1">
              <a:spcBef>
                <a:spcPct val="0"/>
              </a:spcBef>
            </a:pPr>
            <a:r>
              <a:rPr lang="en-US" altLang="en-US" smtClean="0">
                <a:latin typeface="Arial" panose="020B0604020202020204" pitchFamily="34" charset="0"/>
              </a:rPr>
              <a:t>･Create a header in the upper right-hand corner that includes your last name, followed by a space with a page number; number all pages consecutively with Arabic numerals (1, 2, 3, 4, etc.), one-half inch from the top and flush with the right margin. (Note: Your instructor or other readers may ask that you omit last name/page number header on your first page. Always follow instructor guidelines.)</a:t>
            </a:r>
          </a:p>
          <a:p>
            <a:pPr eaLnBrk="1" hangingPunct="1">
              <a:spcBef>
                <a:spcPct val="0"/>
              </a:spcBef>
            </a:pPr>
            <a:endParaRPr lang="en-US" altLang="en-US" smtClean="0"/>
          </a:p>
        </p:txBody>
      </p:sp>
      <p:sp>
        <p:nvSpPr>
          <p:cNvPr id="317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1EE138C5-3CFC-457B-8723-C849F966053D}" type="slidenum">
              <a:rPr lang="en-US" altLang="en-US" sz="1200">
                <a:latin typeface="Calibri" panose="020F0502020204030204" pitchFamily="34" charset="0"/>
              </a:rPr>
              <a:pPr eaLnBrk="1" hangingPunct="1"/>
              <a:t>6</a:t>
            </a:fld>
            <a:endParaRPr lang="en-US" altLang="en-US" sz="1200">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2" eaLnBrk="1" hangingPunct="1">
              <a:spcBef>
                <a:spcPct val="0"/>
              </a:spcBef>
            </a:pPr>
            <a:r>
              <a:rPr lang="en-US" altLang="en-US" smtClean="0">
                <a:latin typeface="Arial" panose="020B0604020202020204" pitchFamily="34" charset="0"/>
              </a:rPr>
              <a:t>･Do not make a title page for your paper unless specifically requested</a:t>
            </a:r>
          </a:p>
          <a:p>
            <a:pPr lvl="2" eaLnBrk="1" hangingPunct="1">
              <a:spcBef>
                <a:spcPct val="0"/>
              </a:spcBef>
            </a:pPr>
            <a:r>
              <a:rPr lang="en-US" altLang="en-US" smtClean="0">
                <a:latin typeface="Arial" panose="020B0604020202020204" pitchFamily="34" charset="0"/>
              </a:rPr>
              <a:t>･In the upper left-hand corner of the first page, list your name, your instructor's name, the course, and the date. Again, be sure to use double-spaced text.</a:t>
            </a:r>
          </a:p>
          <a:p>
            <a:pPr lvl="2" eaLnBrk="1" hangingPunct="1">
              <a:spcBef>
                <a:spcPct val="0"/>
              </a:spcBef>
            </a:pPr>
            <a:r>
              <a:rPr lang="en-US" altLang="en-US" smtClean="0">
                <a:latin typeface="Arial" panose="020B0604020202020204" pitchFamily="34" charset="0"/>
              </a:rPr>
              <a:t>･Double space again and center the title.</a:t>
            </a:r>
          </a:p>
          <a:p>
            <a:pPr lvl="2" eaLnBrk="1" hangingPunct="1">
              <a:spcBef>
                <a:spcPct val="0"/>
              </a:spcBef>
            </a:pPr>
            <a:r>
              <a:rPr lang="en-US" altLang="en-US" smtClean="0">
                <a:latin typeface="Arial" panose="020B0604020202020204" pitchFamily="34" charset="0"/>
              </a:rPr>
              <a:t>Do not underline, italicize, or place your title in quotation marks; write the title in Title Case (standard capitalization), not in all capital letters.</a:t>
            </a:r>
          </a:p>
          <a:p>
            <a:pPr lvl="2" eaLnBrk="1" hangingPunct="1">
              <a:spcBef>
                <a:spcPct val="0"/>
              </a:spcBef>
            </a:pPr>
            <a:r>
              <a:rPr lang="en-US" altLang="en-US" smtClean="0">
                <a:latin typeface="Arial" panose="020B0604020202020204" pitchFamily="34" charset="0"/>
              </a:rPr>
              <a:t>･Use quotation marks and/or italics when referring to other works in your title, just as you would in your text: Fear and Loathing in Las Vegas as Morality Play; Human Weariness in “After Apple Picking</a:t>
            </a:r>
            <a:r>
              <a:rPr lang="en-US" altLang="ja-JP" smtClean="0">
                <a:latin typeface="Arial" panose="020B0604020202020204" pitchFamily="34" charset="0"/>
              </a:rPr>
              <a:t>“</a:t>
            </a:r>
          </a:p>
          <a:p>
            <a:pPr lvl="2" eaLnBrk="1" hangingPunct="1">
              <a:spcBef>
                <a:spcPct val="0"/>
              </a:spcBef>
            </a:pPr>
            <a:r>
              <a:rPr lang="en-US" altLang="en-US" smtClean="0">
                <a:latin typeface="Arial" panose="020B0604020202020204" pitchFamily="34" charset="0"/>
              </a:rPr>
              <a:t>･Double space between the title and the first line of the text.</a:t>
            </a:r>
          </a:p>
          <a:p>
            <a:pPr lvl="2" eaLnBrk="1" hangingPunct="1">
              <a:spcBef>
                <a:spcPct val="0"/>
              </a:spcBef>
            </a:pPr>
            <a:r>
              <a:rPr lang="en-US" altLang="en-US" smtClean="0">
                <a:latin typeface="Arial" panose="020B0604020202020204" pitchFamily="34" charset="0"/>
              </a:rPr>
              <a:t>･Create a header in the upper right-hand corner that includes your last name, followed by a space with a page number; number all pages consecutively with Arabic numerals (1, 2, 3, 4, etc.), one-half inch from the top and flush with the right margin. (Note: Your instructor or other readers may ask that you omit last name/page number header on your first page. Always follow instructor guidelines.)</a:t>
            </a:r>
          </a:p>
          <a:p>
            <a:pPr eaLnBrk="1" hangingPunct="1">
              <a:spcBef>
                <a:spcPct val="0"/>
              </a:spcBef>
            </a:pPr>
            <a:endParaRPr lang="en-US" altLang="en-US" smtClean="0"/>
          </a:p>
        </p:txBody>
      </p:sp>
      <p:sp>
        <p:nvSpPr>
          <p:cNvPr id="337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9497D204-0066-4C60-978B-298F52806AED}" type="slidenum">
              <a:rPr lang="en-US" altLang="en-US" sz="1200">
                <a:latin typeface="Calibri" panose="020F0502020204030204" pitchFamily="34" charset="0"/>
              </a:rPr>
              <a:pPr eaLnBrk="1" hangingPunct="1"/>
              <a:t>7</a:t>
            </a:fld>
            <a:endParaRPr lang="en-US" altLang="en-US" sz="1200">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2" eaLnBrk="1" hangingPunct="1">
              <a:spcBef>
                <a:spcPct val="0"/>
              </a:spcBef>
            </a:pPr>
            <a:r>
              <a:rPr lang="en-US" altLang="en-US" smtClean="0">
                <a:latin typeface="Arial" panose="020B0604020202020204" pitchFamily="34" charset="0"/>
              </a:rPr>
              <a:t>Basic In-Text Citation Rules</a:t>
            </a:r>
          </a:p>
          <a:p>
            <a:pPr lvl="2" eaLnBrk="1" hangingPunct="1">
              <a:spcBef>
                <a:spcPct val="0"/>
              </a:spcBef>
            </a:pPr>
            <a:endParaRPr lang="en-US" altLang="en-US" smtClean="0">
              <a:latin typeface="Arial" panose="020B0604020202020204" pitchFamily="34" charset="0"/>
            </a:endParaRPr>
          </a:p>
          <a:p>
            <a:pPr lvl="2" eaLnBrk="1" hangingPunct="1">
              <a:spcBef>
                <a:spcPct val="0"/>
              </a:spcBef>
              <a:buFontTx/>
              <a:buChar char="•"/>
            </a:pPr>
            <a:r>
              <a:rPr lang="en-US" altLang="en-US" smtClean="0">
                <a:latin typeface="Arial" panose="020B0604020202020204" pitchFamily="34" charset="0"/>
              </a:rPr>
              <a:t>The source information in a parenthetical citation should direct readers to the source’</a:t>
            </a:r>
            <a:r>
              <a:rPr lang="en-US" altLang="ja-JP" smtClean="0">
                <a:latin typeface="Arial" panose="020B0604020202020204" pitchFamily="34" charset="0"/>
              </a:rPr>
              <a:t>s entry in the works-cited list.</a:t>
            </a:r>
          </a:p>
          <a:p>
            <a:pPr lvl="2" eaLnBrk="1" hangingPunct="1">
              <a:spcBef>
                <a:spcPct val="0"/>
              </a:spcBef>
            </a:pPr>
            <a:endParaRPr lang="en-US" altLang="ja-JP" smtClean="0">
              <a:latin typeface="Arial" panose="020B0604020202020204" pitchFamily="34" charset="0"/>
            </a:endParaRPr>
          </a:p>
          <a:p>
            <a:pPr lvl="2" eaLnBrk="1" hangingPunct="1">
              <a:spcBef>
                <a:spcPct val="0"/>
              </a:spcBef>
              <a:buFontTx/>
              <a:buChar char="•"/>
            </a:pPr>
            <a:r>
              <a:rPr lang="en-US" altLang="ja-JP" smtClean="0">
                <a:latin typeface="Arial" panose="020B0604020202020204" pitchFamily="34" charset="0"/>
              </a:rPr>
              <a:t>The in-text citation should be placed, if possible, where there is a natural pause in your text. If the citation refers to a direct quotation, it should be placed directly following the closing quotation mark.</a:t>
            </a:r>
          </a:p>
          <a:p>
            <a:pPr lvl="2" eaLnBrk="1" hangingPunct="1">
              <a:spcBef>
                <a:spcPct val="0"/>
              </a:spcBef>
            </a:pPr>
            <a:endParaRPr lang="en-US" altLang="ja-JP" smtClean="0">
              <a:latin typeface="Arial" panose="020B0604020202020204" pitchFamily="34" charset="0"/>
            </a:endParaRPr>
          </a:p>
          <a:p>
            <a:pPr lvl="2" eaLnBrk="1" hangingPunct="1">
              <a:spcBef>
                <a:spcPct val="0"/>
              </a:spcBef>
              <a:buFontTx/>
              <a:buChar char="•"/>
            </a:pPr>
            <a:r>
              <a:rPr lang="en-US" altLang="en-US" smtClean="0">
                <a:latin typeface="Arial" panose="020B0604020202020204" pitchFamily="34" charset="0"/>
              </a:rPr>
              <a:t>Any source information that you provide in-text must correspond to the source information on the works-cited page. More specifically, whatever signal word or phrase you provide to your readers in the text, must be the first thing that appears on the left-hand margin of the corresponding entry in the works-cited list (so the author’s last name or the title, usually, with no punctuation in between) </a:t>
            </a:r>
          </a:p>
        </p:txBody>
      </p:sp>
      <p:sp>
        <p:nvSpPr>
          <p:cNvPr id="3993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F697DD35-3063-40D1-8010-9E4F7050EA4B}" type="slidenum">
              <a:rPr lang="en-US" altLang="en-US" sz="1200">
                <a:latin typeface="Calibri" panose="020F0502020204030204" pitchFamily="34" charset="0"/>
              </a:rPr>
              <a:pPr eaLnBrk="1" hangingPunct="1"/>
              <a:t>8</a:t>
            </a:fld>
            <a:endParaRPr lang="en-US" altLang="en-US" sz="1200">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2" eaLnBrk="1" hangingPunct="1">
              <a:spcBef>
                <a:spcPct val="0"/>
              </a:spcBef>
            </a:pPr>
            <a:r>
              <a:rPr lang="en-US" altLang="en-US" smtClean="0">
                <a:latin typeface="Arial" panose="020B0604020202020204" pitchFamily="34" charset="0"/>
              </a:rPr>
              <a:t>In-Text Citations: Author-Page Style</a:t>
            </a:r>
          </a:p>
          <a:p>
            <a:pPr lvl="2" eaLnBrk="1" hangingPunct="1">
              <a:spcBef>
                <a:spcPct val="0"/>
              </a:spcBef>
            </a:pPr>
            <a:endParaRPr lang="en-US" altLang="en-US" smtClean="0">
              <a:latin typeface="Arial" panose="020B0604020202020204" pitchFamily="34" charset="0"/>
            </a:endParaRPr>
          </a:p>
          <a:p>
            <a:pPr lvl="2" eaLnBrk="1" hangingPunct="1">
              <a:spcBef>
                <a:spcPct val="0"/>
              </a:spcBef>
            </a:pPr>
            <a:r>
              <a:rPr lang="en-US" altLang="en-US" smtClean="0">
                <a:latin typeface="Arial" panose="020B0604020202020204" pitchFamily="34" charset="0"/>
              </a:rPr>
              <a:t>MLA format follows the author-page method of in-text citation. This means that the author's last name and the page number(s) from which the quotation or paraphrase is taken must appear in the text, and a complete reference should appear in your works-cited page. The author's name may appear either in the sentence itself or in parentheses following the quotation or paraphrase, but the page number(s) should always appear in the parentheses, not in the text of your sentence.</a:t>
            </a:r>
          </a:p>
          <a:p>
            <a:pPr lvl="2" eaLnBrk="1" hangingPunct="1">
              <a:spcBef>
                <a:spcPct val="0"/>
              </a:spcBef>
            </a:pPr>
            <a:endParaRPr lang="en-US" altLang="en-US" smtClean="0">
              <a:latin typeface="Arial" panose="020B0604020202020204" pitchFamily="34" charset="0"/>
            </a:endParaRPr>
          </a:p>
          <a:p>
            <a:pPr lvl="2" eaLnBrk="1" hangingPunct="1">
              <a:spcBef>
                <a:spcPct val="0"/>
              </a:spcBef>
            </a:pPr>
            <a:r>
              <a:rPr lang="en-US" altLang="en-US" smtClean="0">
                <a:latin typeface="Arial" panose="020B0604020202020204" pitchFamily="34" charset="0"/>
              </a:rPr>
              <a:t>The both citations in the in-text examples on this slide, (263) and (Wordsworth 263), tell readers that the information in the sentence can be located on page 263 of a work by the author, William Wordsworth. If readers want more information about this source, they can turn to the works-cited list, where, under Wordsworth, they would find the information in the corresponding entry also shown on this slide. </a:t>
            </a:r>
          </a:p>
          <a:p>
            <a:pPr eaLnBrk="1" hangingPunct="1">
              <a:spcBef>
                <a:spcPct val="0"/>
              </a:spcBef>
            </a:pPr>
            <a:endParaRPr lang="en-US" altLang="en-US" smtClean="0"/>
          </a:p>
        </p:txBody>
      </p:sp>
      <p:sp>
        <p:nvSpPr>
          <p:cNvPr id="419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fld id="{9D55B599-9A71-4B5F-9059-68E4C8EE257B}" type="slidenum">
              <a:rPr lang="en-US" altLang="en-US" sz="1200">
                <a:latin typeface="Calibri" panose="020F0502020204030204" pitchFamily="34" charset="0"/>
              </a:rPr>
              <a:pPr eaLnBrk="1" hangingPunct="1"/>
              <a:t>9</a:t>
            </a:fld>
            <a:endParaRPr lang="en-US" altLang="en-US" sz="120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4BB8FF69-0D15-4932-91D4-2FA69BDE389E}" type="datetimeFigureOut">
              <a:rPr lang="en-US" altLang="en-US"/>
              <a:pPr/>
              <a:t>2/22/2017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5514F39-0846-40FC-9246-A5CB042769B1}" type="slidenum">
              <a:rPr lang="en-US" altLang="en-US"/>
              <a:pPr/>
              <a:t>‹#›</a:t>
            </a:fld>
            <a:endParaRPr lang="en-US" altLang="en-US"/>
          </a:p>
        </p:txBody>
      </p:sp>
    </p:spTree>
    <p:extLst>
      <p:ext uri="{BB962C8B-B14F-4D97-AF65-F5344CB8AC3E}">
        <p14:creationId xmlns:p14="http://schemas.microsoft.com/office/powerpoint/2010/main" val="3379092017"/>
      </p:ext>
    </p:extLst>
  </p:cSld>
  <p:clrMapOvr>
    <a:masterClrMapping/>
  </p:clrMapOvr>
  <p:transition>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7559477-10D6-4988-82E9-3D2D365864FF}" type="datetimeFigureOut">
              <a:rPr lang="en-US" altLang="en-US"/>
              <a:pPr/>
              <a:t>2/22/2017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2359692-2D33-4394-BD26-368E6CAF7A23}" type="slidenum">
              <a:rPr lang="en-US" altLang="en-US"/>
              <a:pPr/>
              <a:t>‹#›</a:t>
            </a:fld>
            <a:endParaRPr lang="en-US" altLang="en-US"/>
          </a:p>
        </p:txBody>
      </p:sp>
    </p:spTree>
    <p:extLst>
      <p:ext uri="{BB962C8B-B14F-4D97-AF65-F5344CB8AC3E}">
        <p14:creationId xmlns:p14="http://schemas.microsoft.com/office/powerpoint/2010/main" val="3474274275"/>
      </p:ext>
    </p:extLst>
  </p:cSld>
  <p:clrMapOvr>
    <a:masterClrMapping/>
  </p:clrMapOvr>
  <p:transitio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108ADB8-B1BD-43D3-90A9-F737856D1DC9}" type="datetimeFigureOut">
              <a:rPr lang="en-US" altLang="en-US"/>
              <a:pPr/>
              <a:t>2/22/2017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F7A1795-EA92-4B5A-8BC8-515FF10D8C9D}" type="slidenum">
              <a:rPr lang="en-US" altLang="en-US"/>
              <a:pPr/>
              <a:t>‹#›</a:t>
            </a:fld>
            <a:endParaRPr lang="en-US" altLang="en-US"/>
          </a:p>
        </p:txBody>
      </p:sp>
    </p:spTree>
    <p:extLst>
      <p:ext uri="{BB962C8B-B14F-4D97-AF65-F5344CB8AC3E}">
        <p14:creationId xmlns:p14="http://schemas.microsoft.com/office/powerpoint/2010/main" val="2233634609"/>
      </p:ext>
    </p:extLst>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18333D4-C601-4EB8-A308-0418FE878145}" type="datetimeFigureOut">
              <a:rPr lang="en-US" altLang="en-US"/>
              <a:pPr/>
              <a:t>2/22/2017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23D2801-E9FF-499D-9682-9FD3B24CF18F}" type="slidenum">
              <a:rPr lang="en-US" altLang="en-US"/>
              <a:pPr/>
              <a:t>‹#›</a:t>
            </a:fld>
            <a:endParaRPr lang="en-US" altLang="en-US"/>
          </a:p>
        </p:txBody>
      </p:sp>
    </p:spTree>
    <p:extLst>
      <p:ext uri="{BB962C8B-B14F-4D97-AF65-F5344CB8AC3E}">
        <p14:creationId xmlns:p14="http://schemas.microsoft.com/office/powerpoint/2010/main" val="4082379132"/>
      </p:ext>
    </p:extLst>
  </p:cSld>
  <p:clrMapOvr>
    <a:masterClrMapping/>
  </p:clrMapOvr>
  <p:transition>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4802E95-0E09-4204-9841-3D34A8857377}" type="datetimeFigureOut">
              <a:rPr lang="en-US" altLang="en-US"/>
              <a:pPr/>
              <a:t>2/22/2017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C105731-E7FB-46AC-80CB-FE54296F9680}" type="slidenum">
              <a:rPr lang="en-US" altLang="en-US"/>
              <a:pPr/>
              <a:t>‹#›</a:t>
            </a:fld>
            <a:endParaRPr lang="en-US" altLang="en-US"/>
          </a:p>
        </p:txBody>
      </p:sp>
    </p:spTree>
    <p:extLst>
      <p:ext uri="{BB962C8B-B14F-4D97-AF65-F5344CB8AC3E}">
        <p14:creationId xmlns:p14="http://schemas.microsoft.com/office/powerpoint/2010/main" val="2023250586"/>
      </p:ext>
    </p:extLst>
  </p:cSld>
  <p:clrMapOvr>
    <a:masterClrMapping/>
  </p:clrMapOvr>
  <p:transition>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5109B4EE-67C1-4A97-8F64-5850C54CFCBB}" type="datetimeFigureOut">
              <a:rPr lang="en-US" altLang="en-US"/>
              <a:pPr/>
              <a:t>2/22/2017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4FD6A89-D799-4F6E-AC30-BEF29E0003B7}" type="slidenum">
              <a:rPr lang="en-US" altLang="en-US"/>
              <a:pPr/>
              <a:t>‹#›</a:t>
            </a:fld>
            <a:endParaRPr lang="en-US" altLang="en-US"/>
          </a:p>
        </p:txBody>
      </p:sp>
    </p:spTree>
    <p:extLst>
      <p:ext uri="{BB962C8B-B14F-4D97-AF65-F5344CB8AC3E}">
        <p14:creationId xmlns:p14="http://schemas.microsoft.com/office/powerpoint/2010/main" val="95336094"/>
      </p:ext>
    </p:extLst>
  </p:cSld>
  <p:clrMapOvr>
    <a:masterClrMapping/>
  </p:clrMapOvr>
  <p:transitio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55C1ACCE-B4E9-4CD1-BCA1-D45B7CDBDF89}" type="datetimeFigureOut">
              <a:rPr lang="en-US" altLang="en-US"/>
              <a:pPr/>
              <a:t>2/22/2017</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E8CB0AE9-A1DD-4542-9CF6-F3AA2E8033C6}" type="slidenum">
              <a:rPr lang="en-US" altLang="en-US"/>
              <a:pPr/>
              <a:t>‹#›</a:t>
            </a:fld>
            <a:endParaRPr lang="en-US" altLang="en-US"/>
          </a:p>
        </p:txBody>
      </p:sp>
    </p:spTree>
    <p:extLst>
      <p:ext uri="{BB962C8B-B14F-4D97-AF65-F5344CB8AC3E}">
        <p14:creationId xmlns:p14="http://schemas.microsoft.com/office/powerpoint/2010/main" val="1961551569"/>
      </p:ext>
    </p:extLst>
  </p:cSld>
  <p:clrMapOvr>
    <a:masterClrMapping/>
  </p:clrMapOvr>
  <p:transitio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CADF9FD3-890E-4FE4-B938-2828C61C9159}" type="datetimeFigureOut">
              <a:rPr lang="en-US" altLang="en-US"/>
              <a:pPr/>
              <a:t>2/22/2017</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EFD81B63-96A3-418C-914E-C1CD57516785}" type="slidenum">
              <a:rPr lang="en-US" altLang="en-US"/>
              <a:pPr/>
              <a:t>‹#›</a:t>
            </a:fld>
            <a:endParaRPr lang="en-US" altLang="en-US"/>
          </a:p>
        </p:txBody>
      </p:sp>
    </p:spTree>
    <p:extLst>
      <p:ext uri="{BB962C8B-B14F-4D97-AF65-F5344CB8AC3E}">
        <p14:creationId xmlns:p14="http://schemas.microsoft.com/office/powerpoint/2010/main" val="991428781"/>
      </p:ext>
    </p:extLst>
  </p:cSld>
  <p:clrMapOvr>
    <a:masterClrMapping/>
  </p:clrMapOvr>
  <p:transitio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E930F15C-CA08-419C-A3FD-6EFA37359FD7}" type="datetimeFigureOut">
              <a:rPr lang="en-US" altLang="en-US"/>
              <a:pPr/>
              <a:t>2/22/2017</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504C9D1F-9CB8-4CA7-A36E-071F530C1748}" type="slidenum">
              <a:rPr lang="en-US" altLang="en-US"/>
              <a:pPr/>
              <a:t>‹#›</a:t>
            </a:fld>
            <a:endParaRPr lang="en-US" altLang="en-US"/>
          </a:p>
        </p:txBody>
      </p:sp>
    </p:spTree>
    <p:extLst>
      <p:ext uri="{BB962C8B-B14F-4D97-AF65-F5344CB8AC3E}">
        <p14:creationId xmlns:p14="http://schemas.microsoft.com/office/powerpoint/2010/main" val="958953401"/>
      </p:ext>
    </p:extLst>
  </p:cSld>
  <p:clrMapOvr>
    <a:masterClrMapping/>
  </p:clrMapOvr>
  <p:transitio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58307550-40E5-4060-9D69-0A144DE727E7}" type="datetimeFigureOut">
              <a:rPr lang="en-US" altLang="en-US"/>
              <a:pPr/>
              <a:t>2/22/2017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0374765-DC4E-4E04-97CB-5BAA7AC97C0F}" type="slidenum">
              <a:rPr lang="en-US" altLang="en-US"/>
              <a:pPr/>
              <a:t>‹#›</a:t>
            </a:fld>
            <a:endParaRPr lang="en-US" altLang="en-US"/>
          </a:p>
        </p:txBody>
      </p:sp>
    </p:spTree>
    <p:extLst>
      <p:ext uri="{BB962C8B-B14F-4D97-AF65-F5344CB8AC3E}">
        <p14:creationId xmlns:p14="http://schemas.microsoft.com/office/powerpoint/2010/main" val="1117525653"/>
      </p:ext>
    </p:extLst>
  </p:cSld>
  <p:clrMapOvr>
    <a:masterClrMapping/>
  </p:clrMapOvr>
  <p:transitio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88B892AC-3A48-456F-8D28-67A7C6C37220}" type="datetimeFigureOut">
              <a:rPr lang="en-US" altLang="en-US"/>
              <a:pPr/>
              <a:t>2/22/2017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C904E7F-951E-40F7-BB43-8B841D8FFE7E}" type="slidenum">
              <a:rPr lang="en-US" altLang="en-US"/>
              <a:pPr/>
              <a:t>‹#›</a:t>
            </a:fld>
            <a:endParaRPr lang="en-US" altLang="en-US"/>
          </a:p>
        </p:txBody>
      </p:sp>
    </p:spTree>
    <p:extLst>
      <p:ext uri="{BB962C8B-B14F-4D97-AF65-F5344CB8AC3E}">
        <p14:creationId xmlns:p14="http://schemas.microsoft.com/office/powerpoint/2010/main" val="3703227743"/>
      </p:ext>
    </p:extLst>
  </p:cSld>
  <p:clrMapOvr>
    <a:masterClrMapping/>
  </p:clrMapOvr>
  <p:transition>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6BCD05C3-8D61-4356-93BC-6046E9B5CD31}" type="datetimeFigureOut">
              <a:rPr lang="en-US" altLang="en-US"/>
              <a:pPr/>
              <a:t>2/22/2017</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D936893-F02B-4993-BE4B-C3DD3B2F560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cut/>
  </p:transition>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Book Antiqua"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Book Antiqua"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Book Antiqua"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Book Antiqua"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Book Antiqua"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Book Antiqua"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Book Antiqua"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Book Antiqu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7.wmf"/></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style.mla.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www.beyonce"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www.mywco.com/bowiestate"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hyperlink" Target="mailto:writingcenter@bowiestate.edu" TargetMode="External"/><Relationship Id="rId4" Type="http://schemas.openxmlformats.org/officeDocument/2006/relationships/hyperlink" Target="http://www.bowiestate.edu/writingcenter"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7" name="Group 5"/>
          <p:cNvGrpSpPr>
            <a:grpSpLocks/>
          </p:cNvGrpSpPr>
          <p:nvPr/>
        </p:nvGrpSpPr>
        <p:grpSpPr bwMode="auto">
          <a:xfrm>
            <a:off x="0" y="3278188"/>
            <a:ext cx="9144000" cy="2762250"/>
            <a:chOff x="0" y="2220850"/>
            <a:chExt cx="9144000" cy="2762588"/>
          </a:xfrm>
        </p:grpSpPr>
        <p:sp>
          <p:nvSpPr>
            <p:cNvPr id="5" name="Rectangle 4"/>
            <p:cNvSpPr>
              <a:spLocks noChangeArrowheads="1"/>
            </p:cNvSpPr>
            <p:nvPr/>
          </p:nvSpPr>
          <p:spPr bwMode="auto">
            <a:xfrm>
              <a:off x="0" y="3194106"/>
              <a:ext cx="9144000" cy="1187595"/>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14341" name="Picture 3"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Box 6"/>
          <p:cNvSpPr txBox="1"/>
          <p:nvPr/>
        </p:nvSpPr>
        <p:spPr>
          <a:xfrm>
            <a:off x="0" y="1649413"/>
            <a:ext cx="9144000" cy="646112"/>
          </a:xfrm>
          <a:prstGeom prst="rect">
            <a:avLst/>
          </a:prstGeom>
          <a:noFill/>
        </p:spPr>
        <p:txBody>
          <a:bodyPr>
            <a:spAutoFit/>
          </a:bodyPr>
          <a:lstStyle/>
          <a:p>
            <a:pPr fontAlgn="auto">
              <a:spcBef>
                <a:spcPts val="0"/>
              </a:spcBef>
              <a:spcAft>
                <a:spcPts val="0"/>
              </a:spcAft>
              <a:defRPr/>
            </a:pPr>
            <a:r>
              <a:rPr lang="en-US" sz="3600" spc="-100" dirty="0">
                <a:latin typeface="+mn-lt"/>
                <a:ea typeface="+mn-ea"/>
                <a:cs typeface="Book Antiqua"/>
              </a:rPr>
              <a:t>MLA 8th Edition Formatting and Style Guide</a:t>
            </a:r>
          </a:p>
        </p:txBody>
      </p:sp>
      <p:sp>
        <p:nvSpPr>
          <p:cNvPr id="14339" name="TextBox 1"/>
          <p:cNvSpPr txBox="1">
            <a:spLocks noChangeArrowheads="1"/>
          </p:cNvSpPr>
          <p:nvPr/>
        </p:nvSpPr>
        <p:spPr bwMode="auto">
          <a:xfrm>
            <a:off x="2038350" y="6291263"/>
            <a:ext cx="551465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sz="1400" dirty="0" smtClean="0"/>
              <a:t>Brought </a:t>
            </a:r>
            <a:r>
              <a:rPr lang="en-US" altLang="en-US" sz="1400" dirty="0"/>
              <a:t>to you in cooperation with the Purdue Online Writing Lab</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009" name="Group 8"/>
          <p:cNvGrpSpPr>
            <a:grpSpLocks/>
          </p:cNvGrpSpPr>
          <p:nvPr/>
        </p:nvGrpSpPr>
        <p:grpSpPr bwMode="auto">
          <a:xfrm>
            <a:off x="1128713" y="0"/>
            <a:ext cx="6773862" cy="2022475"/>
            <a:chOff x="0" y="0"/>
            <a:chExt cx="9144000" cy="2762588"/>
          </a:xfrm>
        </p:grpSpPr>
        <p:grpSp>
          <p:nvGrpSpPr>
            <p:cNvPr id="43016"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43019"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3017" name="TextBox 10"/>
            <p:cNvSpPr txBox="1">
              <a:spLocks noChangeArrowheads="1"/>
            </p:cNvSpPr>
            <p:nvPr/>
          </p:nvSpPr>
          <p:spPr bwMode="auto">
            <a:xfrm>
              <a:off x="4381501" y="1043303"/>
              <a:ext cx="4692316" cy="1135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Print Source with Author</a:t>
              </a:r>
            </a:p>
          </p:txBody>
        </p:sp>
      </p:grpSp>
      <p:grpSp>
        <p:nvGrpSpPr>
          <p:cNvPr id="43010" name="Group 17"/>
          <p:cNvGrpSpPr>
            <a:grpSpLocks/>
          </p:cNvGrpSpPr>
          <p:nvPr/>
        </p:nvGrpSpPr>
        <p:grpSpPr bwMode="auto">
          <a:xfrm>
            <a:off x="393700" y="2074863"/>
            <a:ext cx="8324850" cy="4493538"/>
            <a:chOff x="409903" y="2074721"/>
            <a:chExt cx="8324194" cy="4494451"/>
          </a:xfrm>
        </p:grpSpPr>
        <p:sp>
          <p:nvSpPr>
            <p:cNvPr id="43012" name="TextBox 7"/>
            <p:cNvSpPr txBox="1">
              <a:spLocks noChangeArrowheads="1"/>
            </p:cNvSpPr>
            <p:nvPr/>
          </p:nvSpPr>
          <p:spPr bwMode="auto">
            <a:xfrm>
              <a:off x="409903" y="2074721"/>
              <a:ext cx="8324194" cy="4494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sz="2800" b="1" dirty="0">
                  <a:latin typeface="Optima" charset="0"/>
                </a:rPr>
                <a:t>For the following print source</a:t>
              </a:r>
            </a:p>
            <a:p>
              <a:pPr eaLnBrk="1" hangingPunct="1"/>
              <a:endParaRPr lang="en-US" altLang="en-US" sz="1200" b="1" dirty="0">
                <a:latin typeface="Optima" charset="0"/>
              </a:endParaRPr>
            </a:p>
            <a:p>
              <a:pPr eaLnBrk="1" hangingPunct="1"/>
              <a:r>
                <a:rPr lang="en-US" altLang="en-US" sz="2000" dirty="0">
                  <a:solidFill>
                    <a:srgbClr val="0070C0"/>
                  </a:solidFill>
                  <a:latin typeface="Optima" charset="0"/>
                </a:rPr>
                <a:t>Burke, Kenneth. </a:t>
              </a:r>
              <a:r>
                <a:rPr lang="en-US" altLang="en-US" sz="2000" i="1" dirty="0">
                  <a:solidFill>
                    <a:srgbClr val="0070C0"/>
                  </a:solidFill>
                  <a:latin typeface="Optima" charset="0"/>
                </a:rPr>
                <a:t>Language as Symbolic Action: Essays on Life, </a:t>
              </a:r>
              <a:r>
                <a:rPr lang="en-US" altLang="en-US" sz="2000" i="1" dirty="0" smtClean="0">
                  <a:solidFill>
                    <a:srgbClr val="0070C0"/>
                  </a:solidFill>
                  <a:latin typeface="Optima" charset="0"/>
                </a:rPr>
                <a:t>	Literature, and </a:t>
              </a:r>
              <a:r>
                <a:rPr lang="en-US" altLang="en-US" sz="2000" i="1" dirty="0">
                  <a:solidFill>
                    <a:srgbClr val="0070C0"/>
                  </a:solidFill>
                  <a:latin typeface="Optima" charset="0"/>
                </a:rPr>
                <a:t>Method</a:t>
              </a:r>
              <a:r>
                <a:rPr lang="en-US" altLang="en-US" sz="2000" dirty="0">
                  <a:solidFill>
                    <a:srgbClr val="0070C0"/>
                  </a:solidFill>
                  <a:latin typeface="Optima" charset="0"/>
                </a:rPr>
                <a:t>. U of California P, 1966.</a:t>
              </a:r>
            </a:p>
            <a:p>
              <a:pPr eaLnBrk="1" hangingPunct="1"/>
              <a:endParaRPr lang="en-US" altLang="en-US" sz="1200" b="1" dirty="0">
                <a:latin typeface="Optima" charset="0"/>
              </a:endParaRPr>
            </a:p>
            <a:p>
              <a:pPr eaLnBrk="1" hangingPunct="1"/>
              <a:r>
                <a:rPr lang="en-US" altLang="en-US" dirty="0">
                  <a:latin typeface="Optima" charset="0"/>
                </a:rPr>
                <a:t>If the essay provides a signal word or phrase—usually the author’s last name—the citation does not need to also include that information.</a:t>
              </a:r>
            </a:p>
            <a:p>
              <a:pPr eaLnBrk="1" hangingPunct="1"/>
              <a:endParaRPr lang="en-US" altLang="en-US" sz="1200" dirty="0">
                <a:latin typeface="Optima" charset="0"/>
              </a:endParaRPr>
            </a:p>
            <a:p>
              <a:pPr eaLnBrk="1" hangingPunct="1"/>
              <a:r>
                <a:rPr lang="en-US" altLang="en-US" sz="2000" b="1" dirty="0">
                  <a:latin typeface="Optima" charset="0"/>
                </a:rPr>
                <a:t>Examples:</a:t>
              </a:r>
            </a:p>
            <a:p>
              <a:pPr eaLnBrk="1" hangingPunct="1">
                <a:lnSpc>
                  <a:spcPct val="150000"/>
                </a:lnSpc>
              </a:pPr>
              <a:r>
                <a:rPr lang="en-US" altLang="en-US" sz="2000" dirty="0">
                  <a:latin typeface="Optima" charset="0"/>
                </a:rPr>
                <a:t>Humans have been described by Kenneth Burke as “symbol-using animals” (3). </a:t>
              </a:r>
            </a:p>
            <a:p>
              <a:pPr eaLnBrk="1" hangingPunct="1">
                <a:lnSpc>
                  <a:spcPct val="150000"/>
                </a:lnSpc>
              </a:pPr>
              <a:r>
                <a:rPr lang="en-US" altLang="en-US" sz="2000" dirty="0">
                  <a:latin typeface="Optima" charset="0"/>
                </a:rPr>
                <a:t>Humans have been described as “symbol-using animals” (Burke 3).</a:t>
              </a:r>
            </a:p>
          </p:txBody>
        </p:sp>
        <p:sp>
          <p:nvSpPr>
            <p:cNvPr id="15" name="Oval 14"/>
            <p:cNvSpPr>
              <a:spLocks noChangeArrowheads="1"/>
            </p:cNvSpPr>
            <p:nvPr/>
          </p:nvSpPr>
          <p:spPr bwMode="auto">
            <a:xfrm>
              <a:off x="4125216" y="5146303"/>
              <a:ext cx="1908025" cy="441415"/>
            </a:xfrm>
            <a:prstGeom prst="ellipse">
              <a:avLst/>
            </a:prstGeom>
            <a:noFill/>
            <a:ln w="28575">
              <a:solidFill>
                <a:srgbClr val="4A7EBB"/>
              </a:solidFill>
              <a:round/>
              <a:headEnd/>
              <a:tailEnd/>
            </a:ln>
            <a:effectLst>
              <a:outerShdw blurRad="50800" dist="38100" dir="2700000" algn="tl" rotWithShape="0">
                <a:srgbClr val="808080">
                  <a:alpha val="39999"/>
                </a:srgbClr>
              </a:outerShdw>
            </a:effectLst>
            <a:extLst>
              <a:ext uri="{909E8E84-426E-40DD-AFC4-6F175D3DCCD1}">
                <a14:hiddenFill xmlns:a14="http://schemas.microsoft.com/office/drawing/2010/main">
                  <a:solidFill>
                    <a:srgbClr val="FFFFFF"/>
                  </a:solidFill>
                </a14:hiddenFill>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16" name="Oval 15"/>
            <p:cNvSpPr>
              <a:spLocks noChangeArrowheads="1"/>
            </p:cNvSpPr>
            <p:nvPr/>
          </p:nvSpPr>
          <p:spPr bwMode="auto">
            <a:xfrm>
              <a:off x="1424360" y="5451775"/>
              <a:ext cx="566693" cy="615586"/>
            </a:xfrm>
            <a:prstGeom prst="ellipse">
              <a:avLst/>
            </a:prstGeom>
            <a:noFill/>
            <a:ln w="28575">
              <a:solidFill>
                <a:srgbClr val="4A7EBB"/>
              </a:solidFill>
              <a:round/>
              <a:headEnd/>
              <a:tailEnd/>
            </a:ln>
            <a:effectLst>
              <a:outerShdw blurRad="50800" dist="38100" dir="2700000" algn="tl" rotWithShape="0">
                <a:srgbClr val="808080">
                  <a:alpha val="39999"/>
                </a:srgbClr>
              </a:outerShdw>
            </a:effectLst>
            <a:extLst>
              <a:ext uri="{909E8E84-426E-40DD-AFC4-6F175D3DCCD1}">
                <a14:hiddenFill xmlns:a14="http://schemas.microsoft.com/office/drawing/2010/main">
                  <a:solidFill>
                    <a:srgbClr val="FFFFFF"/>
                  </a:solidFill>
                </a14:hiddenFill>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17" name="Oval 16"/>
            <p:cNvSpPr>
              <a:spLocks noChangeArrowheads="1"/>
            </p:cNvSpPr>
            <p:nvPr/>
          </p:nvSpPr>
          <p:spPr bwMode="auto">
            <a:xfrm>
              <a:off x="6797500" y="6007083"/>
              <a:ext cx="1377353" cy="562089"/>
            </a:xfrm>
            <a:prstGeom prst="ellipse">
              <a:avLst/>
            </a:prstGeom>
            <a:noFill/>
            <a:ln w="28575">
              <a:solidFill>
                <a:srgbClr val="4A7EBB"/>
              </a:solidFill>
              <a:round/>
              <a:headEnd/>
              <a:tailEnd/>
            </a:ln>
            <a:effectLst>
              <a:outerShdw blurRad="50800" dist="38100" dir="2700000" algn="tl" rotWithShape="0">
                <a:srgbClr val="808080">
                  <a:alpha val="39999"/>
                </a:srgbClr>
              </a:outerShdw>
            </a:effectLst>
            <a:extLst>
              <a:ext uri="{909E8E84-426E-40DD-AFC4-6F175D3DCCD1}">
                <a14:hiddenFill xmlns:a14="http://schemas.microsoft.com/office/drawing/2010/main">
                  <a:solidFill>
                    <a:srgbClr val="FFFFFF"/>
                  </a:solidFill>
                </a14:hiddenFill>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grpSp>
      <p:pic>
        <p:nvPicPr>
          <p:cNvPr id="43011" name="Picture 2" descr="C:\Users\Arielle\AppData\Local\Microsoft\Windows\Temporary Internet Files\Content.IE5\74485V2L\MC900239929[1].w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7299325" y="1382713"/>
            <a:ext cx="1639888"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extBox 5"/>
          <p:cNvSpPr txBox="1">
            <a:spLocks noChangeArrowheads="1"/>
          </p:cNvSpPr>
          <p:nvPr/>
        </p:nvSpPr>
        <p:spPr bwMode="auto">
          <a:xfrm>
            <a:off x="647700" y="2311400"/>
            <a:ext cx="78486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lnSpc>
                <a:spcPct val="150000"/>
              </a:lnSpc>
            </a:pPr>
            <a:r>
              <a:rPr lang="en-US" altLang="en-US" b="1">
                <a:latin typeface="Optima" charset="0"/>
              </a:rPr>
              <a:t>How to cite a work with no known author</a:t>
            </a:r>
            <a:r>
              <a:rPr lang="en-US" altLang="en-US">
                <a:latin typeface="Optima" charset="0"/>
              </a:rPr>
              <a:t>:</a:t>
            </a:r>
          </a:p>
          <a:p>
            <a:pPr eaLnBrk="1" hangingPunct="1">
              <a:lnSpc>
                <a:spcPct val="150000"/>
              </a:lnSpc>
            </a:pPr>
            <a:r>
              <a:rPr lang="en-US" altLang="en-US">
                <a:solidFill>
                  <a:srgbClr val="0070C0"/>
                </a:solidFill>
                <a:latin typeface="Optima" charset="0"/>
              </a:rPr>
              <a:t>We see so many global warming hotspots in North America likely because this region has </a:t>
            </a:r>
            <a:r>
              <a:rPr lang="en-US" altLang="ja-JP">
                <a:solidFill>
                  <a:srgbClr val="0070C0"/>
                </a:solidFill>
                <a:latin typeface="Optima" charset="0"/>
                <a:ea typeface="ヒラギノ角ゴ Pro W3" charset="-128"/>
              </a:rPr>
              <a:t>“more readily accessible climatic data and more comprehensive programs to monitor and study environmental change…” (“Impact of Global Warming” 6).</a:t>
            </a:r>
            <a:endParaRPr lang="en-US" altLang="en-US">
              <a:solidFill>
                <a:srgbClr val="0070C0"/>
              </a:solidFill>
              <a:latin typeface="Optima" charset="0"/>
              <a:ea typeface="ヒラギノ角ゴ Pro W3" charset="-128"/>
            </a:endParaRPr>
          </a:p>
        </p:txBody>
      </p:sp>
      <p:grpSp>
        <p:nvGrpSpPr>
          <p:cNvPr id="45058" name="Group 8"/>
          <p:cNvGrpSpPr>
            <a:grpSpLocks/>
          </p:cNvGrpSpPr>
          <p:nvPr/>
        </p:nvGrpSpPr>
        <p:grpSpPr bwMode="auto">
          <a:xfrm>
            <a:off x="1128713" y="0"/>
            <a:ext cx="6773862" cy="2022475"/>
            <a:chOff x="0" y="0"/>
            <a:chExt cx="9144000" cy="2762588"/>
          </a:xfrm>
        </p:grpSpPr>
        <p:grpSp>
          <p:nvGrpSpPr>
            <p:cNvPr id="45059"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45062"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5060" name="TextBox 10"/>
            <p:cNvSpPr txBox="1">
              <a:spLocks noChangeArrowheads="1"/>
            </p:cNvSpPr>
            <p:nvPr/>
          </p:nvSpPr>
          <p:spPr bwMode="auto">
            <a:xfrm>
              <a:off x="4381501" y="1247754"/>
              <a:ext cx="4692316" cy="630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With Unknown Author</a:t>
              </a:r>
            </a:p>
          </p:txBody>
        </p:sp>
      </p:gr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extBox 5"/>
          <p:cNvSpPr txBox="1">
            <a:spLocks noChangeArrowheads="1"/>
          </p:cNvSpPr>
          <p:nvPr/>
        </p:nvSpPr>
        <p:spPr bwMode="auto">
          <a:xfrm>
            <a:off x="598488" y="2547938"/>
            <a:ext cx="7947025"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lnSpc>
                <a:spcPct val="150000"/>
              </a:lnSpc>
            </a:pPr>
            <a:r>
              <a:rPr lang="en-US" altLang="en-US" b="1">
                <a:latin typeface="Optima" charset="0"/>
              </a:rPr>
              <a:t>Corresponding Entry in the List of Works Cited:</a:t>
            </a:r>
          </a:p>
          <a:p>
            <a:pPr eaLnBrk="1" hangingPunct="1">
              <a:lnSpc>
                <a:spcPct val="200000"/>
              </a:lnSpc>
            </a:pPr>
            <a:r>
              <a:rPr lang="en-US" altLang="ja-JP">
                <a:solidFill>
                  <a:srgbClr val="0070C0"/>
                </a:solidFill>
                <a:latin typeface="Optima" charset="0"/>
                <a:ea typeface="ヒラギノ角ゴ Pro W3" charset="-128"/>
              </a:rPr>
              <a:t>“The Impact of Global Warming in North America.” </a:t>
            </a:r>
            <a:r>
              <a:rPr lang="en-US" altLang="en-US" i="1">
                <a:solidFill>
                  <a:srgbClr val="0070C0"/>
                </a:solidFill>
                <a:latin typeface="Optima" charset="0"/>
                <a:ea typeface="ヒラギノ角ゴ Pro W3" charset="-128"/>
              </a:rPr>
              <a:t>Global 	Warming: Early Signs</a:t>
            </a:r>
            <a:r>
              <a:rPr lang="en-US" altLang="en-US">
                <a:solidFill>
                  <a:srgbClr val="0070C0"/>
                </a:solidFill>
                <a:latin typeface="Optima" charset="0"/>
                <a:ea typeface="ヒラギノ角ゴ Pro W3" charset="-128"/>
              </a:rPr>
              <a:t>. 1999. Accessed 23 Mar. 2009.</a:t>
            </a:r>
          </a:p>
        </p:txBody>
      </p:sp>
      <p:grpSp>
        <p:nvGrpSpPr>
          <p:cNvPr id="47106" name="Group 8"/>
          <p:cNvGrpSpPr>
            <a:grpSpLocks/>
          </p:cNvGrpSpPr>
          <p:nvPr/>
        </p:nvGrpSpPr>
        <p:grpSpPr bwMode="auto">
          <a:xfrm>
            <a:off x="1128713" y="0"/>
            <a:ext cx="6773862" cy="2022475"/>
            <a:chOff x="0" y="0"/>
            <a:chExt cx="9144000" cy="2762588"/>
          </a:xfrm>
        </p:grpSpPr>
        <p:grpSp>
          <p:nvGrpSpPr>
            <p:cNvPr id="47107"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47110"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7108" name="TextBox 10"/>
            <p:cNvSpPr txBox="1">
              <a:spLocks noChangeArrowheads="1"/>
            </p:cNvSpPr>
            <p:nvPr/>
          </p:nvSpPr>
          <p:spPr bwMode="auto">
            <a:xfrm>
              <a:off x="4381501" y="1247754"/>
              <a:ext cx="4692316" cy="630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With Unknown Author</a:t>
              </a:r>
            </a:p>
          </p:txBody>
        </p:sp>
      </p:gr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extBox 5"/>
          <p:cNvSpPr txBox="1">
            <a:spLocks noChangeArrowheads="1"/>
          </p:cNvSpPr>
          <p:nvPr/>
        </p:nvSpPr>
        <p:spPr bwMode="auto">
          <a:xfrm>
            <a:off x="481013" y="1995488"/>
            <a:ext cx="8181975" cy="472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lnSpc>
                <a:spcPct val="160000"/>
              </a:lnSpc>
            </a:pPr>
            <a:r>
              <a:rPr lang="en-US" altLang="en-US" b="1">
                <a:latin typeface="Optima" charset="0"/>
              </a:rPr>
              <a:t>Works with Multiple Editions</a:t>
            </a:r>
          </a:p>
          <a:p>
            <a:pPr eaLnBrk="1" hangingPunct="1">
              <a:lnSpc>
                <a:spcPct val="160000"/>
              </a:lnSpc>
            </a:pPr>
            <a:r>
              <a:rPr lang="en-US" altLang="en-US" sz="2000" i="1">
                <a:latin typeface="Optima" charset="0"/>
              </a:rPr>
              <a:t>In-text example:</a:t>
            </a:r>
          </a:p>
          <a:p>
            <a:pPr eaLnBrk="1" hangingPunct="1">
              <a:lnSpc>
                <a:spcPct val="160000"/>
              </a:lnSpc>
            </a:pPr>
            <a:r>
              <a:rPr lang="en-US" altLang="en-US" sz="2000">
                <a:solidFill>
                  <a:srgbClr val="0070C0"/>
                </a:solidFill>
                <a:latin typeface="Optima" charset="0"/>
              </a:rPr>
              <a:t>Marx and Engels described human history as marked by class struggles (79; ch. 1).</a:t>
            </a:r>
          </a:p>
          <a:p>
            <a:pPr eaLnBrk="1" hangingPunct="1">
              <a:lnSpc>
                <a:spcPct val="160000"/>
              </a:lnSpc>
            </a:pPr>
            <a:r>
              <a:rPr lang="en-US" altLang="en-US" b="1">
                <a:latin typeface="Optima" charset="0"/>
              </a:rPr>
              <a:t>Authors with Same Last Names</a:t>
            </a:r>
          </a:p>
          <a:p>
            <a:pPr eaLnBrk="1" hangingPunct="1">
              <a:lnSpc>
                <a:spcPct val="160000"/>
              </a:lnSpc>
            </a:pPr>
            <a:r>
              <a:rPr lang="en-US" altLang="en-US" sz="2000" i="1">
                <a:latin typeface="Optima" charset="0"/>
              </a:rPr>
              <a:t>In-text example:</a:t>
            </a:r>
          </a:p>
          <a:p>
            <a:pPr eaLnBrk="1" hangingPunct="1">
              <a:lnSpc>
                <a:spcPct val="160000"/>
              </a:lnSpc>
            </a:pPr>
            <a:r>
              <a:rPr lang="en-US" altLang="en-US" sz="2000">
                <a:solidFill>
                  <a:srgbClr val="0070C0"/>
                </a:solidFill>
                <a:latin typeface="Optima" charset="0"/>
              </a:rPr>
              <a:t>Although some medical ethicists claim that cloning will lead to designer</a:t>
            </a:r>
          </a:p>
          <a:p>
            <a:pPr eaLnBrk="1" hangingPunct="1">
              <a:lnSpc>
                <a:spcPct val="160000"/>
              </a:lnSpc>
            </a:pPr>
            <a:r>
              <a:rPr lang="en-US" altLang="en-US" sz="2000">
                <a:solidFill>
                  <a:srgbClr val="0070C0"/>
                </a:solidFill>
                <a:latin typeface="Optima" charset="0"/>
              </a:rPr>
              <a:t>children (R. Miller 12), others note that the advantages for medical research outweigh this consideration (A. Miller 46).</a:t>
            </a:r>
          </a:p>
        </p:txBody>
      </p:sp>
      <p:grpSp>
        <p:nvGrpSpPr>
          <p:cNvPr id="49154" name="Group 8"/>
          <p:cNvGrpSpPr>
            <a:grpSpLocks/>
          </p:cNvGrpSpPr>
          <p:nvPr/>
        </p:nvGrpSpPr>
        <p:grpSpPr bwMode="auto">
          <a:xfrm>
            <a:off x="1128713" y="0"/>
            <a:ext cx="7000875" cy="2022475"/>
            <a:chOff x="0" y="0"/>
            <a:chExt cx="9451740" cy="2762588"/>
          </a:xfrm>
        </p:grpSpPr>
        <p:grpSp>
          <p:nvGrpSpPr>
            <p:cNvPr id="49156"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3112"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49159"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9157" name="TextBox 10"/>
            <p:cNvSpPr txBox="1">
              <a:spLocks noChangeArrowheads="1"/>
            </p:cNvSpPr>
            <p:nvPr/>
          </p:nvSpPr>
          <p:spPr bwMode="auto">
            <a:xfrm>
              <a:off x="4381501" y="1247754"/>
              <a:ext cx="5070239" cy="630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Other In-Text Citations 1</a:t>
              </a:r>
            </a:p>
          </p:txBody>
        </p:sp>
      </p:grpSp>
      <p:pic>
        <p:nvPicPr>
          <p:cNvPr id="49155" name="Picture 4" descr="C:\Users\Arielle\AppData\Local\Microsoft\Windows\Temporary Internet Files\Content.IE5\AYEO0GOF\MC900379075[1].w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02575" y="1749425"/>
            <a:ext cx="1057275" cy="142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extBox 5"/>
          <p:cNvSpPr txBox="1">
            <a:spLocks noChangeArrowheads="1"/>
          </p:cNvSpPr>
          <p:nvPr/>
        </p:nvSpPr>
        <p:spPr bwMode="auto">
          <a:xfrm>
            <a:off x="590550" y="1995488"/>
            <a:ext cx="7962900"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lnSpc>
                <a:spcPct val="160000"/>
              </a:lnSpc>
            </a:pPr>
            <a:r>
              <a:rPr lang="en-US" altLang="en-US" b="1">
                <a:latin typeface="Optima" charset="0"/>
              </a:rPr>
              <a:t>Work by Multiple Authors</a:t>
            </a:r>
          </a:p>
          <a:p>
            <a:pPr eaLnBrk="1" hangingPunct="1">
              <a:lnSpc>
                <a:spcPct val="160000"/>
              </a:lnSpc>
            </a:pPr>
            <a:r>
              <a:rPr lang="en-US" altLang="en-US" sz="2000" i="1">
                <a:latin typeface="Optima" charset="0"/>
              </a:rPr>
              <a:t>In-text Examples:</a:t>
            </a:r>
          </a:p>
          <a:p>
            <a:pPr eaLnBrk="1" hangingPunct="1"/>
            <a:r>
              <a:rPr lang="en-US" altLang="en-US" sz="2000">
                <a:solidFill>
                  <a:srgbClr val="0070C0"/>
                </a:solidFill>
                <a:latin typeface="Optima" charset="0"/>
              </a:rPr>
              <a:t>Smith et al. argues that tougher gun control is not needed in the United States (76).</a:t>
            </a:r>
          </a:p>
          <a:p>
            <a:pPr eaLnBrk="1" hangingPunct="1"/>
            <a:endParaRPr lang="en-US" altLang="en-US" sz="2000">
              <a:solidFill>
                <a:srgbClr val="0070C0"/>
              </a:solidFill>
              <a:latin typeface="Optima" charset="0"/>
            </a:endParaRPr>
          </a:p>
          <a:p>
            <a:pPr eaLnBrk="1" hangingPunct="1">
              <a:spcAft>
                <a:spcPts val="4000"/>
              </a:spcAft>
            </a:pPr>
            <a:r>
              <a:rPr lang="en-US" altLang="en-US" sz="2000">
                <a:solidFill>
                  <a:srgbClr val="0070C0"/>
                </a:solidFill>
                <a:latin typeface="Optima" charset="0"/>
              </a:rPr>
              <a:t>The authors state: “Tighter gun control in the United States erodes Second Amendment rights” (Smith et al. 76).</a:t>
            </a:r>
          </a:p>
          <a:p>
            <a:pPr eaLnBrk="1" hangingPunct="1">
              <a:spcAft>
                <a:spcPts val="4000"/>
              </a:spcAft>
            </a:pPr>
            <a:r>
              <a:rPr lang="en-US" altLang="en-US" sz="2000">
                <a:solidFill>
                  <a:srgbClr val="0070C0"/>
                </a:solidFill>
                <a:latin typeface="Optima" charset="0"/>
              </a:rPr>
              <a:t>A 2016 study suggests that stricter gun control in the United States will significantly prevent accidental shootings (Strong and Ellis 23).  </a:t>
            </a:r>
          </a:p>
          <a:p>
            <a:pPr eaLnBrk="1" hangingPunct="1">
              <a:spcAft>
                <a:spcPts val="4000"/>
              </a:spcAft>
            </a:pPr>
            <a:endParaRPr lang="en-US" altLang="en-US" sz="2000">
              <a:solidFill>
                <a:srgbClr val="0070C0"/>
              </a:solidFill>
              <a:latin typeface="Optima" charset="0"/>
            </a:endParaRPr>
          </a:p>
        </p:txBody>
      </p:sp>
      <p:grpSp>
        <p:nvGrpSpPr>
          <p:cNvPr id="51202" name="Group 8"/>
          <p:cNvGrpSpPr>
            <a:grpSpLocks/>
          </p:cNvGrpSpPr>
          <p:nvPr/>
        </p:nvGrpSpPr>
        <p:grpSpPr bwMode="auto">
          <a:xfrm>
            <a:off x="1128713" y="0"/>
            <a:ext cx="7154862" cy="2022475"/>
            <a:chOff x="0" y="0"/>
            <a:chExt cx="9659027" cy="2762588"/>
          </a:xfrm>
        </p:grpSpPr>
        <p:grpSp>
          <p:nvGrpSpPr>
            <p:cNvPr id="51203"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679"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51206"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1204" name="TextBox 10"/>
            <p:cNvSpPr txBox="1">
              <a:spLocks noChangeArrowheads="1"/>
            </p:cNvSpPr>
            <p:nvPr/>
          </p:nvSpPr>
          <p:spPr bwMode="auto">
            <a:xfrm>
              <a:off x="4381499" y="1247754"/>
              <a:ext cx="5277528" cy="630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Other In-Text Citations 2</a:t>
              </a:r>
            </a:p>
          </p:txBody>
        </p:sp>
      </p:gr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extBox 5"/>
          <p:cNvSpPr txBox="1">
            <a:spLocks noChangeArrowheads="1"/>
          </p:cNvSpPr>
          <p:nvPr/>
        </p:nvSpPr>
        <p:spPr bwMode="auto">
          <a:xfrm>
            <a:off x="552450" y="2122488"/>
            <a:ext cx="803910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lnSpc>
                <a:spcPct val="150000"/>
              </a:lnSpc>
            </a:pPr>
            <a:r>
              <a:rPr lang="en-US" altLang="en-US" b="1" dirty="0">
                <a:latin typeface="Optima" charset="0"/>
              </a:rPr>
              <a:t>Works in time-based media</a:t>
            </a:r>
          </a:p>
          <a:p>
            <a:pPr eaLnBrk="1" hangingPunct="1">
              <a:lnSpc>
                <a:spcPct val="150000"/>
              </a:lnSpc>
            </a:pPr>
            <a:r>
              <a:rPr lang="en-US" altLang="en-US" sz="2000" i="1" dirty="0">
                <a:latin typeface="Optima" charset="0"/>
              </a:rPr>
              <a:t>In-text example:</a:t>
            </a:r>
          </a:p>
          <a:p>
            <a:pPr eaLnBrk="1" hangingPunct="1">
              <a:lnSpc>
                <a:spcPct val="150000"/>
              </a:lnSpc>
            </a:pPr>
            <a:endParaRPr lang="en-US" altLang="en-US" sz="400" i="1" dirty="0">
              <a:latin typeface="Optima" charset="0"/>
            </a:endParaRPr>
          </a:p>
          <a:p>
            <a:pPr eaLnBrk="1" hangingPunct="1"/>
            <a:r>
              <a:rPr lang="en-US" altLang="en-US" sz="2000" dirty="0">
                <a:solidFill>
                  <a:srgbClr val="0070C0"/>
                </a:solidFill>
                <a:latin typeface="Optima" charset="0"/>
              </a:rPr>
              <a:t>Buffy’s promise that “there’s not going to be any incidents like at my old school” is obviously not one on which she can follow through (“</a:t>
            </a:r>
            <a:r>
              <a:rPr lang="en-US" altLang="ja-JP" sz="2000" i="1" dirty="0">
                <a:solidFill>
                  <a:srgbClr val="0070C0"/>
                </a:solidFill>
                <a:latin typeface="Optima" charset="0"/>
              </a:rPr>
              <a:t>Buffy</a:t>
            </a:r>
            <a:r>
              <a:rPr lang="en-US" altLang="en-US" sz="2000" dirty="0">
                <a:solidFill>
                  <a:srgbClr val="0070C0"/>
                </a:solidFill>
                <a:latin typeface="Optima" charset="0"/>
              </a:rPr>
              <a:t>”</a:t>
            </a:r>
            <a:r>
              <a:rPr lang="en-US" altLang="ja-JP" sz="2000" dirty="0">
                <a:solidFill>
                  <a:srgbClr val="0070C0"/>
                </a:solidFill>
                <a:latin typeface="Optima" charset="0"/>
              </a:rPr>
              <a:t> 00:03:16-17).</a:t>
            </a:r>
          </a:p>
          <a:p>
            <a:pPr algn="r" eaLnBrk="1" hangingPunct="1"/>
            <a:endParaRPr lang="en-US" altLang="en-US" sz="2000" dirty="0">
              <a:solidFill>
                <a:srgbClr val="0070C0"/>
              </a:solidFill>
              <a:latin typeface="Optima" charset="0"/>
            </a:endParaRPr>
          </a:p>
          <a:p>
            <a:pPr eaLnBrk="1" hangingPunct="1">
              <a:lnSpc>
                <a:spcPct val="150000"/>
              </a:lnSpc>
            </a:pPr>
            <a:r>
              <a:rPr lang="en-US" altLang="en-US" sz="2000" i="1" dirty="0">
                <a:latin typeface="Optima" charset="0"/>
              </a:rPr>
              <a:t>Works-cited entry:</a:t>
            </a:r>
          </a:p>
          <a:p>
            <a:pPr eaLnBrk="1" hangingPunct="1">
              <a:lnSpc>
                <a:spcPct val="150000"/>
              </a:lnSpc>
            </a:pPr>
            <a:endParaRPr lang="en-US" altLang="en-US" sz="400" i="1" dirty="0">
              <a:latin typeface="Optima" charset="0"/>
            </a:endParaRPr>
          </a:p>
          <a:p>
            <a:pPr eaLnBrk="1" hangingPunct="1"/>
            <a:r>
              <a:rPr lang="en-US" altLang="en-US" sz="2000" dirty="0">
                <a:solidFill>
                  <a:srgbClr val="0070C0"/>
                </a:solidFill>
                <a:latin typeface="Optima" charset="0"/>
              </a:rPr>
              <a:t>“Hush.” </a:t>
            </a:r>
            <a:r>
              <a:rPr lang="en-US" altLang="en-US" sz="2000" i="1" dirty="0">
                <a:solidFill>
                  <a:srgbClr val="0070C0"/>
                </a:solidFill>
                <a:latin typeface="Optima" charset="0"/>
              </a:rPr>
              <a:t>Buffy the Vampire Slayer</a:t>
            </a:r>
            <a:r>
              <a:rPr lang="en-US" altLang="en-US" sz="2000" dirty="0">
                <a:solidFill>
                  <a:srgbClr val="0070C0"/>
                </a:solidFill>
                <a:latin typeface="Optima" charset="0"/>
              </a:rPr>
              <a:t>, created by Joss </a:t>
            </a:r>
            <a:r>
              <a:rPr lang="en-US" altLang="en-US" sz="2000" dirty="0" err="1">
                <a:solidFill>
                  <a:srgbClr val="0070C0"/>
                </a:solidFill>
                <a:latin typeface="Optima" charset="0"/>
              </a:rPr>
              <a:t>Whedon</a:t>
            </a:r>
            <a:r>
              <a:rPr lang="en-US" altLang="en-US" sz="2000" dirty="0">
                <a:solidFill>
                  <a:srgbClr val="0070C0"/>
                </a:solidFill>
                <a:latin typeface="Optima" charset="0"/>
              </a:rPr>
              <a:t>, </a:t>
            </a:r>
            <a:r>
              <a:rPr lang="en-US" altLang="en-US" sz="2000" dirty="0" smtClean="0">
                <a:solidFill>
                  <a:srgbClr val="0070C0"/>
                </a:solidFill>
                <a:latin typeface="Optima" charset="0"/>
              </a:rPr>
              <a:t>	performance by </a:t>
            </a:r>
            <a:r>
              <a:rPr lang="en-US" altLang="en-US" sz="2000" dirty="0">
                <a:solidFill>
                  <a:srgbClr val="0070C0"/>
                </a:solidFill>
                <a:latin typeface="Optima" charset="0"/>
              </a:rPr>
              <a:t>Sarah Michelle Gellar, season 4, episode 10, </a:t>
            </a:r>
            <a:r>
              <a:rPr lang="en-US" altLang="en-US" sz="2000" dirty="0" smtClean="0">
                <a:solidFill>
                  <a:srgbClr val="0070C0"/>
                </a:solidFill>
                <a:latin typeface="Optima" charset="0"/>
              </a:rPr>
              <a:t>	Mutant </a:t>
            </a:r>
            <a:r>
              <a:rPr lang="en-US" altLang="en-US" sz="2000" dirty="0">
                <a:solidFill>
                  <a:srgbClr val="0070C0"/>
                </a:solidFill>
                <a:latin typeface="Optima" charset="0"/>
              </a:rPr>
              <a:t>Enemy,	1999.</a:t>
            </a:r>
          </a:p>
        </p:txBody>
      </p:sp>
      <p:grpSp>
        <p:nvGrpSpPr>
          <p:cNvPr id="59394" name="Group 13"/>
          <p:cNvGrpSpPr>
            <a:grpSpLocks/>
          </p:cNvGrpSpPr>
          <p:nvPr/>
        </p:nvGrpSpPr>
        <p:grpSpPr bwMode="auto">
          <a:xfrm>
            <a:off x="1128713" y="0"/>
            <a:ext cx="7154862" cy="2022475"/>
            <a:chOff x="0" y="0"/>
            <a:chExt cx="9659027" cy="2762588"/>
          </a:xfrm>
        </p:grpSpPr>
        <p:grpSp>
          <p:nvGrpSpPr>
            <p:cNvPr id="59395" name="Group 1"/>
            <p:cNvGrpSpPr>
              <a:grpSpLocks/>
            </p:cNvGrpSpPr>
            <p:nvPr/>
          </p:nvGrpSpPr>
          <p:grpSpPr bwMode="auto">
            <a:xfrm>
              <a:off x="0" y="0"/>
              <a:ext cx="9144000" cy="2762588"/>
              <a:chOff x="0" y="2220850"/>
              <a:chExt cx="9144000" cy="2762588"/>
            </a:xfrm>
          </p:grpSpPr>
          <p:sp>
            <p:nvSpPr>
              <p:cNvPr id="17" name="Rectangle 2"/>
              <p:cNvSpPr>
                <a:spLocks noChangeArrowheads="1"/>
              </p:cNvSpPr>
              <p:nvPr/>
            </p:nvSpPr>
            <p:spPr bwMode="auto">
              <a:xfrm>
                <a:off x="0" y="3194479"/>
                <a:ext cx="9144679"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59398" name="Picture 17"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9396" name="TextBox 15"/>
            <p:cNvSpPr txBox="1">
              <a:spLocks noChangeArrowheads="1"/>
            </p:cNvSpPr>
            <p:nvPr/>
          </p:nvSpPr>
          <p:spPr bwMode="auto">
            <a:xfrm>
              <a:off x="4381499" y="1247754"/>
              <a:ext cx="5277528" cy="630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Other In-Text Citations 6</a:t>
              </a:r>
            </a:p>
          </p:txBody>
        </p:sp>
      </p:gr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extBox 5"/>
          <p:cNvSpPr txBox="1">
            <a:spLocks noChangeArrowheads="1"/>
          </p:cNvSpPr>
          <p:nvPr/>
        </p:nvSpPr>
        <p:spPr bwMode="auto">
          <a:xfrm>
            <a:off x="595313" y="2084388"/>
            <a:ext cx="7953375" cy="432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lnSpc>
                <a:spcPct val="150000"/>
              </a:lnSpc>
            </a:pPr>
            <a:r>
              <a:rPr lang="en-US" altLang="en-US" b="1">
                <a:latin typeface="Optima" charset="0"/>
              </a:rPr>
              <a:t>Sources without page numbers</a:t>
            </a:r>
          </a:p>
          <a:p>
            <a:pPr eaLnBrk="1" hangingPunct="1">
              <a:lnSpc>
                <a:spcPct val="150000"/>
              </a:lnSpc>
            </a:pPr>
            <a:r>
              <a:rPr lang="en-US" altLang="en-US" sz="2000" i="1">
                <a:latin typeface="Optima" charset="0"/>
              </a:rPr>
              <a:t>In-text example:</a:t>
            </a:r>
          </a:p>
          <a:p>
            <a:pPr eaLnBrk="1" hangingPunct="1">
              <a:lnSpc>
                <a:spcPct val="150000"/>
              </a:lnSpc>
            </a:pPr>
            <a:r>
              <a:rPr lang="en-US" altLang="ja-JP" sz="2000">
                <a:solidFill>
                  <a:srgbClr val="0070C0"/>
                </a:solidFill>
                <a:latin typeface="Optima" charset="0"/>
                <a:ea typeface="ヒラギノ角ゴ Pro W3" charset="-128"/>
              </a:rPr>
              <a:t>Disability activism should work toward “creating a habitable space for all beings” (Garland-Thomson).</a:t>
            </a:r>
          </a:p>
          <a:p>
            <a:pPr eaLnBrk="1" hangingPunct="1">
              <a:lnSpc>
                <a:spcPct val="150000"/>
              </a:lnSpc>
            </a:pPr>
            <a:endParaRPr lang="en-US" altLang="en-US" sz="1800" i="1">
              <a:latin typeface="Optima" charset="0"/>
              <a:ea typeface="ヒラギノ角ゴ Pro W3" charset="-128"/>
            </a:endParaRPr>
          </a:p>
          <a:p>
            <a:pPr eaLnBrk="1" hangingPunct="1">
              <a:lnSpc>
                <a:spcPct val="150000"/>
              </a:lnSpc>
            </a:pPr>
            <a:r>
              <a:rPr lang="en-US" altLang="en-US" sz="2000" i="1">
                <a:latin typeface="Optima" charset="0"/>
                <a:ea typeface="ヒラギノ角ゴ Pro W3" charset="-128"/>
              </a:rPr>
              <a:t>Corresponding works-cited entry:</a:t>
            </a:r>
          </a:p>
          <a:p>
            <a:pPr eaLnBrk="1" hangingPunct="1"/>
            <a:endParaRPr lang="en-US" altLang="en-US" sz="400">
              <a:solidFill>
                <a:srgbClr val="0070C0"/>
              </a:solidFill>
              <a:latin typeface="Optima" charset="0"/>
              <a:ea typeface="ヒラギノ角ゴ Pro W3" charset="-128"/>
            </a:endParaRPr>
          </a:p>
          <a:p>
            <a:pPr eaLnBrk="1" hangingPunct="1">
              <a:lnSpc>
                <a:spcPct val="150000"/>
              </a:lnSpc>
            </a:pPr>
            <a:r>
              <a:rPr lang="en-US" altLang="en-US" sz="2000">
                <a:solidFill>
                  <a:srgbClr val="0070C0"/>
                </a:solidFill>
                <a:latin typeface="Optima" charset="0"/>
                <a:ea typeface="ヒラギノ角ゴ Pro W3" charset="-128"/>
              </a:rPr>
              <a:t>Garland-Thomson, Rosemarie. “Habitable Worlds.” Critical Disability </a:t>
            </a:r>
          </a:p>
          <a:p>
            <a:pPr eaLnBrk="1" hangingPunct="1">
              <a:lnSpc>
                <a:spcPct val="150000"/>
              </a:lnSpc>
            </a:pPr>
            <a:r>
              <a:rPr lang="en-US" altLang="en-US" sz="2000">
                <a:solidFill>
                  <a:srgbClr val="0070C0"/>
                </a:solidFill>
                <a:latin typeface="Optima" charset="0"/>
                <a:ea typeface="ヒラギノ角ゴ Pro W3" charset="-128"/>
              </a:rPr>
              <a:t>     Studies Symposium. Feb. 2016, Purdue University, Indiana.  </a:t>
            </a:r>
          </a:p>
          <a:p>
            <a:pPr eaLnBrk="1" hangingPunct="1">
              <a:lnSpc>
                <a:spcPct val="150000"/>
              </a:lnSpc>
            </a:pPr>
            <a:r>
              <a:rPr lang="en-US" altLang="en-US" sz="2000">
                <a:solidFill>
                  <a:srgbClr val="0070C0"/>
                </a:solidFill>
                <a:latin typeface="Optima" charset="0"/>
                <a:ea typeface="ヒラギノ角ゴ Pro W3" charset="-128"/>
              </a:rPr>
              <a:t>     Address.</a:t>
            </a:r>
          </a:p>
        </p:txBody>
      </p:sp>
      <p:grpSp>
        <p:nvGrpSpPr>
          <p:cNvPr id="61442" name="Group 13"/>
          <p:cNvGrpSpPr>
            <a:grpSpLocks/>
          </p:cNvGrpSpPr>
          <p:nvPr/>
        </p:nvGrpSpPr>
        <p:grpSpPr bwMode="auto">
          <a:xfrm>
            <a:off x="1128713" y="0"/>
            <a:ext cx="7154862" cy="2022475"/>
            <a:chOff x="0" y="0"/>
            <a:chExt cx="9659027" cy="2762588"/>
          </a:xfrm>
        </p:grpSpPr>
        <p:grpSp>
          <p:nvGrpSpPr>
            <p:cNvPr id="61443" name="Group 1"/>
            <p:cNvGrpSpPr>
              <a:grpSpLocks/>
            </p:cNvGrpSpPr>
            <p:nvPr/>
          </p:nvGrpSpPr>
          <p:grpSpPr bwMode="auto">
            <a:xfrm>
              <a:off x="0" y="0"/>
              <a:ext cx="9144000" cy="2762588"/>
              <a:chOff x="0" y="2220850"/>
              <a:chExt cx="9144000" cy="2762588"/>
            </a:xfrm>
          </p:grpSpPr>
          <p:sp>
            <p:nvSpPr>
              <p:cNvPr id="17" name="Rectangle 2"/>
              <p:cNvSpPr>
                <a:spLocks noChangeArrowheads="1"/>
              </p:cNvSpPr>
              <p:nvPr/>
            </p:nvSpPr>
            <p:spPr bwMode="auto">
              <a:xfrm>
                <a:off x="0" y="3194479"/>
                <a:ext cx="9144679"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1446" name="Picture 17"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444" name="TextBox 15"/>
            <p:cNvSpPr txBox="1">
              <a:spLocks noChangeArrowheads="1"/>
            </p:cNvSpPr>
            <p:nvPr/>
          </p:nvSpPr>
          <p:spPr bwMode="auto">
            <a:xfrm>
              <a:off x="4381499" y="1247754"/>
              <a:ext cx="5277528" cy="630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Other In-Text Citations 7</a:t>
              </a:r>
            </a:p>
          </p:txBody>
        </p:sp>
      </p:gr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489" name="Group 8"/>
          <p:cNvGrpSpPr>
            <a:grpSpLocks/>
          </p:cNvGrpSpPr>
          <p:nvPr/>
        </p:nvGrpSpPr>
        <p:grpSpPr bwMode="auto">
          <a:xfrm>
            <a:off x="1128713" y="0"/>
            <a:ext cx="6773862" cy="2022475"/>
            <a:chOff x="0" y="0"/>
            <a:chExt cx="9144000" cy="2762588"/>
          </a:xfrm>
        </p:grpSpPr>
        <p:grpSp>
          <p:nvGrpSpPr>
            <p:cNvPr id="63491"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3494"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3492" name="TextBox 10"/>
            <p:cNvSpPr txBox="1">
              <a:spLocks noChangeArrowheads="1"/>
            </p:cNvSpPr>
            <p:nvPr/>
          </p:nvSpPr>
          <p:spPr bwMode="auto">
            <a:xfrm>
              <a:off x="4381501" y="1066020"/>
              <a:ext cx="4692316" cy="1135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Formatting Short Quotations (in Prose)</a:t>
              </a:r>
            </a:p>
          </p:txBody>
        </p:sp>
      </p:grpSp>
      <p:sp>
        <p:nvSpPr>
          <p:cNvPr id="63490" name="TextBox 5"/>
          <p:cNvSpPr txBox="1">
            <a:spLocks noChangeArrowheads="1"/>
          </p:cNvSpPr>
          <p:nvPr/>
        </p:nvSpPr>
        <p:spPr bwMode="auto">
          <a:xfrm>
            <a:off x="520700" y="2022475"/>
            <a:ext cx="8102600" cy="406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lnSpc>
                <a:spcPct val="150000"/>
              </a:lnSpc>
            </a:pPr>
            <a:r>
              <a:rPr lang="en-US" altLang="en-US" b="1">
                <a:latin typeface="Optima" charset="0"/>
              </a:rPr>
              <a:t>Short prose quotations</a:t>
            </a:r>
          </a:p>
          <a:p>
            <a:pPr eaLnBrk="1" hangingPunct="1">
              <a:lnSpc>
                <a:spcPct val="150000"/>
              </a:lnSpc>
            </a:pPr>
            <a:r>
              <a:rPr lang="en-US" altLang="en-US" i="1">
                <a:latin typeface="Optima" charset="0"/>
              </a:rPr>
              <a:t>In-text example:</a:t>
            </a:r>
          </a:p>
          <a:p>
            <a:pPr eaLnBrk="1" hangingPunct="1">
              <a:lnSpc>
                <a:spcPct val="150000"/>
              </a:lnSpc>
            </a:pPr>
            <a:endParaRPr lang="en-US" altLang="en-US" sz="400" b="1">
              <a:latin typeface="Optima" charset="0"/>
            </a:endParaRPr>
          </a:p>
          <a:p>
            <a:pPr eaLnBrk="1" hangingPunct="1">
              <a:spcAft>
                <a:spcPts val="3600"/>
              </a:spcAft>
            </a:pPr>
            <a:r>
              <a:rPr lang="en-US" altLang="en-US" sz="2000">
                <a:solidFill>
                  <a:srgbClr val="0070C0"/>
                </a:solidFill>
                <a:latin typeface="Optima" charset="0"/>
              </a:rPr>
              <a:t>According to some, dreams express “profound aspects of personality” (Foulkes 184), though others disagree.</a:t>
            </a:r>
          </a:p>
          <a:p>
            <a:pPr eaLnBrk="1" hangingPunct="1">
              <a:spcAft>
                <a:spcPts val="3600"/>
              </a:spcAft>
            </a:pPr>
            <a:r>
              <a:rPr lang="en-US" altLang="en-US" sz="2000">
                <a:solidFill>
                  <a:srgbClr val="0070C0"/>
                </a:solidFill>
                <a:latin typeface="Optima" charset="0"/>
              </a:rPr>
              <a:t>According to Foulkes's study, dreams may express “profound aspects of personality” (184).</a:t>
            </a:r>
          </a:p>
          <a:p>
            <a:pPr eaLnBrk="1" hangingPunct="1">
              <a:spcAft>
                <a:spcPts val="3600"/>
              </a:spcAft>
            </a:pPr>
            <a:r>
              <a:rPr lang="en-US" altLang="en-US" sz="2000">
                <a:solidFill>
                  <a:srgbClr val="0070C0"/>
                </a:solidFill>
                <a:latin typeface="Optima" charset="0"/>
              </a:rPr>
              <a:t>Is it possible that dreams may express “profound aspects of personality” (Foulkes 184)?</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extBox 5"/>
          <p:cNvSpPr txBox="1">
            <a:spLocks noChangeArrowheads="1"/>
          </p:cNvSpPr>
          <p:nvPr/>
        </p:nvSpPr>
        <p:spPr bwMode="auto">
          <a:xfrm>
            <a:off x="481013" y="1890713"/>
            <a:ext cx="8181975" cy="4621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lnSpc>
                <a:spcPct val="120000"/>
              </a:lnSpc>
            </a:pPr>
            <a:r>
              <a:rPr lang="en-US" altLang="en-US" b="1">
                <a:latin typeface="Optima" charset="0"/>
              </a:rPr>
              <a:t>Quoting four or more lines of prose</a:t>
            </a:r>
          </a:p>
          <a:p>
            <a:pPr eaLnBrk="1" hangingPunct="1">
              <a:lnSpc>
                <a:spcPct val="120000"/>
              </a:lnSpc>
            </a:pPr>
            <a:r>
              <a:rPr lang="en-US" altLang="en-US" sz="2000" i="1">
                <a:latin typeface="Optima" charset="0"/>
              </a:rPr>
              <a:t>In-text example:</a:t>
            </a:r>
          </a:p>
          <a:p>
            <a:pPr eaLnBrk="1" hangingPunct="1">
              <a:lnSpc>
                <a:spcPct val="150000"/>
              </a:lnSpc>
            </a:pPr>
            <a:r>
              <a:rPr lang="en-US" altLang="en-US" sz="1800">
                <a:solidFill>
                  <a:srgbClr val="0070C0"/>
                </a:solidFill>
                <a:latin typeface="Optima" charset="0"/>
              </a:rPr>
              <a:t>Nelly Dean treats Heathcliff poorly and dehumanizes him throughout her narration:</a:t>
            </a:r>
          </a:p>
          <a:p>
            <a:pPr eaLnBrk="1" hangingPunct="1">
              <a:lnSpc>
                <a:spcPct val="150000"/>
              </a:lnSpc>
            </a:pPr>
            <a:r>
              <a:rPr lang="en-US" altLang="en-US" sz="1800">
                <a:solidFill>
                  <a:srgbClr val="0070C0"/>
                </a:solidFill>
                <a:latin typeface="Optima" charset="0"/>
              </a:rPr>
              <a:t>They entirely refused to have it in bed with them, or even in 	their room, and I had no more sense, so, I put it on the landing of the stairs, hoping it would be gone on the morrow. By chance, or else attracted by hearing his voice, it crept to Mr. Earnshaw's door, and there he found it on quitting his chamber. Inquiries were made as to how it got there; I was obliged to confess, and in recompense for my cowardice and inhumanity was sent out of the house. (Bronte 78)</a:t>
            </a:r>
          </a:p>
        </p:txBody>
      </p:sp>
      <p:grpSp>
        <p:nvGrpSpPr>
          <p:cNvPr id="65538" name="Group 8"/>
          <p:cNvGrpSpPr>
            <a:grpSpLocks/>
          </p:cNvGrpSpPr>
          <p:nvPr/>
        </p:nvGrpSpPr>
        <p:grpSpPr bwMode="auto">
          <a:xfrm>
            <a:off x="1128713" y="0"/>
            <a:ext cx="6773862" cy="2022475"/>
            <a:chOff x="0" y="0"/>
            <a:chExt cx="9144000" cy="2762588"/>
          </a:xfrm>
        </p:grpSpPr>
        <p:grpSp>
          <p:nvGrpSpPr>
            <p:cNvPr id="65539"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5542"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5540" name="TextBox 10"/>
            <p:cNvSpPr txBox="1">
              <a:spLocks noChangeArrowheads="1"/>
            </p:cNvSpPr>
            <p:nvPr/>
          </p:nvSpPr>
          <p:spPr bwMode="auto">
            <a:xfrm>
              <a:off x="4381501" y="1043303"/>
              <a:ext cx="4692316" cy="1135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Formatting Long Quotations (in Prose)</a:t>
              </a:r>
            </a:p>
          </p:txBody>
        </p:sp>
      </p:gr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585" name="Group 8"/>
          <p:cNvGrpSpPr>
            <a:grpSpLocks/>
          </p:cNvGrpSpPr>
          <p:nvPr/>
        </p:nvGrpSpPr>
        <p:grpSpPr bwMode="auto">
          <a:xfrm>
            <a:off x="1128713" y="0"/>
            <a:ext cx="6773862" cy="2022475"/>
            <a:chOff x="0" y="0"/>
            <a:chExt cx="9144000" cy="2762588"/>
          </a:xfrm>
        </p:grpSpPr>
        <p:grpSp>
          <p:nvGrpSpPr>
            <p:cNvPr id="67587" name="Group 1"/>
            <p:cNvGrpSpPr>
              <a:grpSpLocks/>
            </p:cNvGrpSpPr>
            <p:nvPr/>
          </p:nvGrpSpPr>
          <p:grpSpPr bwMode="auto">
            <a:xfrm>
              <a:off x="0" y="0"/>
              <a:ext cx="9144000" cy="2762588"/>
              <a:chOff x="0" y="2220850"/>
              <a:chExt cx="9144000" cy="2762588"/>
            </a:xfrm>
          </p:grpSpPr>
          <p:sp>
            <p:nvSpPr>
              <p:cNvPr id="5"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7590"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7588" name="TextBox 10"/>
            <p:cNvSpPr txBox="1">
              <a:spLocks noChangeArrowheads="1"/>
            </p:cNvSpPr>
            <p:nvPr/>
          </p:nvSpPr>
          <p:spPr bwMode="auto">
            <a:xfrm>
              <a:off x="4381502" y="1066020"/>
              <a:ext cx="4692316" cy="1135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Formatting Short Quotations in Poetry</a:t>
              </a:r>
            </a:p>
          </p:txBody>
        </p:sp>
      </p:grpSp>
      <p:sp>
        <p:nvSpPr>
          <p:cNvPr id="67586" name="TextBox 5"/>
          <p:cNvSpPr txBox="1">
            <a:spLocks noChangeArrowheads="1"/>
          </p:cNvSpPr>
          <p:nvPr/>
        </p:nvSpPr>
        <p:spPr bwMode="auto">
          <a:xfrm>
            <a:off x="520700" y="2022475"/>
            <a:ext cx="8102600"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b="1">
                <a:latin typeface="Optima" charset="0"/>
              </a:rPr>
              <a:t>Quoting 1-3 lines of poetry</a:t>
            </a:r>
          </a:p>
          <a:p>
            <a:pPr eaLnBrk="1" hangingPunct="1"/>
            <a:endParaRPr lang="en-US" altLang="en-US" b="1">
              <a:latin typeface="Optima" charset="0"/>
            </a:endParaRPr>
          </a:p>
          <a:p>
            <a:pPr eaLnBrk="1" hangingPunct="1"/>
            <a:r>
              <a:rPr lang="en-US" altLang="en-US" sz="2000" i="1">
                <a:latin typeface="Optima" charset="0"/>
              </a:rPr>
              <a:t>Examples:</a:t>
            </a:r>
          </a:p>
          <a:p>
            <a:pPr eaLnBrk="1" hangingPunct="1"/>
            <a:endParaRPr lang="en-US" altLang="en-US" sz="2000" i="1">
              <a:latin typeface="Optima" charset="0"/>
            </a:endParaRPr>
          </a:p>
          <a:p>
            <a:pPr eaLnBrk="1" hangingPunct="1">
              <a:lnSpc>
                <a:spcPct val="150000"/>
              </a:lnSpc>
            </a:pPr>
            <a:endParaRPr lang="en-US" altLang="en-US" sz="400" b="1">
              <a:latin typeface="Optima" charset="0"/>
            </a:endParaRPr>
          </a:p>
          <a:p>
            <a:pPr eaLnBrk="1" hangingPunct="1">
              <a:spcAft>
                <a:spcPts val="3600"/>
              </a:spcAft>
            </a:pPr>
            <a:r>
              <a:rPr lang="en-US" altLang="en-US" sz="2000">
                <a:solidFill>
                  <a:srgbClr val="0070C0"/>
                </a:solidFill>
                <a:latin typeface="Optima" charset="0"/>
              </a:rPr>
              <a:t>Properzia Rossi tells the statue that it will be a container for her feelings: “The bright work grows / Beneath my hand, unfolding, as a rose” (lines 31-32).</a:t>
            </a:r>
          </a:p>
          <a:p>
            <a:pPr eaLnBrk="1" hangingPunct="1">
              <a:spcAft>
                <a:spcPts val="3600"/>
              </a:spcAft>
            </a:pPr>
            <a:r>
              <a:rPr lang="en-US" altLang="en-US" sz="2000">
                <a:solidFill>
                  <a:srgbClr val="0070C0"/>
                </a:solidFill>
                <a:latin typeface="Optima" charset="0"/>
              </a:rPr>
              <a:t>In “The Thorn,” Wordsworth’s narrator locates feelings of horror in the landscape: “The little babe was buried there, / Beneath that hill of moss so fair. // I’ve heard the scarlet moss is red” (stanzas xx-xxi).</a:t>
            </a: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5"/>
          <p:cNvSpPr txBox="1">
            <a:spLocks noChangeArrowheads="1"/>
          </p:cNvSpPr>
          <p:nvPr/>
        </p:nvSpPr>
        <p:spPr bwMode="auto">
          <a:xfrm>
            <a:off x="466725" y="2413000"/>
            <a:ext cx="4878388"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b="1">
                <a:solidFill>
                  <a:srgbClr val="000000"/>
                </a:solidFill>
                <a:latin typeface="Optima" charset="0"/>
              </a:rPr>
              <a:t>MLA</a:t>
            </a:r>
            <a:r>
              <a:rPr lang="en-US" altLang="en-US">
                <a:latin typeface="Optima" charset="0"/>
              </a:rPr>
              <a:t> (Modern Language Association) Style formatting is often used in various humanities disciplines.</a:t>
            </a:r>
          </a:p>
          <a:p>
            <a:pPr eaLnBrk="1" hangingPunct="1"/>
            <a:endParaRPr lang="en-US" altLang="en-US">
              <a:latin typeface="Optima" charset="0"/>
            </a:endParaRPr>
          </a:p>
          <a:p>
            <a:pPr eaLnBrk="1" hangingPunct="1"/>
            <a:r>
              <a:rPr lang="en-US" altLang="en-US">
                <a:latin typeface="Optima" charset="0"/>
              </a:rPr>
              <a:t>In addition to the handbook, MLA also offers </a:t>
            </a:r>
            <a:r>
              <a:rPr lang="en-US" altLang="en-US" b="1">
                <a:solidFill>
                  <a:srgbClr val="000000"/>
                </a:solidFill>
                <a:latin typeface="Optima" charset="0"/>
              </a:rPr>
              <a:t>The MLA Style Center</a:t>
            </a:r>
            <a:r>
              <a:rPr lang="en-US" altLang="en-US">
                <a:latin typeface="Optima" charset="0"/>
              </a:rPr>
              <a:t>, a website that provides additional instruction and resources for writing and formatting academic papers. </a:t>
            </a:r>
            <a:r>
              <a:rPr lang="en-US" altLang="en-US">
                <a:latin typeface="Optima" charset="0"/>
                <a:hlinkClick r:id="rId3"/>
              </a:rPr>
              <a:t>https://style.mla.org/</a:t>
            </a:r>
            <a:endParaRPr lang="en-US" altLang="en-US">
              <a:latin typeface="Optima" charset="0"/>
            </a:endParaRPr>
          </a:p>
          <a:p>
            <a:pPr eaLnBrk="1" hangingPunct="1"/>
            <a:endParaRPr lang="en-US" altLang="en-US">
              <a:latin typeface="Optima" charset="0"/>
            </a:endParaRPr>
          </a:p>
        </p:txBody>
      </p:sp>
      <p:grpSp>
        <p:nvGrpSpPr>
          <p:cNvPr id="16386" name="Group 10"/>
          <p:cNvGrpSpPr>
            <a:grpSpLocks/>
          </p:cNvGrpSpPr>
          <p:nvPr/>
        </p:nvGrpSpPr>
        <p:grpSpPr bwMode="auto">
          <a:xfrm>
            <a:off x="1128713" y="0"/>
            <a:ext cx="6773862" cy="2022475"/>
            <a:chOff x="0" y="0"/>
            <a:chExt cx="9144000" cy="2762588"/>
          </a:xfrm>
        </p:grpSpPr>
        <p:grpSp>
          <p:nvGrpSpPr>
            <p:cNvPr id="16388" name="Group 1"/>
            <p:cNvGrpSpPr>
              <a:grpSpLocks/>
            </p:cNvGrpSpPr>
            <p:nvPr/>
          </p:nvGrpSpPr>
          <p:grpSpPr bwMode="auto">
            <a:xfrm>
              <a:off x="0" y="0"/>
              <a:ext cx="9144000" cy="2762588"/>
              <a:chOff x="0" y="2220850"/>
              <a:chExt cx="9144000" cy="2762588"/>
            </a:xfrm>
          </p:grpSpPr>
          <p:sp>
            <p:nvSpPr>
              <p:cNvPr id="14"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16391" name="Picture 14" descr="High-Rez-OWL-Logo.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6389" name="TextBox 12"/>
            <p:cNvSpPr txBox="1">
              <a:spLocks noChangeArrowheads="1"/>
            </p:cNvSpPr>
            <p:nvPr/>
          </p:nvSpPr>
          <p:spPr bwMode="auto">
            <a:xfrm>
              <a:off x="4381501" y="1247754"/>
              <a:ext cx="4692316" cy="630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What is MLA?</a:t>
              </a:r>
            </a:p>
          </p:txBody>
        </p:sp>
      </p:grpSp>
      <p:pic>
        <p:nvPicPr>
          <p:cNvPr id="16387" name="Picture 2"/>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594350" y="2413000"/>
            <a:ext cx="2760663" cy="412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633" name="Group 8"/>
          <p:cNvGrpSpPr>
            <a:grpSpLocks/>
          </p:cNvGrpSpPr>
          <p:nvPr/>
        </p:nvGrpSpPr>
        <p:grpSpPr bwMode="auto">
          <a:xfrm>
            <a:off x="1128713" y="0"/>
            <a:ext cx="6773862" cy="2022475"/>
            <a:chOff x="0" y="0"/>
            <a:chExt cx="9144000" cy="2762588"/>
          </a:xfrm>
        </p:grpSpPr>
        <p:grpSp>
          <p:nvGrpSpPr>
            <p:cNvPr id="69635" name="Group 1"/>
            <p:cNvGrpSpPr>
              <a:grpSpLocks/>
            </p:cNvGrpSpPr>
            <p:nvPr/>
          </p:nvGrpSpPr>
          <p:grpSpPr bwMode="auto">
            <a:xfrm>
              <a:off x="0" y="0"/>
              <a:ext cx="9144000" cy="2762588"/>
              <a:chOff x="0" y="2220850"/>
              <a:chExt cx="9144000" cy="2762588"/>
            </a:xfrm>
          </p:grpSpPr>
          <p:sp>
            <p:nvSpPr>
              <p:cNvPr id="5"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69638" name="Picture 12" descr="High-Rez-OWL-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9636" name="TextBox 10"/>
            <p:cNvSpPr txBox="1">
              <a:spLocks noChangeArrowheads="1"/>
            </p:cNvSpPr>
            <p:nvPr/>
          </p:nvSpPr>
          <p:spPr bwMode="auto">
            <a:xfrm>
              <a:off x="4381502" y="1066020"/>
              <a:ext cx="4692316" cy="1135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Formatting Long Quotations in Poetry</a:t>
              </a:r>
            </a:p>
          </p:txBody>
        </p:sp>
      </p:grpSp>
      <p:sp>
        <p:nvSpPr>
          <p:cNvPr id="13" name="TextBox 5"/>
          <p:cNvSpPr txBox="1">
            <a:spLocks noChangeArrowheads="1"/>
          </p:cNvSpPr>
          <p:nvPr/>
        </p:nvSpPr>
        <p:spPr bwMode="auto">
          <a:xfrm>
            <a:off x="481013" y="2216150"/>
            <a:ext cx="8181975" cy="3749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charset="0"/>
                <a:ea typeface="ＭＳ Ｐゴシック" charset="0"/>
                <a:cs typeface="ＭＳ Ｐゴシック" charset="0"/>
              </a:defRPr>
            </a:lvl1pPr>
            <a:lvl2pPr marL="742950" indent="-285750" eaLnBrk="0" hangingPunct="0">
              <a:defRPr sz="2400">
                <a:solidFill>
                  <a:schemeClr val="tx1"/>
                </a:solidFill>
                <a:latin typeface="Book Antiqua" charset="0"/>
                <a:ea typeface="ＭＳ Ｐゴシック" charset="0"/>
              </a:defRPr>
            </a:lvl2pPr>
            <a:lvl3pPr marL="1143000" indent="-228600" eaLnBrk="0" hangingPunct="0">
              <a:defRPr sz="2400">
                <a:solidFill>
                  <a:schemeClr val="tx1"/>
                </a:solidFill>
                <a:latin typeface="Book Antiqua" charset="0"/>
                <a:ea typeface="ＭＳ Ｐゴシック" charset="0"/>
              </a:defRPr>
            </a:lvl3pPr>
            <a:lvl4pPr marL="1600200" indent="-228600" eaLnBrk="0" hangingPunct="0">
              <a:defRPr sz="2400">
                <a:solidFill>
                  <a:schemeClr val="tx1"/>
                </a:solidFill>
                <a:latin typeface="Book Antiqua" charset="0"/>
                <a:ea typeface="ＭＳ Ｐゴシック" charset="0"/>
              </a:defRPr>
            </a:lvl4pPr>
            <a:lvl5pPr marL="2057400" indent="-228600" eaLnBrk="0" hangingPunct="0">
              <a:defRPr sz="2400">
                <a:solidFill>
                  <a:schemeClr val="tx1"/>
                </a:solidFill>
                <a:latin typeface="Book Antiqua" charset="0"/>
                <a:ea typeface="ＭＳ Ｐゴシック" charset="0"/>
              </a:defRPr>
            </a:lvl5pPr>
            <a:lvl6pPr marL="2514600" indent="-228600" eaLnBrk="0" fontAlgn="base" hangingPunct="0">
              <a:spcBef>
                <a:spcPct val="0"/>
              </a:spcBef>
              <a:spcAft>
                <a:spcPct val="0"/>
              </a:spcAft>
              <a:defRPr sz="2400">
                <a:solidFill>
                  <a:schemeClr val="tx1"/>
                </a:solidFill>
                <a:latin typeface="Book Antiqua" charset="0"/>
                <a:ea typeface="ＭＳ Ｐゴシック" charset="0"/>
              </a:defRPr>
            </a:lvl6pPr>
            <a:lvl7pPr marL="2971800" indent="-228600" eaLnBrk="0" fontAlgn="base" hangingPunct="0">
              <a:spcBef>
                <a:spcPct val="0"/>
              </a:spcBef>
              <a:spcAft>
                <a:spcPct val="0"/>
              </a:spcAft>
              <a:defRPr sz="2400">
                <a:solidFill>
                  <a:schemeClr val="tx1"/>
                </a:solidFill>
                <a:latin typeface="Book Antiqua" charset="0"/>
                <a:ea typeface="ＭＳ Ｐゴシック" charset="0"/>
              </a:defRPr>
            </a:lvl7pPr>
            <a:lvl8pPr marL="3429000" indent="-228600" eaLnBrk="0" fontAlgn="base" hangingPunct="0">
              <a:spcBef>
                <a:spcPct val="0"/>
              </a:spcBef>
              <a:spcAft>
                <a:spcPct val="0"/>
              </a:spcAft>
              <a:defRPr sz="2400">
                <a:solidFill>
                  <a:schemeClr val="tx1"/>
                </a:solidFill>
                <a:latin typeface="Book Antiqua" charset="0"/>
                <a:ea typeface="ＭＳ Ｐゴシック" charset="0"/>
              </a:defRPr>
            </a:lvl8pPr>
            <a:lvl9pPr marL="3886200" indent="-228600" eaLnBrk="0" fontAlgn="base" hangingPunct="0">
              <a:spcBef>
                <a:spcPct val="0"/>
              </a:spcBef>
              <a:spcAft>
                <a:spcPct val="0"/>
              </a:spcAft>
              <a:defRPr sz="2400">
                <a:solidFill>
                  <a:schemeClr val="tx1"/>
                </a:solidFill>
                <a:latin typeface="Book Antiqua" charset="0"/>
                <a:ea typeface="ＭＳ Ｐゴシック" charset="0"/>
              </a:defRPr>
            </a:lvl9pPr>
          </a:lstStyle>
          <a:p>
            <a:pPr marL="457200" indent="-457200" eaLnBrk="1" hangingPunct="1">
              <a:lnSpc>
                <a:spcPct val="150000"/>
              </a:lnSpc>
              <a:buFont typeface="Arial"/>
              <a:buChar char="•"/>
              <a:defRPr/>
            </a:pPr>
            <a:r>
              <a:rPr lang="en-US" sz="2800" dirty="0" smtClean="0">
                <a:solidFill>
                  <a:srgbClr val="000000"/>
                </a:solidFill>
                <a:latin typeface="Optima" charset="0"/>
              </a:rPr>
              <a:t>Use block quotations for four or more lines of poetry.</a:t>
            </a:r>
          </a:p>
          <a:p>
            <a:pPr eaLnBrk="1" hangingPunct="1">
              <a:lnSpc>
                <a:spcPct val="150000"/>
              </a:lnSpc>
              <a:defRPr/>
            </a:pPr>
            <a:endParaRPr lang="en-US" sz="2000" dirty="0" smtClean="0">
              <a:latin typeface="Optima" charset="0"/>
            </a:endParaRPr>
          </a:p>
          <a:p>
            <a:pPr marL="457200" indent="-457200" eaLnBrk="1" hangingPunct="1">
              <a:lnSpc>
                <a:spcPct val="150000"/>
              </a:lnSpc>
              <a:buFont typeface="Arial"/>
              <a:buChar char="•"/>
              <a:defRPr/>
            </a:pPr>
            <a:r>
              <a:rPr lang="en-US" sz="2800" dirty="0" smtClean="0">
                <a:latin typeface="Optima" charset="0"/>
              </a:rPr>
              <a:t>If the poem is formatted in an unusual way, reproduce the unique formatting as accurately as possible.</a:t>
            </a:r>
          </a:p>
        </p:txBody>
      </p:sp>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657" name="Group 8"/>
          <p:cNvGrpSpPr>
            <a:grpSpLocks/>
          </p:cNvGrpSpPr>
          <p:nvPr/>
        </p:nvGrpSpPr>
        <p:grpSpPr bwMode="auto">
          <a:xfrm>
            <a:off x="1128713" y="0"/>
            <a:ext cx="6773862" cy="2022475"/>
            <a:chOff x="0" y="0"/>
            <a:chExt cx="9144000" cy="2762588"/>
          </a:xfrm>
        </p:grpSpPr>
        <p:grpSp>
          <p:nvGrpSpPr>
            <p:cNvPr id="70662"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70665"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0663" name="TextBox 10"/>
            <p:cNvSpPr txBox="1">
              <a:spLocks noChangeArrowheads="1"/>
            </p:cNvSpPr>
            <p:nvPr/>
          </p:nvSpPr>
          <p:spPr bwMode="auto">
            <a:xfrm>
              <a:off x="4381501" y="1066020"/>
              <a:ext cx="4692316" cy="1135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Adding/Omitting Words</a:t>
              </a:r>
            </a:p>
          </p:txBody>
        </p:sp>
      </p:grpSp>
      <p:grpSp>
        <p:nvGrpSpPr>
          <p:cNvPr id="70658" name="Group 14"/>
          <p:cNvGrpSpPr>
            <a:grpSpLocks/>
          </p:cNvGrpSpPr>
          <p:nvPr/>
        </p:nvGrpSpPr>
        <p:grpSpPr bwMode="auto">
          <a:xfrm>
            <a:off x="481013" y="2216150"/>
            <a:ext cx="8181975" cy="3694113"/>
            <a:chOff x="480849" y="2248147"/>
            <a:chExt cx="8182303" cy="3693319"/>
          </a:xfrm>
        </p:grpSpPr>
        <p:sp>
          <p:nvSpPr>
            <p:cNvPr id="70659" name="TextBox 5"/>
            <p:cNvSpPr txBox="1">
              <a:spLocks noChangeArrowheads="1"/>
            </p:cNvSpPr>
            <p:nvPr/>
          </p:nvSpPr>
          <p:spPr bwMode="auto">
            <a:xfrm>
              <a:off x="480849" y="2248147"/>
              <a:ext cx="8182303"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lnSpc>
                  <a:spcPct val="150000"/>
                </a:lnSpc>
              </a:pPr>
              <a:r>
                <a:rPr lang="en-US" altLang="en-US" b="1" dirty="0">
                  <a:latin typeface="Optima" charset="0"/>
                </a:rPr>
                <a:t>In-text example for </a:t>
              </a:r>
              <a:r>
                <a:rPr lang="en-US" altLang="en-US" b="1" u="sng" dirty="0">
                  <a:latin typeface="Optima" charset="0"/>
                </a:rPr>
                <a:t>Adding Words</a:t>
              </a:r>
              <a:r>
                <a:rPr lang="en-US" altLang="en-US" b="1" dirty="0">
                  <a:latin typeface="Optima" charset="0"/>
                </a:rPr>
                <a:t>:</a:t>
              </a:r>
            </a:p>
            <a:p>
              <a:pPr eaLnBrk="1" hangingPunct="1">
                <a:lnSpc>
                  <a:spcPct val="150000"/>
                </a:lnSpc>
              </a:pPr>
              <a:endParaRPr lang="en-US" altLang="en-US" sz="400" b="1" dirty="0">
                <a:latin typeface="Optima" charset="0"/>
              </a:endParaRPr>
            </a:p>
            <a:p>
              <a:pPr eaLnBrk="1" hangingPunct="1"/>
              <a:r>
                <a:rPr lang="en-US" altLang="en-US" sz="2000" dirty="0">
                  <a:solidFill>
                    <a:srgbClr val="0070C0"/>
                  </a:solidFill>
                  <a:latin typeface="Optima" charset="0"/>
                </a:rPr>
                <a:t>Jan Harold Brunvand, in an essay on urban legends, states: “some individuals [who retell urban legends] make a point of learning every rumor or tale” (78).</a:t>
              </a:r>
            </a:p>
            <a:p>
              <a:pPr eaLnBrk="1" hangingPunct="1">
                <a:lnSpc>
                  <a:spcPct val="150000"/>
                </a:lnSpc>
              </a:pPr>
              <a:endParaRPr lang="en-US" altLang="en-US" sz="2000" dirty="0">
                <a:latin typeface="Optima" charset="0"/>
              </a:endParaRPr>
            </a:p>
            <a:p>
              <a:pPr eaLnBrk="1" hangingPunct="1">
                <a:lnSpc>
                  <a:spcPct val="150000"/>
                </a:lnSpc>
              </a:pPr>
              <a:r>
                <a:rPr lang="en-US" altLang="en-US" b="1" dirty="0">
                  <a:latin typeface="Optima" charset="0"/>
                </a:rPr>
                <a:t>In-text example for </a:t>
              </a:r>
              <a:r>
                <a:rPr lang="en-US" altLang="en-US" b="1" u="sng" dirty="0">
                  <a:latin typeface="Optima" charset="0"/>
                </a:rPr>
                <a:t>Omitting Words</a:t>
              </a:r>
              <a:r>
                <a:rPr lang="en-US" altLang="en-US" b="1" dirty="0">
                  <a:latin typeface="Optima" charset="0"/>
                </a:rPr>
                <a:t>:</a:t>
              </a:r>
            </a:p>
            <a:p>
              <a:pPr eaLnBrk="1" hangingPunct="1">
                <a:lnSpc>
                  <a:spcPct val="150000"/>
                </a:lnSpc>
              </a:pPr>
              <a:endParaRPr lang="en-US" altLang="en-US" sz="400" b="1" dirty="0">
                <a:latin typeface="Optima" charset="0"/>
              </a:endParaRPr>
            </a:p>
            <a:p>
              <a:pPr eaLnBrk="1" hangingPunct="1"/>
              <a:r>
                <a:rPr lang="en-US" altLang="en-US" sz="2000" dirty="0">
                  <a:solidFill>
                    <a:srgbClr val="0070C0"/>
                  </a:solidFill>
                  <a:latin typeface="Optima" charset="0"/>
                </a:rPr>
                <a:t>In an essay on urban legends, Jan Harold Brunvand notes that “some individuals make a point of learning every recent rumor or tale . . . and in a short time a lively exchange of details occurs” (78).</a:t>
              </a:r>
            </a:p>
          </p:txBody>
        </p:sp>
        <p:sp>
          <p:nvSpPr>
            <p:cNvPr id="8" name="Oval 7"/>
            <p:cNvSpPr>
              <a:spLocks noChangeArrowheads="1"/>
            </p:cNvSpPr>
            <p:nvPr/>
          </p:nvSpPr>
          <p:spPr bwMode="auto">
            <a:xfrm>
              <a:off x="7388338" y="5303305"/>
              <a:ext cx="727104" cy="323780"/>
            </a:xfrm>
            <a:prstGeom prst="ellipse">
              <a:avLst/>
            </a:prstGeom>
            <a:noFill/>
            <a:ln w="28575">
              <a:solidFill>
                <a:srgbClr val="7F7F7F"/>
              </a:solidFill>
              <a:round/>
              <a:headEnd/>
              <a:tailEnd/>
            </a:ln>
            <a:effectLst>
              <a:outerShdw blurRad="50800" dist="38100" dir="2700000" algn="tl" rotWithShape="0">
                <a:srgbClr val="808080">
                  <a:alpha val="39999"/>
                </a:srgbClr>
              </a:outerShdw>
            </a:effectLst>
            <a:extLst>
              <a:ext uri="{909E8E84-426E-40DD-AFC4-6F175D3DCCD1}">
                <a14:hiddenFill xmlns:a14="http://schemas.microsoft.com/office/drawing/2010/main">
                  <a:solidFill>
                    <a:srgbClr val="FFFFFF"/>
                  </a:solidFill>
                </a14:hiddenFill>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14" name="Oval 13"/>
            <p:cNvSpPr>
              <a:spLocks noChangeArrowheads="1"/>
            </p:cNvSpPr>
            <p:nvPr/>
          </p:nvSpPr>
          <p:spPr bwMode="auto">
            <a:xfrm>
              <a:off x="1581030" y="3136956"/>
              <a:ext cx="3421200" cy="568203"/>
            </a:xfrm>
            <a:prstGeom prst="ellipse">
              <a:avLst/>
            </a:prstGeom>
            <a:noFill/>
            <a:ln w="28575">
              <a:solidFill>
                <a:srgbClr val="7F7F7F"/>
              </a:solidFill>
              <a:round/>
              <a:headEnd/>
              <a:tailEnd/>
            </a:ln>
            <a:effectLst>
              <a:outerShdw blurRad="50800" dist="38100" dir="2700000" algn="tl" rotWithShape="0">
                <a:srgbClr val="808080">
                  <a:alpha val="39999"/>
                </a:srgbClr>
              </a:outerShdw>
            </a:effectLst>
            <a:extLst>
              <a:ext uri="{909E8E84-426E-40DD-AFC4-6F175D3DCCD1}">
                <a14:hiddenFill xmlns:a14="http://schemas.microsoft.com/office/drawing/2010/main">
                  <a:solidFill>
                    <a:srgbClr val="FFFFFF"/>
                  </a:solidFill>
                </a14:hiddenFill>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gr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705" name="Group 9"/>
          <p:cNvGrpSpPr>
            <a:grpSpLocks/>
          </p:cNvGrpSpPr>
          <p:nvPr/>
        </p:nvGrpSpPr>
        <p:grpSpPr bwMode="auto">
          <a:xfrm>
            <a:off x="1128713" y="0"/>
            <a:ext cx="6773862" cy="2022475"/>
            <a:chOff x="0" y="0"/>
            <a:chExt cx="9144000" cy="2762588"/>
          </a:xfrm>
        </p:grpSpPr>
        <p:grpSp>
          <p:nvGrpSpPr>
            <p:cNvPr id="72708" name="Group 1"/>
            <p:cNvGrpSpPr>
              <a:grpSpLocks/>
            </p:cNvGrpSpPr>
            <p:nvPr/>
          </p:nvGrpSpPr>
          <p:grpSpPr bwMode="auto">
            <a:xfrm>
              <a:off x="0" y="0"/>
              <a:ext cx="9144000" cy="2762588"/>
              <a:chOff x="0" y="2220850"/>
              <a:chExt cx="9144000" cy="2762588"/>
            </a:xfrm>
          </p:grpSpPr>
          <p:sp>
            <p:nvSpPr>
              <p:cNvPr id="5"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72711" name="Picture 13"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2709" name="TextBox 11"/>
            <p:cNvSpPr txBox="1">
              <a:spLocks noChangeArrowheads="1"/>
            </p:cNvSpPr>
            <p:nvPr/>
          </p:nvSpPr>
          <p:spPr bwMode="auto">
            <a:xfrm>
              <a:off x="4381502" y="1066020"/>
              <a:ext cx="4692316" cy="630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Works Cited: The Basics</a:t>
              </a:r>
            </a:p>
          </p:txBody>
        </p:sp>
      </p:grpSp>
      <p:pic>
        <p:nvPicPr>
          <p:cNvPr id="72706"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28713" y="2368550"/>
            <a:ext cx="2540000" cy="367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7" name="TextBox 8"/>
          <p:cNvSpPr txBox="1">
            <a:spLocks noChangeArrowheads="1"/>
          </p:cNvSpPr>
          <p:nvPr/>
        </p:nvSpPr>
        <p:spPr bwMode="auto">
          <a:xfrm>
            <a:off x="4152900" y="2116138"/>
            <a:ext cx="3749675" cy="784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lnSpc>
                <a:spcPct val="150000"/>
              </a:lnSpc>
            </a:pPr>
            <a:r>
              <a:rPr lang="en-US" altLang="en-US" sz="2000">
                <a:solidFill>
                  <a:srgbClr val="5577AE"/>
                </a:solidFill>
                <a:latin typeface="Optima" charset="0"/>
              </a:rPr>
              <a:t>Each entry in the list of works cited is made up of core elements given in a specific order. </a:t>
            </a:r>
          </a:p>
          <a:p>
            <a:pPr eaLnBrk="1" hangingPunct="1">
              <a:lnSpc>
                <a:spcPct val="150000"/>
              </a:lnSpc>
            </a:pPr>
            <a:r>
              <a:rPr lang="en-US" altLang="en-US" sz="2000">
                <a:solidFill>
                  <a:srgbClr val="5577AE"/>
                </a:solidFill>
                <a:latin typeface="Optima" charset="0"/>
              </a:rPr>
              <a:t>The core elements should be listed in the order in which they appear here. Each element is followed by the punctuation mark shown here.</a:t>
            </a:r>
          </a:p>
          <a:p>
            <a:pPr eaLnBrk="1" hangingPunct="1"/>
            <a:endParaRPr lang="en-US" altLang="en-US" sz="1800"/>
          </a:p>
          <a:p>
            <a:pPr eaLnBrk="1" hangingPunct="1"/>
            <a:endParaRPr lang="en-US" altLang="en-US" sz="1800"/>
          </a:p>
          <a:p>
            <a:pPr eaLnBrk="1" hangingPunct="1"/>
            <a:endParaRPr lang="en-US" altLang="en-US" sz="1800"/>
          </a:p>
          <a:p>
            <a:pPr eaLnBrk="1" hangingPunct="1"/>
            <a:endParaRPr lang="en-US" altLang="en-US" sz="1800"/>
          </a:p>
          <a:p>
            <a:pPr eaLnBrk="1" hangingPunct="1"/>
            <a:endParaRPr lang="en-US" altLang="en-US" sz="1800"/>
          </a:p>
          <a:p>
            <a:pPr eaLnBrk="1" hangingPunct="1"/>
            <a:endParaRPr lang="en-US" altLang="en-US" sz="1800"/>
          </a:p>
          <a:p>
            <a:pPr eaLnBrk="1" hangingPunct="1"/>
            <a:endParaRPr lang="en-US" altLang="en-US" sz="1800"/>
          </a:p>
          <a:p>
            <a:pPr eaLnBrk="1" hangingPunct="1"/>
            <a:endParaRPr lang="en-US" altLang="en-US" sz="1800"/>
          </a:p>
          <a:p>
            <a:pPr eaLnBrk="1" hangingPunct="1"/>
            <a:endParaRPr lang="en-US" altLang="en-US" sz="1800"/>
          </a:p>
          <a:p>
            <a:pPr eaLnBrk="1" hangingPunct="1"/>
            <a:endParaRPr lang="en-US" altLang="en-US" sz="1800"/>
          </a:p>
          <a:p>
            <a:pPr eaLnBrk="1" hangingPunct="1"/>
            <a:endParaRPr lang="en-US" altLang="en-US" sz="1800"/>
          </a:p>
          <a:p>
            <a:pPr eaLnBrk="1" hangingPunct="1"/>
            <a:endParaRPr lang="en-US" altLang="en-US" sz="1800"/>
          </a:p>
          <a:p>
            <a:pPr eaLnBrk="1" hangingPunct="1"/>
            <a:endParaRPr lang="en-US" altLang="en-US" sz="1800"/>
          </a:p>
        </p:txBody>
      </p:sp>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extBox 5"/>
          <p:cNvSpPr txBox="1">
            <a:spLocks noChangeArrowheads="1"/>
          </p:cNvSpPr>
          <p:nvPr/>
        </p:nvSpPr>
        <p:spPr bwMode="auto">
          <a:xfrm>
            <a:off x="536575" y="1971675"/>
            <a:ext cx="8070850" cy="4537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lnSpc>
                <a:spcPct val="120000"/>
              </a:lnSpc>
            </a:pPr>
            <a:r>
              <a:rPr lang="en-US" altLang="en-US" b="1" dirty="0">
                <a:latin typeface="Optima" charset="0"/>
              </a:rPr>
              <a:t>Author.</a:t>
            </a:r>
          </a:p>
          <a:p>
            <a:endParaRPr lang="en-US" altLang="en-US" sz="2000" dirty="0">
              <a:solidFill>
                <a:srgbClr val="5577AE"/>
              </a:solidFill>
              <a:latin typeface="Optima" charset="0"/>
            </a:endParaRPr>
          </a:p>
          <a:p>
            <a:r>
              <a:rPr lang="en-US" altLang="en-US" sz="2000" dirty="0">
                <a:latin typeface="Optima" charset="0"/>
              </a:rPr>
              <a:t>Begin the entry with the author’s last name, followed by a comma and the rest of the name, as presented in the work. End this element with a period.</a:t>
            </a:r>
          </a:p>
          <a:p>
            <a:r>
              <a:rPr lang="en-US" altLang="en-US" sz="2000" dirty="0">
                <a:solidFill>
                  <a:srgbClr val="5577AE"/>
                </a:solidFill>
                <a:latin typeface="Optima" charset="0"/>
              </a:rPr>
              <a:t> </a:t>
            </a:r>
          </a:p>
          <a:p>
            <a:r>
              <a:rPr lang="en-US" altLang="en-US" sz="2000" i="1" dirty="0">
                <a:latin typeface="Optima" charset="0"/>
              </a:rPr>
              <a:t>Examples:</a:t>
            </a:r>
          </a:p>
          <a:p>
            <a:endParaRPr lang="en-US" altLang="en-US" sz="2000" dirty="0">
              <a:solidFill>
                <a:srgbClr val="5577AE"/>
              </a:solidFill>
              <a:latin typeface="Optima" charset="0"/>
            </a:endParaRPr>
          </a:p>
          <a:p>
            <a:r>
              <a:rPr lang="en-US" altLang="en-US" sz="2000" dirty="0">
                <a:solidFill>
                  <a:srgbClr val="5577AE"/>
                </a:solidFill>
                <a:latin typeface="Optima" charset="0"/>
              </a:rPr>
              <a:t>Baron, Naomi S. “Redefining Reading: The Impact of Digital </a:t>
            </a:r>
          </a:p>
          <a:p>
            <a:r>
              <a:rPr lang="en-US" altLang="en-US" sz="2000" dirty="0">
                <a:solidFill>
                  <a:srgbClr val="5577AE"/>
                </a:solidFill>
                <a:latin typeface="Optima" charset="0"/>
              </a:rPr>
              <a:t>     Communication Media.” </a:t>
            </a:r>
            <a:r>
              <a:rPr lang="en-US" altLang="en-US" sz="2000" i="1" dirty="0">
                <a:solidFill>
                  <a:srgbClr val="5577AE"/>
                </a:solidFill>
                <a:latin typeface="Optima" charset="0"/>
              </a:rPr>
              <a:t>PMLA</a:t>
            </a:r>
            <a:r>
              <a:rPr lang="en-US" altLang="en-US" sz="2000" dirty="0">
                <a:solidFill>
                  <a:srgbClr val="5577AE"/>
                </a:solidFill>
                <a:latin typeface="Optima" charset="0"/>
              </a:rPr>
              <a:t>, vol. 128, no. 1, Jan. 2013, pp.  </a:t>
            </a:r>
          </a:p>
          <a:p>
            <a:r>
              <a:rPr lang="en-US" altLang="en-US" sz="2000" dirty="0">
                <a:solidFill>
                  <a:srgbClr val="5577AE"/>
                </a:solidFill>
                <a:latin typeface="Optima" charset="0"/>
              </a:rPr>
              <a:t>     193-200.</a:t>
            </a:r>
          </a:p>
          <a:p>
            <a:endParaRPr lang="en-US" altLang="en-US" sz="2000" dirty="0">
              <a:solidFill>
                <a:srgbClr val="5577AE"/>
              </a:solidFill>
              <a:latin typeface="Optima" charset="0"/>
            </a:endParaRPr>
          </a:p>
          <a:p>
            <a:r>
              <a:rPr lang="en-US" altLang="en-US" sz="2000" dirty="0">
                <a:solidFill>
                  <a:srgbClr val="5577AE"/>
                </a:solidFill>
                <a:latin typeface="Optima" charset="0"/>
              </a:rPr>
              <a:t>Jacobs, Alan. </a:t>
            </a:r>
            <a:r>
              <a:rPr lang="en-US" altLang="en-US" sz="2000" i="1" dirty="0">
                <a:solidFill>
                  <a:srgbClr val="5577AE"/>
                </a:solidFill>
                <a:latin typeface="Optima" charset="0"/>
              </a:rPr>
              <a:t>The Pleasures of Reading in an Age of Distraction</a:t>
            </a:r>
            <a:r>
              <a:rPr lang="en-US" altLang="en-US" sz="2000" dirty="0">
                <a:solidFill>
                  <a:srgbClr val="5577AE"/>
                </a:solidFill>
                <a:latin typeface="Optima" charset="0"/>
              </a:rPr>
              <a:t>. </a:t>
            </a:r>
            <a:r>
              <a:rPr lang="en-US" altLang="en-US" sz="2000" dirty="0" smtClean="0">
                <a:solidFill>
                  <a:srgbClr val="5577AE"/>
                </a:solidFill>
                <a:latin typeface="Optima" charset="0"/>
              </a:rPr>
              <a:t>	Oxford UP</a:t>
            </a:r>
            <a:r>
              <a:rPr lang="en-US" altLang="en-US" sz="2000" dirty="0">
                <a:solidFill>
                  <a:srgbClr val="5577AE"/>
                </a:solidFill>
                <a:latin typeface="Optima" charset="0"/>
              </a:rPr>
              <a:t>, 2011.</a:t>
            </a:r>
          </a:p>
        </p:txBody>
      </p:sp>
      <p:grpSp>
        <p:nvGrpSpPr>
          <p:cNvPr id="73730" name="Group 8"/>
          <p:cNvGrpSpPr>
            <a:grpSpLocks/>
          </p:cNvGrpSpPr>
          <p:nvPr/>
        </p:nvGrpSpPr>
        <p:grpSpPr bwMode="auto">
          <a:xfrm>
            <a:off x="1128713" y="0"/>
            <a:ext cx="6773862" cy="2022475"/>
            <a:chOff x="0" y="0"/>
            <a:chExt cx="9144000" cy="2762588"/>
          </a:xfrm>
        </p:grpSpPr>
        <p:grpSp>
          <p:nvGrpSpPr>
            <p:cNvPr id="73731"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73734"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3732" name="TextBox 10"/>
            <p:cNvSpPr txBox="1">
              <a:spLocks noChangeArrowheads="1"/>
            </p:cNvSpPr>
            <p:nvPr/>
          </p:nvSpPr>
          <p:spPr bwMode="auto">
            <a:xfrm>
              <a:off x="4381502" y="1066020"/>
              <a:ext cx="4692316" cy="1135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Works-cited List: Author</a:t>
              </a:r>
            </a:p>
          </p:txBody>
        </p:sp>
      </p:gr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extBox 5"/>
          <p:cNvSpPr txBox="1">
            <a:spLocks noChangeArrowheads="1"/>
          </p:cNvSpPr>
          <p:nvPr/>
        </p:nvSpPr>
        <p:spPr bwMode="auto">
          <a:xfrm>
            <a:off x="474663" y="1958975"/>
            <a:ext cx="8194675" cy="491211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r>
              <a:rPr lang="en-US" altLang="en-US" b="1" dirty="0">
                <a:latin typeface="Optima" charset="0"/>
              </a:rPr>
              <a:t>Title of source.</a:t>
            </a:r>
          </a:p>
          <a:p>
            <a:r>
              <a:rPr lang="en-US" altLang="en-US" sz="1800" i="1" dirty="0">
                <a:latin typeface="Optima" charset="0"/>
              </a:rPr>
              <a:t>Books and websites should be in italics:</a:t>
            </a:r>
          </a:p>
          <a:p>
            <a:r>
              <a:rPr lang="en-US" altLang="en-US" sz="1800" dirty="0">
                <a:latin typeface="Optima" charset="0"/>
              </a:rPr>
              <a:t> </a:t>
            </a:r>
            <a:r>
              <a:rPr lang="en-US" altLang="en-US" sz="1800" dirty="0">
                <a:solidFill>
                  <a:srgbClr val="5577AE"/>
                </a:solidFill>
                <a:latin typeface="Optima" charset="0"/>
              </a:rPr>
              <a:t>  </a:t>
            </a:r>
          </a:p>
          <a:p>
            <a:r>
              <a:rPr lang="en-US" altLang="en-US" sz="1800" dirty="0">
                <a:solidFill>
                  <a:srgbClr val="5577AE"/>
                </a:solidFill>
                <a:latin typeface="Optima" charset="0"/>
              </a:rPr>
              <a:t>	</a:t>
            </a:r>
            <a:r>
              <a:rPr lang="en-US" altLang="en-US" sz="1800" dirty="0" err="1">
                <a:solidFill>
                  <a:srgbClr val="5577AE"/>
                </a:solidFill>
                <a:latin typeface="Optima" charset="0"/>
              </a:rPr>
              <a:t>Hollmichel</a:t>
            </a:r>
            <a:r>
              <a:rPr lang="en-US" altLang="en-US" sz="1800" dirty="0">
                <a:solidFill>
                  <a:srgbClr val="5577AE"/>
                </a:solidFill>
                <a:latin typeface="Optima" charset="0"/>
              </a:rPr>
              <a:t>, Stefanie. </a:t>
            </a:r>
            <a:r>
              <a:rPr lang="en-US" altLang="en-US" sz="1800" i="1" dirty="0">
                <a:solidFill>
                  <a:srgbClr val="5577AE"/>
                </a:solidFill>
                <a:latin typeface="Optima" charset="0"/>
              </a:rPr>
              <a:t>So Many Books</a:t>
            </a:r>
            <a:r>
              <a:rPr lang="en-US" altLang="en-US" sz="1800" dirty="0">
                <a:solidFill>
                  <a:srgbClr val="5577AE"/>
                </a:solidFill>
                <a:latin typeface="Optima" charset="0"/>
              </a:rPr>
              <a:t>. 2003-13, somanybooksblog.com.</a:t>
            </a:r>
          </a:p>
          <a:p>
            <a:endParaRPr lang="en-US" altLang="en-US" sz="1800" dirty="0">
              <a:solidFill>
                <a:srgbClr val="5577AE"/>
              </a:solidFill>
              <a:latin typeface="Optima" charset="0"/>
            </a:endParaRPr>
          </a:p>
          <a:p>
            <a:r>
              <a:rPr lang="en-US" altLang="en-US" sz="1800" dirty="0">
                <a:solidFill>
                  <a:srgbClr val="5577AE"/>
                </a:solidFill>
                <a:latin typeface="Optima" charset="0"/>
              </a:rPr>
              <a:t>	Linett, Maren </a:t>
            </a:r>
            <a:r>
              <a:rPr lang="en-US" altLang="en-US" sz="1800" dirty="0" err="1">
                <a:solidFill>
                  <a:srgbClr val="5577AE"/>
                </a:solidFill>
                <a:latin typeface="Optima" charset="0"/>
              </a:rPr>
              <a:t>Tova</a:t>
            </a:r>
            <a:r>
              <a:rPr lang="en-US" altLang="en-US" sz="1800" dirty="0">
                <a:solidFill>
                  <a:srgbClr val="5577AE"/>
                </a:solidFill>
                <a:latin typeface="Optima" charset="0"/>
              </a:rPr>
              <a:t>. </a:t>
            </a:r>
            <a:r>
              <a:rPr lang="en-US" altLang="en-US" sz="1800" i="1" dirty="0">
                <a:solidFill>
                  <a:srgbClr val="5577AE"/>
                </a:solidFill>
                <a:latin typeface="Optima" charset="0"/>
              </a:rPr>
              <a:t>Modernism, Feminism, and Jewishness</a:t>
            </a:r>
            <a:r>
              <a:rPr lang="en-US" altLang="en-US" sz="1800" dirty="0">
                <a:solidFill>
                  <a:srgbClr val="5577AE"/>
                </a:solidFill>
                <a:latin typeface="Optima" charset="0"/>
              </a:rPr>
              <a:t>. Cambridge </a:t>
            </a:r>
            <a:r>
              <a:rPr lang="en-US" altLang="en-US" sz="1800" dirty="0" smtClean="0">
                <a:solidFill>
                  <a:srgbClr val="5577AE"/>
                </a:solidFill>
                <a:latin typeface="Optima" charset="0"/>
              </a:rPr>
              <a:t>    		UP</a:t>
            </a:r>
            <a:r>
              <a:rPr lang="en-US" altLang="en-US" sz="1800" dirty="0">
                <a:solidFill>
                  <a:srgbClr val="5577AE"/>
                </a:solidFill>
                <a:latin typeface="Optima" charset="0"/>
              </a:rPr>
              <a:t>, </a:t>
            </a:r>
            <a:r>
              <a:rPr lang="en-US" altLang="en-US" sz="1800" dirty="0" smtClean="0">
                <a:solidFill>
                  <a:srgbClr val="5577AE"/>
                </a:solidFill>
                <a:latin typeface="Optima" charset="0"/>
              </a:rPr>
              <a:t>2007</a:t>
            </a:r>
            <a:r>
              <a:rPr lang="en-US" altLang="en-US" sz="1800" dirty="0">
                <a:solidFill>
                  <a:srgbClr val="5577AE"/>
                </a:solidFill>
                <a:latin typeface="Optima" charset="0"/>
              </a:rPr>
              <a:t>.</a:t>
            </a:r>
          </a:p>
          <a:p>
            <a:endParaRPr lang="en-US" altLang="en-US" sz="1800" dirty="0">
              <a:latin typeface="Optima" charset="0"/>
            </a:endParaRPr>
          </a:p>
          <a:p>
            <a:r>
              <a:rPr lang="en-US" altLang="en-US" sz="1800" i="1" dirty="0">
                <a:latin typeface="Optima" charset="0"/>
              </a:rPr>
              <a:t>Periodicals (journal, magazine, newspaper article), television episodes, and songs should be in quotation marks:</a:t>
            </a:r>
          </a:p>
          <a:p>
            <a:r>
              <a:rPr lang="en-US" altLang="en-US" sz="1800" dirty="0">
                <a:latin typeface="Optima" charset="0"/>
              </a:rPr>
              <a:t> </a:t>
            </a:r>
            <a:endParaRPr lang="en-US" altLang="en-US" sz="1800" dirty="0">
              <a:solidFill>
                <a:srgbClr val="5577AE"/>
              </a:solidFill>
              <a:latin typeface="Optima" charset="0"/>
            </a:endParaRPr>
          </a:p>
          <a:p>
            <a:r>
              <a:rPr lang="en-US" altLang="en-US" sz="1800" dirty="0">
                <a:solidFill>
                  <a:srgbClr val="5577AE"/>
                </a:solidFill>
                <a:latin typeface="Optima" charset="0"/>
              </a:rPr>
              <a:t>	Beyonc</a:t>
            </a:r>
            <a:r>
              <a:rPr lang="en-US" altLang="en-US" sz="1800" dirty="0">
                <a:solidFill>
                  <a:srgbClr val="5577AE"/>
                </a:solidFill>
                <a:latin typeface="Optima" charset="0"/>
                <a:ea typeface="Lucida Grande" charset="0"/>
              </a:rPr>
              <a:t>é</a:t>
            </a:r>
            <a:r>
              <a:rPr lang="en-US" altLang="en-US" sz="1800" dirty="0">
                <a:solidFill>
                  <a:srgbClr val="5577AE"/>
                </a:solidFill>
                <a:latin typeface="Optima" charset="0"/>
              </a:rPr>
              <a:t>. “Pretty Hurts.” Beyoncé, Parkwood Entertainment, 2013, 	</a:t>
            </a:r>
            <a:r>
              <a:rPr lang="en-US" altLang="en-US" sz="1800" dirty="0" smtClean="0">
                <a:solidFill>
                  <a:srgbClr val="5577AE"/>
                </a:solidFill>
                <a:latin typeface="Optima" charset="0"/>
              </a:rPr>
              <a:t>			</a:t>
            </a:r>
            <a:r>
              <a:rPr lang="en-US" altLang="en-US" sz="1800" dirty="0" smtClean="0">
                <a:solidFill>
                  <a:srgbClr val="5577AE"/>
                </a:solidFill>
                <a:latin typeface="Optima" charset="0"/>
                <a:hlinkClick r:id="rId3"/>
              </a:rPr>
              <a:t>www.beyonce</a:t>
            </a:r>
            <a:r>
              <a:rPr lang="en-US" altLang="en-US" sz="1800" dirty="0" smtClean="0">
                <a:solidFill>
                  <a:srgbClr val="5577AE"/>
                </a:solidFill>
                <a:latin typeface="Optima" charset="0"/>
              </a:rPr>
              <a:t> </a:t>
            </a:r>
            <a:r>
              <a:rPr lang="en-US" altLang="en-US" sz="1800" dirty="0">
                <a:solidFill>
                  <a:srgbClr val="5577AE"/>
                </a:solidFill>
                <a:latin typeface="Optima" charset="0"/>
              </a:rPr>
              <a:t>.com/album/</a:t>
            </a:r>
            <a:r>
              <a:rPr lang="en-US" altLang="en-US" sz="1800" dirty="0" err="1">
                <a:solidFill>
                  <a:srgbClr val="5577AE"/>
                </a:solidFill>
                <a:latin typeface="Optima" charset="0"/>
              </a:rPr>
              <a:t>beyonce</a:t>
            </a:r>
            <a:r>
              <a:rPr lang="en-US" altLang="en-US" sz="1800" dirty="0">
                <a:solidFill>
                  <a:srgbClr val="5577AE"/>
                </a:solidFill>
                <a:latin typeface="Optima" charset="0"/>
              </a:rPr>
              <a:t>/?</a:t>
            </a:r>
            <a:r>
              <a:rPr lang="en-US" altLang="en-US" sz="1800" dirty="0" err="1">
                <a:solidFill>
                  <a:srgbClr val="5577AE"/>
                </a:solidFill>
                <a:latin typeface="Optima" charset="0"/>
              </a:rPr>
              <a:t>media_view</a:t>
            </a:r>
            <a:r>
              <a:rPr lang="en-US" altLang="en-US" sz="1800" dirty="0">
                <a:solidFill>
                  <a:srgbClr val="5577AE"/>
                </a:solidFill>
                <a:latin typeface="Optima" charset="0"/>
              </a:rPr>
              <a:t>=songs.</a:t>
            </a:r>
          </a:p>
          <a:p>
            <a:endParaRPr lang="en-US" altLang="en-US" sz="1800" dirty="0">
              <a:latin typeface="Optima" charset="0"/>
            </a:endParaRPr>
          </a:p>
          <a:p>
            <a:r>
              <a:rPr lang="en-US" altLang="en-US" sz="1800" dirty="0">
                <a:solidFill>
                  <a:srgbClr val="5577AE"/>
                </a:solidFill>
                <a:latin typeface="Optima" charset="0"/>
              </a:rPr>
              <a:t>	Goldman, Anne. “Questions of Transport: Reading Primo Levi Reading  </a:t>
            </a:r>
          </a:p>
          <a:p>
            <a:r>
              <a:rPr lang="en-US" altLang="en-US" sz="1800" dirty="0">
                <a:solidFill>
                  <a:srgbClr val="5577AE"/>
                </a:solidFill>
                <a:latin typeface="Optima" charset="0"/>
              </a:rPr>
              <a:t>		Dante.” </a:t>
            </a:r>
            <a:r>
              <a:rPr lang="en-US" altLang="en-US" sz="1800" i="1" dirty="0">
                <a:solidFill>
                  <a:srgbClr val="5577AE"/>
                </a:solidFill>
                <a:latin typeface="Optima" charset="0"/>
              </a:rPr>
              <a:t>The Georgia Review</a:t>
            </a:r>
            <a:r>
              <a:rPr lang="en-US" altLang="en-US" sz="1800" dirty="0">
                <a:solidFill>
                  <a:srgbClr val="5577AE"/>
                </a:solidFill>
                <a:latin typeface="Optima" charset="0"/>
              </a:rPr>
              <a:t>, vol. 64, no. 1, 2010, pp. 69-88.</a:t>
            </a:r>
          </a:p>
          <a:p>
            <a:pPr eaLnBrk="1" hangingPunct="1">
              <a:lnSpc>
                <a:spcPct val="120000"/>
              </a:lnSpc>
            </a:pPr>
            <a:endParaRPr lang="en-US" altLang="en-US" sz="1600" dirty="0">
              <a:latin typeface="Optima" charset="0"/>
            </a:endParaRPr>
          </a:p>
        </p:txBody>
      </p:sp>
      <p:grpSp>
        <p:nvGrpSpPr>
          <p:cNvPr id="75778" name="Group 8"/>
          <p:cNvGrpSpPr>
            <a:grpSpLocks/>
          </p:cNvGrpSpPr>
          <p:nvPr/>
        </p:nvGrpSpPr>
        <p:grpSpPr bwMode="auto">
          <a:xfrm>
            <a:off x="1128713" y="0"/>
            <a:ext cx="6773862" cy="2022475"/>
            <a:chOff x="0" y="0"/>
            <a:chExt cx="9144000" cy="2762588"/>
          </a:xfrm>
        </p:grpSpPr>
        <p:grpSp>
          <p:nvGrpSpPr>
            <p:cNvPr id="75779"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75782" name="Picture 12" descr="High-Rez-OWL-Logo.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5780" name="TextBox 10"/>
            <p:cNvSpPr txBox="1">
              <a:spLocks noChangeArrowheads="1"/>
            </p:cNvSpPr>
            <p:nvPr/>
          </p:nvSpPr>
          <p:spPr bwMode="auto">
            <a:xfrm>
              <a:off x="4381502" y="1043303"/>
              <a:ext cx="4692316" cy="1135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Works-cited List: Title of Source</a:t>
              </a:r>
            </a:p>
          </p:txBody>
        </p:sp>
      </p:gr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extBox 5"/>
          <p:cNvSpPr txBox="1">
            <a:spLocks noChangeArrowheads="1"/>
          </p:cNvSpPr>
          <p:nvPr/>
        </p:nvSpPr>
        <p:spPr bwMode="auto">
          <a:xfrm>
            <a:off x="479425" y="2263775"/>
            <a:ext cx="8185150" cy="4494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lnSpc>
                <a:spcPct val="110000"/>
              </a:lnSpc>
            </a:pPr>
            <a:r>
              <a:rPr lang="en-US" altLang="en-US" b="1" dirty="0">
                <a:latin typeface="Optima" charset="0"/>
              </a:rPr>
              <a:t>Title of container,</a:t>
            </a:r>
          </a:p>
          <a:p>
            <a:pPr eaLnBrk="1" hangingPunct="1">
              <a:lnSpc>
                <a:spcPct val="110000"/>
              </a:lnSpc>
            </a:pPr>
            <a:r>
              <a:rPr lang="en-US" altLang="en-US" sz="1800" i="1" dirty="0">
                <a:latin typeface="Optima" charset="0"/>
              </a:rPr>
              <a:t>Examples:</a:t>
            </a:r>
          </a:p>
          <a:p>
            <a:pPr eaLnBrk="1" hangingPunct="1">
              <a:lnSpc>
                <a:spcPct val="110000"/>
              </a:lnSpc>
            </a:pPr>
            <a:endParaRPr lang="en-US" altLang="en-US" sz="1800" i="1" dirty="0">
              <a:latin typeface="Optima" charset="0"/>
            </a:endParaRPr>
          </a:p>
          <a:p>
            <a:r>
              <a:rPr lang="en-US" altLang="en-US" sz="2000" dirty="0" err="1">
                <a:solidFill>
                  <a:srgbClr val="5577AE"/>
                </a:solidFill>
              </a:rPr>
              <a:t>Bazin</a:t>
            </a:r>
            <a:r>
              <a:rPr lang="en-US" altLang="en-US" sz="2000" dirty="0">
                <a:solidFill>
                  <a:srgbClr val="5577AE"/>
                </a:solidFill>
              </a:rPr>
              <a:t>, Patrick. “Toward </a:t>
            </a:r>
            <a:r>
              <a:rPr lang="en-US" altLang="en-US" sz="2000" dirty="0" err="1">
                <a:solidFill>
                  <a:srgbClr val="5577AE"/>
                </a:solidFill>
              </a:rPr>
              <a:t>Metareading</a:t>
            </a:r>
            <a:r>
              <a:rPr lang="en-US" altLang="en-US" sz="2000" dirty="0">
                <a:solidFill>
                  <a:srgbClr val="5577AE"/>
                </a:solidFill>
              </a:rPr>
              <a:t>.” </a:t>
            </a:r>
            <a:r>
              <a:rPr lang="en-US" altLang="en-US" sz="2000" i="1" dirty="0">
                <a:solidFill>
                  <a:srgbClr val="5577AE"/>
                </a:solidFill>
              </a:rPr>
              <a:t>The Future of the Book</a:t>
            </a:r>
            <a:r>
              <a:rPr lang="en-US" altLang="en-US" sz="2000" dirty="0">
                <a:solidFill>
                  <a:srgbClr val="5577AE"/>
                </a:solidFill>
              </a:rPr>
              <a:t>, edited by </a:t>
            </a:r>
            <a:r>
              <a:rPr lang="en-US" altLang="en-US" sz="2000" dirty="0" smtClean="0">
                <a:solidFill>
                  <a:srgbClr val="5577AE"/>
                </a:solidFill>
              </a:rPr>
              <a:t>	Geoffrey </a:t>
            </a:r>
            <a:r>
              <a:rPr lang="en-US" altLang="en-US" sz="2000" dirty="0" err="1">
                <a:solidFill>
                  <a:srgbClr val="5577AE"/>
                </a:solidFill>
              </a:rPr>
              <a:t>Nunberg</a:t>
            </a:r>
            <a:r>
              <a:rPr lang="en-US" altLang="en-US" sz="2000" dirty="0">
                <a:solidFill>
                  <a:srgbClr val="5577AE"/>
                </a:solidFill>
              </a:rPr>
              <a:t>, U of California P, 1996, pp. 153-68.</a:t>
            </a:r>
          </a:p>
          <a:p>
            <a:r>
              <a:rPr lang="en-US" altLang="en-US" sz="2000" dirty="0">
                <a:solidFill>
                  <a:srgbClr val="5577AE"/>
                </a:solidFill>
              </a:rPr>
              <a:t> </a:t>
            </a:r>
          </a:p>
          <a:p>
            <a:r>
              <a:rPr lang="en-US" altLang="en-US" sz="2000" dirty="0" err="1">
                <a:solidFill>
                  <a:srgbClr val="5577AE"/>
                </a:solidFill>
              </a:rPr>
              <a:t>Hollmichel</a:t>
            </a:r>
            <a:r>
              <a:rPr lang="en-US" altLang="en-US" sz="2000" dirty="0">
                <a:solidFill>
                  <a:srgbClr val="5577AE"/>
                </a:solidFill>
              </a:rPr>
              <a:t>, Stefanie. “The Reading Brain: Differences between Digital </a:t>
            </a:r>
            <a:r>
              <a:rPr lang="en-US" altLang="en-US" sz="2000" dirty="0" smtClean="0">
                <a:solidFill>
                  <a:srgbClr val="5577AE"/>
                </a:solidFill>
              </a:rPr>
              <a:t>	and </a:t>
            </a:r>
            <a:r>
              <a:rPr lang="en-US" altLang="en-US" sz="2000" dirty="0">
                <a:solidFill>
                  <a:srgbClr val="5577AE"/>
                </a:solidFill>
              </a:rPr>
              <a:t>Print.” </a:t>
            </a:r>
            <a:r>
              <a:rPr lang="en-US" altLang="en-US" sz="2000" i="1" dirty="0">
                <a:solidFill>
                  <a:srgbClr val="5577AE"/>
                </a:solidFill>
              </a:rPr>
              <a:t>So Many Books</a:t>
            </a:r>
            <a:r>
              <a:rPr lang="en-US" altLang="en-US" sz="2000" dirty="0">
                <a:solidFill>
                  <a:srgbClr val="5577AE"/>
                </a:solidFill>
              </a:rPr>
              <a:t>, 25 Apr. 2013, </a:t>
            </a:r>
            <a:r>
              <a:rPr lang="en-US" altLang="en-US" sz="2000" dirty="0" smtClean="0">
                <a:solidFill>
                  <a:srgbClr val="5577AE"/>
                </a:solidFill>
              </a:rPr>
              <a:t>	somanybooksblog.com/</a:t>
            </a:r>
          </a:p>
          <a:p>
            <a:r>
              <a:rPr lang="en-US" altLang="en-US" sz="2000" dirty="0">
                <a:solidFill>
                  <a:srgbClr val="5577AE"/>
                </a:solidFill>
              </a:rPr>
              <a:t>	</a:t>
            </a:r>
            <a:r>
              <a:rPr lang="en-US" altLang="en-US" sz="2000" dirty="0" smtClean="0">
                <a:solidFill>
                  <a:srgbClr val="5577AE"/>
                </a:solidFill>
              </a:rPr>
              <a:t>2013/04/25/the-reading-brain-differences-between-digital-and-	print/.</a:t>
            </a:r>
            <a:endParaRPr lang="en-US" altLang="en-US" sz="2000" dirty="0">
              <a:solidFill>
                <a:srgbClr val="5577AE"/>
              </a:solidFill>
            </a:endParaRPr>
          </a:p>
          <a:p>
            <a:endParaRPr lang="en-US" altLang="en-US" sz="2000" dirty="0"/>
          </a:p>
          <a:p>
            <a:r>
              <a:rPr lang="en-US" altLang="en-US" sz="2000" dirty="0">
                <a:solidFill>
                  <a:srgbClr val="5577AE"/>
                </a:solidFill>
              </a:rPr>
              <a:t>“Under the Gun.” </a:t>
            </a:r>
            <a:r>
              <a:rPr lang="en-US" altLang="en-US" sz="2000" i="1" dirty="0">
                <a:solidFill>
                  <a:srgbClr val="5577AE"/>
                </a:solidFill>
              </a:rPr>
              <a:t>Pretty Little Liars</a:t>
            </a:r>
            <a:r>
              <a:rPr lang="en-US" altLang="en-US" sz="2000" dirty="0">
                <a:solidFill>
                  <a:srgbClr val="5577AE"/>
                </a:solidFill>
              </a:rPr>
              <a:t>, season 4, episode 6, ABC Family, 	16 July 2013. </a:t>
            </a:r>
            <a:r>
              <a:rPr lang="en-US" altLang="en-US" sz="2000" i="1" dirty="0">
                <a:solidFill>
                  <a:srgbClr val="5577AE"/>
                </a:solidFill>
              </a:rPr>
              <a:t>Hulu</a:t>
            </a:r>
            <a:r>
              <a:rPr lang="en-US" altLang="en-US" sz="2000" dirty="0">
                <a:solidFill>
                  <a:srgbClr val="5577AE"/>
                </a:solidFill>
              </a:rPr>
              <a:t>, hulu.com/watch/511318.</a:t>
            </a:r>
          </a:p>
          <a:p>
            <a:endParaRPr lang="en-US" altLang="en-US" sz="2000" dirty="0"/>
          </a:p>
        </p:txBody>
      </p:sp>
      <p:grpSp>
        <p:nvGrpSpPr>
          <p:cNvPr id="77826" name="Group 8"/>
          <p:cNvGrpSpPr>
            <a:grpSpLocks/>
          </p:cNvGrpSpPr>
          <p:nvPr/>
        </p:nvGrpSpPr>
        <p:grpSpPr bwMode="auto">
          <a:xfrm>
            <a:off x="1128713" y="0"/>
            <a:ext cx="6773862" cy="2022475"/>
            <a:chOff x="0" y="0"/>
            <a:chExt cx="9144000" cy="2762588"/>
          </a:xfrm>
        </p:grpSpPr>
        <p:grpSp>
          <p:nvGrpSpPr>
            <p:cNvPr id="77827"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7"/>
                <a:ext cx="9144000" cy="1409221"/>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77830"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7828" name="TextBox 10"/>
            <p:cNvSpPr txBox="1">
              <a:spLocks noChangeArrowheads="1"/>
            </p:cNvSpPr>
            <p:nvPr/>
          </p:nvSpPr>
          <p:spPr bwMode="auto">
            <a:xfrm>
              <a:off x="4381502" y="1247755"/>
              <a:ext cx="4692316" cy="1135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Works-cited List: Title of Container</a:t>
              </a:r>
            </a:p>
          </p:txBody>
        </p:sp>
      </p:gr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extBox 5"/>
          <p:cNvSpPr txBox="1">
            <a:spLocks noChangeArrowheads="1"/>
          </p:cNvSpPr>
          <p:nvPr/>
        </p:nvSpPr>
        <p:spPr bwMode="auto">
          <a:xfrm>
            <a:off x="563563" y="2249488"/>
            <a:ext cx="8016875" cy="4308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b="1" dirty="0">
                <a:latin typeface="Optima" charset="0"/>
              </a:rPr>
              <a:t>Other contributors,</a:t>
            </a:r>
          </a:p>
          <a:p>
            <a:pPr eaLnBrk="1" hangingPunct="1"/>
            <a:endParaRPr lang="en-US" altLang="en-US" b="1" dirty="0">
              <a:latin typeface="Optima" charset="0"/>
            </a:endParaRPr>
          </a:p>
          <a:p>
            <a:pPr eaLnBrk="1" hangingPunct="1"/>
            <a:r>
              <a:rPr lang="en-US" altLang="en-US" sz="2000" i="1" dirty="0">
                <a:latin typeface="Optima" charset="0"/>
              </a:rPr>
              <a:t>Examples:</a:t>
            </a:r>
          </a:p>
          <a:p>
            <a:pPr eaLnBrk="1" hangingPunct="1"/>
            <a:endParaRPr lang="en-US" altLang="en-US" sz="600" i="1" dirty="0">
              <a:latin typeface="Optima" charset="0"/>
            </a:endParaRPr>
          </a:p>
          <a:p>
            <a:r>
              <a:rPr lang="en-US" altLang="en-US" sz="2000" dirty="0" err="1">
                <a:solidFill>
                  <a:srgbClr val="5577AE"/>
                </a:solidFill>
                <a:latin typeface="Optima" charset="0"/>
              </a:rPr>
              <a:t>Chartier</a:t>
            </a:r>
            <a:r>
              <a:rPr lang="en-US" altLang="en-US" sz="2000" dirty="0">
                <a:solidFill>
                  <a:srgbClr val="5577AE"/>
                </a:solidFill>
                <a:latin typeface="Optima" charset="0"/>
              </a:rPr>
              <a:t>, Roger. </a:t>
            </a:r>
            <a:r>
              <a:rPr lang="en-US" altLang="en-US" sz="2000" i="1" dirty="0">
                <a:solidFill>
                  <a:srgbClr val="5577AE"/>
                </a:solidFill>
                <a:latin typeface="Optima" charset="0"/>
              </a:rPr>
              <a:t>The Order of Books: Readers, Authors, and Libraries </a:t>
            </a:r>
            <a:r>
              <a:rPr lang="en-US" altLang="en-US" sz="2000" i="1" dirty="0" smtClean="0">
                <a:solidFill>
                  <a:srgbClr val="5577AE"/>
                </a:solidFill>
                <a:latin typeface="Optima" charset="0"/>
              </a:rPr>
              <a:t>	in </a:t>
            </a:r>
            <a:r>
              <a:rPr lang="en-US" altLang="en-US" sz="2000" i="1" dirty="0">
                <a:solidFill>
                  <a:srgbClr val="5577AE"/>
                </a:solidFill>
                <a:latin typeface="Optima" charset="0"/>
              </a:rPr>
              <a:t>Europe between the Fourteenth and Eighteenth Centuries</a:t>
            </a:r>
            <a:r>
              <a:rPr lang="en-US" altLang="en-US" sz="2000" dirty="0">
                <a:solidFill>
                  <a:srgbClr val="5577AE"/>
                </a:solidFill>
                <a:latin typeface="Optima" charset="0"/>
              </a:rPr>
              <a:t>. </a:t>
            </a:r>
            <a:r>
              <a:rPr lang="en-US" altLang="en-US" sz="2000" dirty="0" smtClean="0">
                <a:solidFill>
                  <a:srgbClr val="5577AE"/>
                </a:solidFill>
                <a:latin typeface="Optima" charset="0"/>
              </a:rPr>
              <a:t>	Translated </a:t>
            </a:r>
            <a:r>
              <a:rPr lang="en-US" altLang="en-US" sz="2000" dirty="0">
                <a:solidFill>
                  <a:srgbClr val="5577AE"/>
                </a:solidFill>
                <a:latin typeface="Optima" charset="0"/>
              </a:rPr>
              <a:t>by Lydia G. Cochrane, Stanford UP, 1994.</a:t>
            </a:r>
          </a:p>
          <a:p>
            <a:endParaRPr lang="en-US" altLang="en-US" sz="2000" dirty="0">
              <a:solidFill>
                <a:srgbClr val="5577AE"/>
              </a:solidFill>
              <a:latin typeface="Optima" charset="0"/>
            </a:endParaRPr>
          </a:p>
          <a:p>
            <a:r>
              <a:rPr lang="en-US" altLang="en-US" sz="2000" dirty="0">
                <a:solidFill>
                  <a:srgbClr val="5577AE"/>
                </a:solidFill>
                <a:latin typeface="Optima" charset="0"/>
              </a:rPr>
              <a:t>“Hush.” </a:t>
            </a:r>
            <a:r>
              <a:rPr lang="en-US" altLang="en-US" sz="2000" i="1" dirty="0">
                <a:solidFill>
                  <a:srgbClr val="5577AE"/>
                </a:solidFill>
                <a:latin typeface="Optima" charset="0"/>
              </a:rPr>
              <a:t>Buffy the Vampire Slayer</a:t>
            </a:r>
            <a:r>
              <a:rPr lang="en-US" altLang="en-US" sz="2000" dirty="0">
                <a:solidFill>
                  <a:srgbClr val="5577AE"/>
                </a:solidFill>
                <a:latin typeface="Optima" charset="0"/>
              </a:rPr>
              <a:t>, created by Joss </a:t>
            </a:r>
            <a:r>
              <a:rPr lang="en-US" altLang="en-US" sz="2000" dirty="0" err="1">
                <a:solidFill>
                  <a:srgbClr val="5577AE"/>
                </a:solidFill>
                <a:latin typeface="Optima" charset="0"/>
              </a:rPr>
              <a:t>Whedon</a:t>
            </a:r>
            <a:r>
              <a:rPr lang="en-US" altLang="en-US" sz="2000" dirty="0">
                <a:solidFill>
                  <a:srgbClr val="5577AE"/>
                </a:solidFill>
                <a:latin typeface="Optima" charset="0"/>
              </a:rPr>
              <a:t>, </a:t>
            </a:r>
            <a:r>
              <a:rPr lang="en-US" altLang="en-US" sz="2000" dirty="0" smtClean="0">
                <a:solidFill>
                  <a:srgbClr val="5577AE"/>
                </a:solidFill>
                <a:latin typeface="Optima" charset="0"/>
              </a:rPr>
              <a:t>	performance </a:t>
            </a:r>
            <a:r>
              <a:rPr lang="en-US" altLang="en-US" sz="2000" dirty="0">
                <a:solidFill>
                  <a:srgbClr val="5577AE"/>
                </a:solidFill>
                <a:latin typeface="Optima" charset="0"/>
              </a:rPr>
              <a:t>by Sarah Michelle Gellar, season 4, episode 10, </a:t>
            </a:r>
            <a:r>
              <a:rPr lang="en-US" altLang="en-US" sz="2000" dirty="0" smtClean="0">
                <a:solidFill>
                  <a:srgbClr val="5577AE"/>
                </a:solidFill>
                <a:latin typeface="Optima" charset="0"/>
              </a:rPr>
              <a:t>	Mutant </a:t>
            </a:r>
            <a:r>
              <a:rPr lang="en-US" altLang="en-US" sz="2000" dirty="0">
                <a:solidFill>
                  <a:srgbClr val="5577AE"/>
                </a:solidFill>
                <a:latin typeface="Optima" charset="0"/>
              </a:rPr>
              <a:t>Enemy, 1999.</a:t>
            </a:r>
          </a:p>
          <a:p>
            <a:r>
              <a:rPr lang="en-US" altLang="en-US" sz="2000" dirty="0">
                <a:solidFill>
                  <a:srgbClr val="5577AE"/>
                </a:solidFill>
                <a:latin typeface="Optima" charset="0"/>
              </a:rPr>
              <a:t> </a:t>
            </a:r>
          </a:p>
          <a:p>
            <a:r>
              <a:rPr lang="en-US" altLang="en-US" sz="2000" dirty="0">
                <a:solidFill>
                  <a:srgbClr val="5577AE"/>
                </a:solidFill>
                <a:latin typeface="Optima" charset="0"/>
              </a:rPr>
              <a:t>Woolf, Virginia. </a:t>
            </a:r>
            <a:r>
              <a:rPr lang="en-US" altLang="en-US" sz="2000" i="1" dirty="0">
                <a:solidFill>
                  <a:srgbClr val="5577AE"/>
                </a:solidFill>
                <a:latin typeface="Optima" charset="0"/>
              </a:rPr>
              <a:t>Jacob’s Room</a:t>
            </a:r>
            <a:r>
              <a:rPr lang="en-US" altLang="en-US" sz="2000" dirty="0">
                <a:solidFill>
                  <a:srgbClr val="5577AE"/>
                </a:solidFill>
                <a:latin typeface="Optima" charset="0"/>
              </a:rPr>
              <a:t>. Annotated and with an introduction by </a:t>
            </a:r>
            <a:r>
              <a:rPr lang="en-US" altLang="en-US" sz="2000" dirty="0" smtClean="0">
                <a:solidFill>
                  <a:srgbClr val="5577AE"/>
                </a:solidFill>
                <a:latin typeface="Optima" charset="0"/>
              </a:rPr>
              <a:t>	Vara </a:t>
            </a:r>
            <a:r>
              <a:rPr lang="en-US" altLang="en-US" sz="2000" dirty="0" err="1">
                <a:solidFill>
                  <a:srgbClr val="5577AE"/>
                </a:solidFill>
                <a:latin typeface="Optima" charset="0"/>
              </a:rPr>
              <a:t>Neverow</a:t>
            </a:r>
            <a:r>
              <a:rPr lang="en-US" altLang="en-US" sz="2000" dirty="0">
                <a:solidFill>
                  <a:srgbClr val="5577AE"/>
                </a:solidFill>
                <a:latin typeface="Optima" charset="0"/>
              </a:rPr>
              <a:t>, Harcourt, Inc., 2008.</a:t>
            </a:r>
          </a:p>
        </p:txBody>
      </p:sp>
      <p:grpSp>
        <p:nvGrpSpPr>
          <p:cNvPr id="79874" name="Group 8"/>
          <p:cNvGrpSpPr>
            <a:grpSpLocks/>
          </p:cNvGrpSpPr>
          <p:nvPr/>
        </p:nvGrpSpPr>
        <p:grpSpPr bwMode="auto">
          <a:xfrm>
            <a:off x="1128713" y="0"/>
            <a:ext cx="6773862" cy="2022475"/>
            <a:chOff x="0" y="0"/>
            <a:chExt cx="9144000" cy="2762588"/>
          </a:xfrm>
        </p:grpSpPr>
        <p:grpSp>
          <p:nvGrpSpPr>
            <p:cNvPr id="79875"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7"/>
                <a:ext cx="9144000" cy="1409221"/>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79878"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9876" name="TextBox 10"/>
            <p:cNvSpPr txBox="1">
              <a:spLocks noChangeArrowheads="1"/>
            </p:cNvSpPr>
            <p:nvPr/>
          </p:nvSpPr>
          <p:spPr bwMode="auto">
            <a:xfrm>
              <a:off x="4381502" y="1247755"/>
              <a:ext cx="4692316" cy="1135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Works-cited List: Other Contributors</a:t>
              </a:r>
            </a:p>
          </p:txBody>
        </p:sp>
      </p:gr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extBox 5"/>
          <p:cNvSpPr txBox="1">
            <a:spLocks noChangeArrowheads="1"/>
          </p:cNvSpPr>
          <p:nvPr/>
        </p:nvSpPr>
        <p:spPr bwMode="auto">
          <a:xfrm>
            <a:off x="520700" y="2327275"/>
            <a:ext cx="81026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b="1" dirty="0">
                <a:latin typeface="Optima" charset="0"/>
              </a:rPr>
              <a:t>Version,</a:t>
            </a:r>
          </a:p>
          <a:p>
            <a:pPr eaLnBrk="1" hangingPunct="1"/>
            <a:endParaRPr lang="en-US" altLang="en-US" b="1" dirty="0">
              <a:latin typeface="Optima" charset="0"/>
            </a:endParaRPr>
          </a:p>
          <a:p>
            <a:r>
              <a:rPr lang="en-US" altLang="en-US" sz="2000" dirty="0">
                <a:latin typeface="Optima" charset="0"/>
              </a:rPr>
              <a:t>If a source is listed as an edition or version of a work, include it in your citation.</a:t>
            </a:r>
          </a:p>
          <a:p>
            <a:r>
              <a:rPr lang="en-US" altLang="en-US" sz="2000" dirty="0">
                <a:solidFill>
                  <a:srgbClr val="5577AE"/>
                </a:solidFill>
                <a:latin typeface="Optima" charset="0"/>
              </a:rPr>
              <a:t> </a:t>
            </a:r>
          </a:p>
          <a:p>
            <a:r>
              <a:rPr lang="en-US" altLang="en-US" sz="2000" i="1" dirty="0">
                <a:solidFill>
                  <a:srgbClr val="5577AE"/>
                </a:solidFill>
                <a:latin typeface="Optima" charset="0"/>
              </a:rPr>
              <a:t>The Bible</a:t>
            </a:r>
            <a:r>
              <a:rPr lang="en-US" altLang="en-US" sz="2000" dirty="0">
                <a:solidFill>
                  <a:srgbClr val="5577AE"/>
                </a:solidFill>
                <a:latin typeface="Optima" charset="0"/>
              </a:rPr>
              <a:t>. Authorized King James Version, Oxford UP, 1998.</a:t>
            </a:r>
          </a:p>
          <a:p>
            <a:r>
              <a:rPr lang="en-US" altLang="en-US" sz="2000" dirty="0">
                <a:solidFill>
                  <a:srgbClr val="5577AE"/>
                </a:solidFill>
                <a:latin typeface="Optima" charset="0"/>
              </a:rPr>
              <a:t> </a:t>
            </a:r>
          </a:p>
          <a:p>
            <a:r>
              <a:rPr lang="en-US" altLang="en-US" sz="2000" dirty="0">
                <a:solidFill>
                  <a:srgbClr val="5577AE"/>
                </a:solidFill>
                <a:latin typeface="Optima" charset="0"/>
              </a:rPr>
              <a:t>Newcomb, Horace, editor. </a:t>
            </a:r>
            <a:r>
              <a:rPr lang="en-US" altLang="en-US" sz="2000" i="1" dirty="0">
                <a:solidFill>
                  <a:srgbClr val="5577AE"/>
                </a:solidFill>
                <a:latin typeface="Optima" charset="0"/>
              </a:rPr>
              <a:t>Television: The Critical View</a:t>
            </a:r>
            <a:r>
              <a:rPr lang="en-US" altLang="en-US" sz="2000" dirty="0">
                <a:solidFill>
                  <a:srgbClr val="5577AE"/>
                </a:solidFill>
                <a:latin typeface="Optima" charset="0"/>
              </a:rPr>
              <a:t>. 7</a:t>
            </a:r>
            <a:r>
              <a:rPr lang="en-US" altLang="en-US" sz="2000" baseline="30000" dirty="0">
                <a:solidFill>
                  <a:srgbClr val="5577AE"/>
                </a:solidFill>
                <a:latin typeface="Optima" charset="0"/>
              </a:rPr>
              <a:t>th</a:t>
            </a:r>
            <a:r>
              <a:rPr lang="en-US" altLang="en-US" sz="2000" dirty="0">
                <a:solidFill>
                  <a:srgbClr val="5577AE"/>
                </a:solidFill>
                <a:latin typeface="Optima" charset="0"/>
              </a:rPr>
              <a:t> ed., Oxford </a:t>
            </a:r>
          </a:p>
          <a:p>
            <a:r>
              <a:rPr lang="en-US" altLang="en-US" sz="2000" dirty="0">
                <a:solidFill>
                  <a:srgbClr val="5577AE"/>
                </a:solidFill>
                <a:latin typeface="Optima" charset="0"/>
              </a:rPr>
              <a:t>	UP, 2007.</a:t>
            </a:r>
          </a:p>
          <a:p>
            <a:endParaRPr lang="en-US" altLang="en-US" sz="2000" dirty="0">
              <a:solidFill>
                <a:srgbClr val="5577AE"/>
              </a:solidFill>
              <a:latin typeface="Optima" charset="0"/>
            </a:endParaRPr>
          </a:p>
          <a:p>
            <a:r>
              <a:rPr lang="en-US" altLang="en-US" sz="2000" dirty="0">
                <a:solidFill>
                  <a:srgbClr val="5577AE"/>
                </a:solidFill>
                <a:latin typeface="Optima" charset="0"/>
              </a:rPr>
              <a:t>Scott, Ridley, director. </a:t>
            </a:r>
            <a:r>
              <a:rPr lang="en-US" altLang="en-US" sz="2000" i="1" dirty="0">
                <a:solidFill>
                  <a:srgbClr val="5577AE"/>
                </a:solidFill>
                <a:latin typeface="Optima" charset="0"/>
              </a:rPr>
              <a:t>Blade Runner</a:t>
            </a:r>
            <a:r>
              <a:rPr lang="en-US" altLang="en-US" sz="2000" dirty="0">
                <a:solidFill>
                  <a:srgbClr val="5577AE"/>
                </a:solidFill>
                <a:latin typeface="Optima" charset="0"/>
              </a:rPr>
              <a:t>. 1982. Performance by Harrison </a:t>
            </a:r>
          </a:p>
          <a:p>
            <a:r>
              <a:rPr lang="en-US" altLang="en-US" sz="2000" dirty="0">
                <a:solidFill>
                  <a:srgbClr val="5577AE"/>
                </a:solidFill>
                <a:latin typeface="Optima" charset="0"/>
              </a:rPr>
              <a:t>	Ford, director’s cut, Warner Bros., 1992.</a:t>
            </a:r>
          </a:p>
          <a:p>
            <a:pPr eaLnBrk="1" hangingPunct="1"/>
            <a:endParaRPr lang="en-US" altLang="en-US" sz="2000" dirty="0">
              <a:latin typeface="Optima" charset="0"/>
            </a:endParaRPr>
          </a:p>
          <a:p>
            <a:pPr eaLnBrk="1" hangingPunct="1"/>
            <a:endParaRPr lang="en-US" altLang="en-US" sz="1200" dirty="0">
              <a:latin typeface="Optima" charset="0"/>
            </a:endParaRPr>
          </a:p>
        </p:txBody>
      </p:sp>
      <p:grpSp>
        <p:nvGrpSpPr>
          <p:cNvPr id="81922" name="Group 8"/>
          <p:cNvGrpSpPr>
            <a:grpSpLocks/>
          </p:cNvGrpSpPr>
          <p:nvPr/>
        </p:nvGrpSpPr>
        <p:grpSpPr bwMode="auto">
          <a:xfrm>
            <a:off x="1128713" y="0"/>
            <a:ext cx="6773862" cy="2022475"/>
            <a:chOff x="0" y="0"/>
            <a:chExt cx="9144000" cy="2762588"/>
          </a:xfrm>
        </p:grpSpPr>
        <p:grpSp>
          <p:nvGrpSpPr>
            <p:cNvPr id="81923"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81926"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1924" name="TextBox 10"/>
            <p:cNvSpPr txBox="1">
              <a:spLocks noChangeArrowheads="1"/>
            </p:cNvSpPr>
            <p:nvPr/>
          </p:nvSpPr>
          <p:spPr bwMode="auto">
            <a:xfrm>
              <a:off x="4381502" y="1066020"/>
              <a:ext cx="4692316" cy="1135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Works-cited List: Version</a:t>
              </a:r>
            </a:p>
          </p:txBody>
        </p:sp>
      </p:gr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extBox 5"/>
          <p:cNvSpPr txBox="1">
            <a:spLocks noChangeArrowheads="1"/>
          </p:cNvSpPr>
          <p:nvPr/>
        </p:nvSpPr>
        <p:spPr bwMode="auto">
          <a:xfrm>
            <a:off x="520700" y="1649413"/>
            <a:ext cx="81026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b="1" dirty="0">
                <a:latin typeface="Optima" charset="0"/>
              </a:rPr>
              <a:t>Number,</a:t>
            </a:r>
          </a:p>
          <a:p>
            <a:pPr eaLnBrk="1" hangingPunct="1"/>
            <a:endParaRPr lang="en-US" altLang="en-US" b="1" dirty="0">
              <a:latin typeface="Optima" charset="0"/>
            </a:endParaRPr>
          </a:p>
          <a:p>
            <a:r>
              <a:rPr lang="en-US" altLang="en-US" sz="2000" dirty="0">
                <a:latin typeface="Optima" charset="0"/>
              </a:rPr>
              <a:t>If a source is part of a numbered sequence, such as a multi-volume book, or journal with both volume and issue numbers, those numbers must be listed in your citation.</a:t>
            </a:r>
          </a:p>
          <a:p>
            <a:r>
              <a:rPr lang="en-US" altLang="en-US" sz="2000" dirty="0">
                <a:solidFill>
                  <a:srgbClr val="5577AE"/>
                </a:solidFill>
                <a:latin typeface="Optima" charset="0"/>
              </a:rPr>
              <a:t> </a:t>
            </a:r>
          </a:p>
          <a:p>
            <a:r>
              <a:rPr lang="en-US" altLang="en-US" sz="2000" dirty="0">
                <a:solidFill>
                  <a:srgbClr val="5577AE"/>
                </a:solidFill>
                <a:latin typeface="Optima" charset="0"/>
              </a:rPr>
              <a:t>Baron, Naomi S. “Redefining Reading: The Impact of Digital </a:t>
            </a:r>
          </a:p>
          <a:p>
            <a:r>
              <a:rPr lang="en-US" altLang="en-US" sz="2000" dirty="0">
                <a:solidFill>
                  <a:srgbClr val="5577AE"/>
                </a:solidFill>
                <a:latin typeface="Optima" charset="0"/>
              </a:rPr>
              <a:t>	Communication Media.” </a:t>
            </a:r>
            <a:r>
              <a:rPr lang="en-US" altLang="en-US" sz="2000" i="1" dirty="0">
                <a:solidFill>
                  <a:srgbClr val="5577AE"/>
                </a:solidFill>
                <a:latin typeface="Optima" charset="0"/>
              </a:rPr>
              <a:t>PMLA</a:t>
            </a:r>
            <a:r>
              <a:rPr lang="en-US" altLang="en-US" sz="2000" dirty="0">
                <a:solidFill>
                  <a:srgbClr val="5577AE"/>
                </a:solidFill>
                <a:latin typeface="Optima" charset="0"/>
              </a:rPr>
              <a:t>, vol. 128, no. 1, Jan. 2013, pp. 	193-200.</a:t>
            </a:r>
          </a:p>
          <a:p>
            <a:r>
              <a:rPr lang="en-US" altLang="en-US" sz="2000" dirty="0">
                <a:solidFill>
                  <a:srgbClr val="5577AE"/>
                </a:solidFill>
                <a:latin typeface="Optima" charset="0"/>
              </a:rPr>
              <a:t> </a:t>
            </a:r>
          </a:p>
          <a:p>
            <a:r>
              <a:rPr lang="en-US" altLang="en-US" sz="2000" dirty="0">
                <a:solidFill>
                  <a:srgbClr val="5577AE"/>
                </a:solidFill>
                <a:latin typeface="Optima" charset="0"/>
              </a:rPr>
              <a:t>“Hush.” </a:t>
            </a:r>
            <a:r>
              <a:rPr lang="en-US" altLang="en-US" sz="2000" i="1" dirty="0">
                <a:solidFill>
                  <a:srgbClr val="5577AE"/>
                </a:solidFill>
                <a:latin typeface="Optima" charset="0"/>
              </a:rPr>
              <a:t>Buffy the Vampire Slayer</a:t>
            </a:r>
            <a:r>
              <a:rPr lang="en-US" altLang="en-US" sz="2000" dirty="0">
                <a:solidFill>
                  <a:srgbClr val="5577AE"/>
                </a:solidFill>
                <a:latin typeface="Optima" charset="0"/>
              </a:rPr>
              <a:t>, created by Joss </a:t>
            </a:r>
            <a:r>
              <a:rPr lang="en-US" altLang="en-US" sz="2000" dirty="0" err="1">
                <a:solidFill>
                  <a:srgbClr val="5577AE"/>
                </a:solidFill>
                <a:latin typeface="Optima" charset="0"/>
              </a:rPr>
              <a:t>Whedon</a:t>
            </a:r>
            <a:r>
              <a:rPr lang="en-US" altLang="en-US" sz="2000" dirty="0">
                <a:solidFill>
                  <a:srgbClr val="5577AE"/>
                </a:solidFill>
                <a:latin typeface="Optima" charset="0"/>
              </a:rPr>
              <a:t>, </a:t>
            </a:r>
            <a:r>
              <a:rPr lang="en-US" altLang="en-US" sz="2000" dirty="0" smtClean="0">
                <a:solidFill>
                  <a:srgbClr val="5577AE"/>
                </a:solidFill>
                <a:latin typeface="Optima" charset="0"/>
              </a:rPr>
              <a:t>	performance by </a:t>
            </a:r>
            <a:r>
              <a:rPr lang="en-US" altLang="en-US" sz="2000" dirty="0">
                <a:solidFill>
                  <a:srgbClr val="5577AE"/>
                </a:solidFill>
                <a:latin typeface="Optima" charset="0"/>
              </a:rPr>
              <a:t>Sarah Michelle Gellar, season 4, episode 10, </a:t>
            </a:r>
            <a:r>
              <a:rPr lang="en-US" altLang="en-US" sz="2000" dirty="0" smtClean="0">
                <a:solidFill>
                  <a:srgbClr val="5577AE"/>
                </a:solidFill>
                <a:latin typeface="Optima" charset="0"/>
              </a:rPr>
              <a:t>	Mutant </a:t>
            </a:r>
            <a:r>
              <a:rPr lang="en-US" altLang="en-US" sz="2000" dirty="0">
                <a:solidFill>
                  <a:srgbClr val="5577AE"/>
                </a:solidFill>
                <a:latin typeface="Optima" charset="0"/>
              </a:rPr>
              <a:t>Enemy, </a:t>
            </a:r>
            <a:r>
              <a:rPr lang="en-US" altLang="en-US" sz="2000" dirty="0" smtClean="0">
                <a:solidFill>
                  <a:srgbClr val="5577AE"/>
                </a:solidFill>
                <a:latin typeface="Optima" charset="0"/>
              </a:rPr>
              <a:t>1999</a:t>
            </a:r>
            <a:r>
              <a:rPr lang="en-US" altLang="en-US" sz="2000" dirty="0">
                <a:solidFill>
                  <a:srgbClr val="5577AE"/>
                </a:solidFill>
                <a:latin typeface="Optima" charset="0"/>
              </a:rPr>
              <a:t>.</a:t>
            </a:r>
          </a:p>
          <a:p>
            <a:r>
              <a:rPr lang="en-US" altLang="en-US" sz="2000" dirty="0">
                <a:solidFill>
                  <a:srgbClr val="5577AE"/>
                </a:solidFill>
                <a:latin typeface="Optima" charset="0"/>
              </a:rPr>
              <a:t> </a:t>
            </a:r>
          </a:p>
          <a:p>
            <a:r>
              <a:rPr lang="en-US" altLang="en-US" sz="2000" dirty="0" err="1">
                <a:solidFill>
                  <a:srgbClr val="5577AE"/>
                </a:solidFill>
                <a:latin typeface="Optima" charset="0"/>
              </a:rPr>
              <a:t>Wellek</a:t>
            </a:r>
            <a:r>
              <a:rPr lang="en-US" altLang="en-US" sz="2000" dirty="0">
                <a:solidFill>
                  <a:srgbClr val="5577AE"/>
                </a:solidFill>
                <a:latin typeface="Optima" charset="0"/>
              </a:rPr>
              <a:t>, René. </a:t>
            </a:r>
            <a:r>
              <a:rPr lang="en-US" altLang="en-US" sz="2000" i="1" dirty="0">
                <a:solidFill>
                  <a:srgbClr val="5577AE"/>
                </a:solidFill>
                <a:latin typeface="Optima" charset="0"/>
              </a:rPr>
              <a:t>A History of Modern Criticism</a:t>
            </a:r>
            <a:r>
              <a:rPr lang="en-US" altLang="en-US" sz="2000" dirty="0">
                <a:solidFill>
                  <a:srgbClr val="5577AE"/>
                </a:solidFill>
                <a:latin typeface="Optima" charset="0"/>
              </a:rPr>
              <a:t>, 1750-1950. Vol. 5, Yale 	UP, 1986.</a:t>
            </a:r>
          </a:p>
          <a:p>
            <a:pPr eaLnBrk="1" hangingPunct="1"/>
            <a:endParaRPr lang="en-US" altLang="en-US" sz="2000" dirty="0">
              <a:latin typeface="Optima" charset="0"/>
            </a:endParaRPr>
          </a:p>
          <a:p>
            <a:pPr eaLnBrk="1" hangingPunct="1"/>
            <a:endParaRPr lang="en-US" altLang="en-US" sz="1200" dirty="0">
              <a:latin typeface="Optima" charset="0"/>
            </a:endParaRPr>
          </a:p>
        </p:txBody>
      </p:sp>
      <p:grpSp>
        <p:nvGrpSpPr>
          <p:cNvPr id="83970" name="Group 8"/>
          <p:cNvGrpSpPr>
            <a:grpSpLocks/>
          </p:cNvGrpSpPr>
          <p:nvPr/>
        </p:nvGrpSpPr>
        <p:grpSpPr bwMode="auto">
          <a:xfrm>
            <a:off x="1128713" y="0"/>
            <a:ext cx="6773862" cy="2022475"/>
            <a:chOff x="0" y="0"/>
            <a:chExt cx="9144000" cy="2762588"/>
          </a:xfrm>
        </p:grpSpPr>
        <p:grpSp>
          <p:nvGrpSpPr>
            <p:cNvPr id="83971"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83974"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3972" name="TextBox 10"/>
            <p:cNvSpPr txBox="1">
              <a:spLocks noChangeArrowheads="1"/>
            </p:cNvSpPr>
            <p:nvPr/>
          </p:nvSpPr>
          <p:spPr bwMode="auto">
            <a:xfrm>
              <a:off x="4381502" y="1066020"/>
              <a:ext cx="4692316" cy="1135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Works-cited List: Number</a:t>
              </a:r>
            </a:p>
          </p:txBody>
        </p:sp>
      </p:gr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extBox 5"/>
          <p:cNvSpPr txBox="1">
            <a:spLocks noChangeArrowheads="1"/>
          </p:cNvSpPr>
          <p:nvPr/>
        </p:nvSpPr>
        <p:spPr bwMode="auto">
          <a:xfrm>
            <a:off x="575316" y="2503488"/>
            <a:ext cx="7455877"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dirty="0" smtClean="0">
                <a:latin typeface="Optima" charset="0"/>
              </a:rPr>
              <a:t>The Writing Center</a:t>
            </a:r>
          </a:p>
          <a:p>
            <a:pPr eaLnBrk="1" hangingPunct="1"/>
            <a:r>
              <a:rPr lang="en-US" altLang="en-US" dirty="0" smtClean="0">
                <a:latin typeface="Optima" charset="0"/>
              </a:rPr>
              <a:t>MLK 204</a:t>
            </a:r>
            <a:endParaRPr lang="en-US" altLang="en-US" dirty="0">
              <a:latin typeface="Optima" charset="0"/>
            </a:endParaRPr>
          </a:p>
          <a:p>
            <a:pPr eaLnBrk="1" hangingPunct="1"/>
            <a:endParaRPr lang="en-US" altLang="en-US" dirty="0">
              <a:latin typeface="Optima" charset="0"/>
            </a:endParaRPr>
          </a:p>
          <a:p>
            <a:pPr algn="ctr" eaLnBrk="1" hangingPunct="1">
              <a:buClr>
                <a:schemeClr val="tx1"/>
              </a:buClr>
            </a:pPr>
            <a:r>
              <a:rPr lang="en-US" altLang="en-US" sz="3200" dirty="0" smtClean="0">
                <a:latin typeface="Optima" charset="0"/>
              </a:rPr>
              <a:t>Make an appointment: </a:t>
            </a:r>
            <a:r>
              <a:rPr lang="en-US" altLang="en-US" sz="3200" dirty="0" smtClean="0">
                <a:latin typeface="Optima" charset="0"/>
                <a:hlinkClick r:id="rId3"/>
              </a:rPr>
              <a:t>www.mywco.com/bowiestate</a:t>
            </a:r>
            <a:endParaRPr lang="en-US" altLang="en-US" sz="3200" dirty="0" smtClean="0">
              <a:latin typeface="Optima" charset="0"/>
            </a:endParaRPr>
          </a:p>
          <a:p>
            <a:pPr eaLnBrk="1" hangingPunct="1">
              <a:buClr>
                <a:schemeClr val="tx1"/>
              </a:buClr>
            </a:pPr>
            <a:endParaRPr lang="en-US" altLang="en-US" dirty="0" smtClean="0">
              <a:latin typeface="Optima" charset="0"/>
            </a:endParaRPr>
          </a:p>
          <a:p>
            <a:pPr eaLnBrk="1" hangingPunct="1">
              <a:buClr>
                <a:schemeClr val="tx1"/>
              </a:buClr>
            </a:pPr>
            <a:endParaRPr lang="en-US" altLang="en-US" dirty="0">
              <a:latin typeface="Optima" charset="0"/>
            </a:endParaRPr>
          </a:p>
          <a:p>
            <a:pPr eaLnBrk="1" hangingPunct="1">
              <a:buClr>
                <a:schemeClr val="tx1"/>
              </a:buClr>
            </a:pPr>
            <a:r>
              <a:rPr lang="en-US" altLang="en-US" dirty="0" smtClean="0">
                <a:latin typeface="Optima" charset="0"/>
              </a:rPr>
              <a:t>Website:  </a:t>
            </a:r>
            <a:r>
              <a:rPr lang="en-US" altLang="en-US" dirty="0" smtClean="0">
                <a:latin typeface="Optima" charset="0"/>
                <a:hlinkClick r:id="rId4"/>
              </a:rPr>
              <a:t>www.bowiestate.edu/writingcenter</a:t>
            </a:r>
            <a:endParaRPr lang="en-US" altLang="en-US" dirty="0" smtClean="0">
              <a:latin typeface="Optima" charset="0"/>
            </a:endParaRPr>
          </a:p>
          <a:p>
            <a:pPr eaLnBrk="1" hangingPunct="1">
              <a:buClr>
                <a:schemeClr val="tx1"/>
              </a:buClr>
            </a:pPr>
            <a:r>
              <a:rPr lang="en-US" altLang="en-US" dirty="0" smtClean="0">
                <a:latin typeface="Optima" charset="0"/>
              </a:rPr>
              <a:t>Phone</a:t>
            </a:r>
            <a:r>
              <a:rPr lang="en-US" altLang="en-US" dirty="0">
                <a:latin typeface="Optima" charset="0"/>
              </a:rPr>
              <a:t>: </a:t>
            </a:r>
            <a:r>
              <a:rPr lang="en-US" altLang="en-US" dirty="0" smtClean="0">
                <a:latin typeface="Optima" charset="0"/>
              </a:rPr>
              <a:t>(301)-860-3720</a:t>
            </a:r>
            <a:endParaRPr lang="en-US" altLang="en-US" dirty="0">
              <a:latin typeface="Optima" charset="0"/>
            </a:endParaRPr>
          </a:p>
          <a:p>
            <a:pPr eaLnBrk="1" hangingPunct="1">
              <a:buClr>
                <a:schemeClr val="tx1"/>
              </a:buClr>
            </a:pPr>
            <a:r>
              <a:rPr lang="en-US" altLang="en-US" dirty="0">
                <a:latin typeface="Optima" charset="0"/>
              </a:rPr>
              <a:t>Email: </a:t>
            </a:r>
            <a:r>
              <a:rPr lang="en-US" altLang="en-US" dirty="0" smtClean="0">
                <a:latin typeface="Optima" charset="0"/>
                <a:hlinkClick r:id="rId5"/>
              </a:rPr>
              <a:t>writingcenter@bowiestate.edu</a:t>
            </a:r>
            <a:endParaRPr lang="en-US" altLang="en-US" dirty="0" smtClean="0">
              <a:latin typeface="Optima" charset="0"/>
            </a:endParaRPr>
          </a:p>
          <a:p>
            <a:pPr eaLnBrk="1" hangingPunct="1">
              <a:buClr>
                <a:schemeClr val="tx1"/>
              </a:buClr>
            </a:pPr>
            <a:endParaRPr lang="en-US" altLang="en-US" dirty="0">
              <a:latin typeface="Optima" charset="0"/>
            </a:endParaRPr>
          </a:p>
          <a:p>
            <a:pPr lvl="1" eaLnBrk="1" hangingPunct="1"/>
            <a:endParaRPr lang="en-US" altLang="en-US" dirty="0">
              <a:latin typeface="Optima" charset="0"/>
            </a:endParaRPr>
          </a:p>
        </p:txBody>
      </p:sp>
      <p:grpSp>
        <p:nvGrpSpPr>
          <p:cNvPr id="96258" name="Group 7"/>
          <p:cNvGrpSpPr>
            <a:grpSpLocks/>
          </p:cNvGrpSpPr>
          <p:nvPr/>
        </p:nvGrpSpPr>
        <p:grpSpPr bwMode="auto">
          <a:xfrm>
            <a:off x="1128713" y="0"/>
            <a:ext cx="6773862" cy="2022475"/>
            <a:chOff x="0" y="0"/>
            <a:chExt cx="9144000" cy="2762588"/>
          </a:xfrm>
        </p:grpSpPr>
        <p:grpSp>
          <p:nvGrpSpPr>
            <p:cNvPr id="96259" name="Group 1"/>
            <p:cNvGrpSpPr>
              <a:grpSpLocks/>
            </p:cNvGrpSpPr>
            <p:nvPr/>
          </p:nvGrpSpPr>
          <p:grpSpPr bwMode="auto">
            <a:xfrm>
              <a:off x="0" y="0"/>
              <a:ext cx="9144000" cy="2762588"/>
              <a:chOff x="0" y="2220850"/>
              <a:chExt cx="9144000" cy="2762588"/>
            </a:xfrm>
          </p:grpSpPr>
          <p:sp>
            <p:nvSpPr>
              <p:cNvPr id="11"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96262" name="Picture 11" descr="High-Rez-OWL-Logo.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6260" name="TextBox 9"/>
            <p:cNvSpPr txBox="1">
              <a:spLocks noChangeArrowheads="1"/>
            </p:cNvSpPr>
            <p:nvPr/>
          </p:nvSpPr>
          <p:spPr bwMode="auto">
            <a:xfrm>
              <a:off x="4352380" y="1025649"/>
              <a:ext cx="4692316" cy="1135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Where to Go to Get More Help</a:t>
              </a:r>
            </a:p>
          </p:txBody>
        </p:sp>
      </p:gr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5"/>
          <p:cNvSpPr txBox="1">
            <a:spLocks noChangeArrowheads="1"/>
          </p:cNvSpPr>
          <p:nvPr/>
        </p:nvSpPr>
        <p:spPr bwMode="auto">
          <a:xfrm>
            <a:off x="1031875" y="2216150"/>
            <a:ext cx="7080250" cy="40941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charset="0"/>
                <a:ea typeface="ＭＳ Ｐゴシック" charset="0"/>
                <a:cs typeface="ＭＳ Ｐゴシック" charset="0"/>
              </a:defRPr>
            </a:lvl1pPr>
            <a:lvl2pPr marL="693738" indent="-236538" eaLnBrk="0" hangingPunct="0">
              <a:defRPr sz="2400">
                <a:solidFill>
                  <a:schemeClr val="tx1"/>
                </a:solidFill>
                <a:latin typeface="Book Antiqua" charset="0"/>
                <a:ea typeface="ＭＳ Ｐゴシック" charset="0"/>
              </a:defRPr>
            </a:lvl2pPr>
            <a:lvl3pPr marL="1143000" indent="-228600" eaLnBrk="0" hangingPunct="0">
              <a:defRPr sz="2400">
                <a:solidFill>
                  <a:schemeClr val="tx1"/>
                </a:solidFill>
                <a:latin typeface="Book Antiqua" charset="0"/>
                <a:ea typeface="ＭＳ Ｐゴシック" charset="0"/>
              </a:defRPr>
            </a:lvl3pPr>
            <a:lvl4pPr marL="1600200" indent="-228600" eaLnBrk="0" hangingPunct="0">
              <a:defRPr sz="2400">
                <a:solidFill>
                  <a:schemeClr val="tx1"/>
                </a:solidFill>
                <a:latin typeface="Book Antiqua" charset="0"/>
                <a:ea typeface="ＭＳ Ｐゴシック" charset="0"/>
              </a:defRPr>
            </a:lvl4pPr>
            <a:lvl5pPr marL="2057400" indent="-228600" eaLnBrk="0" hangingPunct="0">
              <a:defRPr sz="2400">
                <a:solidFill>
                  <a:schemeClr val="tx1"/>
                </a:solidFill>
                <a:latin typeface="Book Antiqua" charset="0"/>
                <a:ea typeface="ＭＳ Ｐゴシック" charset="0"/>
              </a:defRPr>
            </a:lvl5pPr>
            <a:lvl6pPr marL="2514600" indent="-228600" eaLnBrk="0" fontAlgn="base" hangingPunct="0">
              <a:spcBef>
                <a:spcPct val="0"/>
              </a:spcBef>
              <a:spcAft>
                <a:spcPct val="0"/>
              </a:spcAft>
              <a:defRPr sz="2400">
                <a:solidFill>
                  <a:schemeClr val="tx1"/>
                </a:solidFill>
                <a:latin typeface="Book Antiqua" charset="0"/>
                <a:ea typeface="ＭＳ Ｐゴシック" charset="0"/>
              </a:defRPr>
            </a:lvl6pPr>
            <a:lvl7pPr marL="2971800" indent="-228600" eaLnBrk="0" fontAlgn="base" hangingPunct="0">
              <a:spcBef>
                <a:spcPct val="0"/>
              </a:spcBef>
              <a:spcAft>
                <a:spcPct val="0"/>
              </a:spcAft>
              <a:defRPr sz="2400">
                <a:solidFill>
                  <a:schemeClr val="tx1"/>
                </a:solidFill>
                <a:latin typeface="Book Antiqua" charset="0"/>
                <a:ea typeface="ＭＳ Ｐゴシック" charset="0"/>
              </a:defRPr>
            </a:lvl7pPr>
            <a:lvl8pPr marL="3429000" indent="-228600" eaLnBrk="0" fontAlgn="base" hangingPunct="0">
              <a:spcBef>
                <a:spcPct val="0"/>
              </a:spcBef>
              <a:spcAft>
                <a:spcPct val="0"/>
              </a:spcAft>
              <a:defRPr sz="2400">
                <a:solidFill>
                  <a:schemeClr val="tx1"/>
                </a:solidFill>
                <a:latin typeface="Book Antiqua" charset="0"/>
                <a:ea typeface="ＭＳ Ｐゴシック" charset="0"/>
              </a:defRPr>
            </a:lvl8pPr>
            <a:lvl9pPr marL="3886200" indent="-228600" eaLnBrk="0" fontAlgn="base" hangingPunct="0">
              <a:spcBef>
                <a:spcPct val="0"/>
              </a:spcBef>
              <a:spcAft>
                <a:spcPct val="0"/>
              </a:spcAft>
              <a:defRPr sz="2400">
                <a:solidFill>
                  <a:schemeClr val="tx1"/>
                </a:solidFill>
                <a:latin typeface="Book Antiqua" charset="0"/>
                <a:ea typeface="ＭＳ Ｐゴシック" charset="0"/>
              </a:defRPr>
            </a:lvl9pPr>
          </a:lstStyle>
          <a:p>
            <a:pPr eaLnBrk="1" hangingPunct="1">
              <a:defRPr/>
            </a:pPr>
            <a:r>
              <a:rPr lang="en-US" sz="2000" b="1" dirty="0" smtClean="0">
                <a:latin typeface="Optima" charset="0"/>
                <a:cs typeface="Arial" charset="0"/>
              </a:rPr>
              <a:t>This presentation will cover:</a:t>
            </a:r>
          </a:p>
          <a:p>
            <a:pPr eaLnBrk="1" hangingPunct="1">
              <a:defRPr/>
            </a:pPr>
            <a:endParaRPr lang="en-US" sz="2000" b="1" dirty="0" smtClean="0">
              <a:latin typeface="Optima" charset="0"/>
              <a:cs typeface="Arial" charset="0"/>
            </a:endParaRPr>
          </a:p>
          <a:p>
            <a:pPr lvl="1" eaLnBrk="1" hangingPunct="1">
              <a:buFont typeface="Arial" charset="0"/>
              <a:buChar char="•"/>
              <a:defRPr/>
            </a:pPr>
            <a:r>
              <a:rPr lang="en-US" sz="2000" dirty="0" smtClean="0">
                <a:latin typeface="Optima" charset="0"/>
                <a:cs typeface="Arial" charset="0"/>
              </a:rPr>
              <a:t>How to format a paper in MLA style (8</a:t>
            </a:r>
            <a:r>
              <a:rPr lang="en-US" sz="2000" baseline="30000" dirty="0" smtClean="0">
                <a:latin typeface="Optima" charset="0"/>
                <a:cs typeface="Arial" charset="0"/>
              </a:rPr>
              <a:t>th</a:t>
            </a:r>
            <a:r>
              <a:rPr lang="en-US" sz="2000" dirty="0" smtClean="0">
                <a:latin typeface="Optima" charset="0"/>
                <a:cs typeface="Arial" charset="0"/>
              </a:rPr>
              <a:t> ed.)</a:t>
            </a:r>
          </a:p>
          <a:p>
            <a:pPr lvl="2" eaLnBrk="1" hangingPunct="1">
              <a:buFont typeface="Arial" charset="0"/>
              <a:buChar char="•"/>
              <a:defRPr/>
            </a:pPr>
            <a:r>
              <a:rPr lang="en-US" sz="2000" dirty="0" smtClean="0">
                <a:latin typeface="Optima" charset="0"/>
                <a:cs typeface="Arial" charset="0"/>
              </a:rPr>
              <a:t>General guidelines</a:t>
            </a:r>
          </a:p>
          <a:p>
            <a:pPr lvl="2" eaLnBrk="1" hangingPunct="1">
              <a:buFont typeface="Arial" charset="0"/>
              <a:buChar char="•"/>
              <a:defRPr/>
            </a:pPr>
            <a:r>
              <a:rPr lang="en-US" sz="2000" dirty="0" smtClean="0">
                <a:latin typeface="Optima" charset="0"/>
                <a:cs typeface="Arial" charset="0"/>
              </a:rPr>
              <a:t>First page format</a:t>
            </a:r>
          </a:p>
          <a:p>
            <a:pPr lvl="2" eaLnBrk="1" hangingPunct="1">
              <a:buFont typeface="Arial" charset="0"/>
              <a:buChar char="•"/>
              <a:defRPr/>
            </a:pPr>
            <a:r>
              <a:rPr lang="en-US" sz="2000" dirty="0" smtClean="0">
                <a:latin typeface="Optima" charset="0"/>
                <a:cs typeface="Arial" charset="0"/>
              </a:rPr>
              <a:t>Section headings</a:t>
            </a:r>
          </a:p>
          <a:p>
            <a:pPr marL="914400" lvl="2" indent="0" eaLnBrk="1" hangingPunct="1">
              <a:defRPr/>
            </a:pPr>
            <a:endParaRPr lang="en-US" sz="2000" dirty="0" smtClean="0">
              <a:latin typeface="Optima" charset="0"/>
              <a:cs typeface="Arial" charset="0"/>
            </a:endParaRPr>
          </a:p>
          <a:p>
            <a:pPr lvl="1" eaLnBrk="1" hangingPunct="1">
              <a:buFont typeface="Arial" charset="0"/>
              <a:buChar char="•"/>
              <a:defRPr/>
            </a:pPr>
            <a:r>
              <a:rPr lang="en-US" sz="2000" dirty="0" smtClean="0">
                <a:latin typeface="Optima" charset="0"/>
                <a:cs typeface="Arial" charset="0"/>
              </a:rPr>
              <a:t>In-text citations</a:t>
            </a:r>
          </a:p>
          <a:p>
            <a:pPr lvl="2" eaLnBrk="1" hangingPunct="1">
              <a:buFont typeface="Arial" charset="0"/>
              <a:buChar char="•"/>
              <a:defRPr/>
            </a:pPr>
            <a:r>
              <a:rPr lang="en-US" sz="2000" dirty="0" smtClean="0">
                <a:latin typeface="Optima" charset="0"/>
                <a:cs typeface="Arial" charset="0"/>
              </a:rPr>
              <a:t>Formatting quotations</a:t>
            </a:r>
          </a:p>
          <a:p>
            <a:pPr marL="914400" lvl="2" indent="0" eaLnBrk="1" hangingPunct="1">
              <a:defRPr/>
            </a:pPr>
            <a:endParaRPr lang="en-US" sz="2000" dirty="0" smtClean="0">
              <a:latin typeface="Optima" charset="0"/>
              <a:cs typeface="Arial" charset="0"/>
            </a:endParaRPr>
          </a:p>
          <a:p>
            <a:pPr lvl="1" eaLnBrk="1" hangingPunct="1">
              <a:buFont typeface="Arial" charset="0"/>
              <a:buChar char="•"/>
              <a:defRPr/>
            </a:pPr>
            <a:r>
              <a:rPr lang="en-US" sz="2000" dirty="0" smtClean="0">
                <a:latin typeface="Optima" charset="0"/>
                <a:cs typeface="Arial" charset="0"/>
              </a:rPr>
              <a:t>Documenting sources in MLA style (8</a:t>
            </a:r>
            <a:r>
              <a:rPr lang="en-US" sz="2000" baseline="30000" dirty="0" smtClean="0">
                <a:latin typeface="Optima" charset="0"/>
                <a:cs typeface="Arial" charset="0"/>
              </a:rPr>
              <a:t>th</a:t>
            </a:r>
            <a:r>
              <a:rPr lang="en-US" sz="2000" dirty="0" smtClean="0">
                <a:latin typeface="Optima" charset="0"/>
                <a:cs typeface="Arial" charset="0"/>
              </a:rPr>
              <a:t> ed.)</a:t>
            </a:r>
          </a:p>
          <a:p>
            <a:pPr lvl="2" eaLnBrk="1" hangingPunct="1">
              <a:buFont typeface="Arial" charset="0"/>
              <a:buChar char="•"/>
              <a:defRPr/>
            </a:pPr>
            <a:r>
              <a:rPr lang="en-US" sz="2000" dirty="0" smtClean="0">
                <a:latin typeface="Optima" charset="0"/>
                <a:cs typeface="Arial" charset="0"/>
              </a:rPr>
              <a:t>Core elements</a:t>
            </a:r>
          </a:p>
          <a:p>
            <a:pPr lvl="2" eaLnBrk="1" hangingPunct="1">
              <a:buFont typeface="Arial" charset="0"/>
              <a:buChar char="•"/>
              <a:defRPr/>
            </a:pPr>
            <a:r>
              <a:rPr lang="en-US" sz="2000" dirty="0" smtClean="0">
                <a:latin typeface="Optima" charset="0"/>
                <a:cs typeface="Arial" charset="0"/>
              </a:rPr>
              <a:t>List of works cited</a:t>
            </a:r>
          </a:p>
        </p:txBody>
      </p:sp>
      <p:grpSp>
        <p:nvGrpSpPr>
          <p:cNvPr id="22530" name="Group 8"/>
          <p:cNvGrpSpPr>
            <a:grpSpLocks/>
          </p:cNvGrpSpPr>
          <p:nvPr/>
        </p:nvGrpSpPr>
        <p:grpSpPr bwMode="auto">
          <a:xfrm>
            <a:off x="1128713" y="0"/>
            <a:ext cx="6773862" cy="2022475"/>
            <a:chOff x="0" y="0"/>
            <a:chExt cx="9144000" cy="2762588"/>
          </a:xfrm>
        </p:grpSpPr>
        <p:grpSp>
          <p:nvGrpSpPr>
            <p:cNvPr id="22531"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22534"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532" name="TextBox 10"/>
            <p:cNvSpPr txBox="1">
              <a:spLocks noChangeArrowheads="1"/>
            </p:cNvSpPr>
            <p:nvPr/>
          </p:nvSpPr>
          <p:spPr bwMode="auto">
            <a:xfrm>
              <a:off x="4381501" y="1247754"/>
              <a:ext cx="4692316" cy="630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Overview</a:t>
              </a:r>
            </a:p>
          </p:txBody>
        </p:sp>
      </p:gr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8305" name="Group 5"/>
          <p:cNvGrpSpPr>
            <a:grpSpLocks/>
          </p:cNvGrpSpPr>
          <p:nvPr/>
        </p:nvGrpSpPr>
        <p:grpSpPr bwMode="auto">
          <a:xfrm>
            <a:off x="0" y="0"/>
            <a:ext cx="9144000" cy="2762250"/>
            <a:chOff x="0" y="2220850"/>
            <a:chExt cx="9144000" cy="2762588"/>
          </a:xfrm>
        </p:grpSpPr>
        <p:sp>
          <p:nvSpPr>
            <p:cNvPr id="5" name="Rectangle 4"/>
            <p:cNvSpPr>
              <a:spLocks noChangeArrowheads="1"/>
            </p:cNvSpPr>
            <p:nvPr/>
          </p:nvSpPr>
          <p:spPr bwMode="auto">
            <a:xfrm>
              <a:off x="0" y="3194107"/>
              <a:ext cx="9144000" cy="1187595"/>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98309" name="Picture 3" descr="High-Rez-OWL-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Box 6"/>
          <p:cNvSpPr txBox="1"/>
          <p:nvPr/>
        </p:nvSpPr>
        <p:spPr>
          <a:xfrm>
            <a:off x="4284663" y="1236663"/>
            <a:ext cx="4859337" cy="646112"/>
          </a:xfrm>
          <a:prstGeom prst="rect">
            <a:avLst/>
          </a:prstGeom>
          <a:noFill/>
        </p:spPr>
        <p:txBody>
          <a:bodyPr>
            <a:spAutoFit/>
          </a:bodyPr>
          <a:lstStyle/>
          <a:p>
            <a:pPr algn="ctr" fontAlgn="auto">
              <a:spcBef>
                <a:spcPts val="0"/>
              </a:spcBef>
              <a:spcAft>
                <a:spcPts val="0"/>
              </a:spcAft>
              <a:defRPr/>
            </a:pPr>
            <a:r>
              <a:rPr lang="en-US" sz="3600" spc="-100" dirty="0">
                <a:latin typeface="Book Antiqua"/>
                <a:ea typeface="+mn-ea"/>
                <a:cs typeface="Book Antiqua"/>
              </a:rPr>
              <a:t>The End</a:t>
            </a:r>
          </a:p>
        </p:txBody>
      </p:sp>
      <p:sp>
        <p:nvSpPr>
          <p:cNvPr id="98307" name="TextBox 8"/>
          <p:cNvSpPr txBox="1">
            <a:spLocks noChangeArrowheads="1"/>
          </p:cNvSpPr>
          <p:nvPr/>
        </p:nvSpPr>
        <p:spPr bwMode="auto">
          <a:xfrm>
            <a:off x="2038350" y="2762250"/>
            <a:ext cx="5884863"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sz="1900"/>
              <a:t>MLA 8</a:t>
            </a:r>
            <a:r>
              <a:rPr lang="en-US" altLang="en-US" sz="1900" baseline="30000"/>
              <a:t>th</a:t>
            </a:r>
            <a:r>
              <a:rPr lang="en-US" altLang="en-US" sz="1900"/>
              <a:t> Edition Formatting Style Guide</a:t>
            </a:r>
          </a:p>
          <a:p>
            <a:pPr eaLnBrk="1" hangingPunct="1"/>
            <a:r>
              <a:rPr lang="en-US" altLang="en-US" sz="1500"/>
              <a:t>Brought to you in cooperation with the Purdue Online Writing Lab</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Box 5"/>
          <p:cNvSpPr txBox="1">
            <a:spLocks noChangeArrowheads="1"/>
          </p:cNvSpPr>
          <p:nvPr/>
        </p:nvSpPr>
        <p:spPr bwMode="auto">
          <a:xfrm>
            <a:off x="1557338" y="2373313"/>
            <a:ext cx="6029325"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algn="ctr" eaLnBrk="1" hangingPunct="1"/>
            <a:r>
              <a:rPr lang="en-US" altLang="en-US" sz="2800" b="1">
                <a:latin typeface="Optima" charset="0"/>
              </a:rPr>
              <a:t>Basic rule for any formatting style:</a:t>
            </a:r>
          </a:p>
          <a:p>
            <a:pPr eaLnBrk="1" hangingPunct="1"/>
            <a:endParaRPr lang="en-US" altLang="en-US" sz="2800">
              <a:latin typeface="Optima" charset="0"/>
            </a:endParaRPr>
          </a:p>
          <a:p>
            <a:pPr algn="ctr" eaLnBrk="1" hangingPunct="1"/>
            <a:r>
              <a:rPr lang="en-US" altLang="en-US" sz="3600" b="1">
                <a:solidFill>
                  <a:srgbClr val="0070C0"/>
                </a:solidFill>
                <a:latin typeface="Optima" charset="0"/>
              </a:rPr>
              <a:t>Always</a:t>
            </a:r>
          </a:p>
          <a:p>
            <a:pPr algn="ctr" eaLnBrk="1" hangingPunct="1"/>
            <a:r>
              <a:rPr lang="en-US" altLang="en-US" sz="3600" b="1">
                <a:solidFill>
                  <a:srgbClr val="0070C0"/>
                </a:solidFill>
                <a:latin typeface="Optima" charset="0"/>
              </a:rPr>
              <a:t>Follow your instructor’</a:t>
            </a:r>
            <a:r>
              <a:rPr lang="en-US" altLang="ja-JP" sz="3600" b="1">
                <a:solidFill>
                  <a:srgbClr val="0070C0"/>
                </a:solidFill>
                <a:latin typeface="Optima" charset="0"/>
                <a:ea typeface="ＭＳ 明朝" charset="-128"/>
              </a:rPr>
              <a:t>s</a:t>
            </a:r>
          </a:p>
          <a:p>
            <a:pPr algn="ctr" eaLnBrk="1" hangingPunct="1"/>
            <a:r>
              <a:rPr lang="en-US" altLang="en-US" sz="3600" b="1">
                <a:solidFill>
                  <a:srgbClr val="0070C0"/>
                </a:solidFill>
                <a:latin typeface="Optima" charset="0"/>
              </a:rPr>
              <a:t>guidelines</a:t>
            </a:r>
          </a:p>
        </p:txBody>
      </p:sp>
      <p:grpSp>
        <p:nvGrpSpPr>
          <p:cNvPr id="24578" name="Group 8"/>
          <p:cNvGrpSpPr>
            <a:grpSpLocks/>
          </p:cNvGrpSpPr>
          <p:nvPr/>
        </p:nvGrpSpPr>
        <p:grpSpPr bwMode="auto">
          <a:xfrm>
            <a:off x="1128713" y="0"/>
            <a:ext cx="6773862" cy="2022475"/>
            <a:chOff x="0" y="0"/>
            <a:chExt cx="9144000" cy="2762588"/>
          </a:xfrm>
        </p:grpSpPr>
        <p:grpSp>
          <p:nvGrpSpPr>
            <p:cNvPr id="24580"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24583"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581" name="TextBox 10"/>
            <p:cNvSpPr txBox="1">
              <a:spLocks noChangeArrowheads="1"/>
            </p:cNvSpPr>
            <p:nvPr/>
          </p:nvSpPr>
          <p:spPr bwMode="auto">
            <a:xfrm>
              <a:off x="4381501" y="1066020"/>
              <a:ext cx="4692316" cy="1135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Your Instructor Knows Best</a:t>
              </a:r>
            </a:p>
          </p:txBody>
        </p:sp>
      </p:grpSp>
      <p:pic>
        <p:nvPicPr>
          <p:cNvPr id="24579" name="Picture 2" descr="C:\Users\Arielle\AppData\Local\Microsoft\Windows\Temporary Internet Files\Content.IE5\TBRI41YC\MC900442128[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4446588"/>
            <a:ext cx="2332038" cy="233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Box 5"/>
          <p:cNvSpPr txBox="1">
            <a:spLocks noChangeArrowheads="1"/>
          </p:cNvSpPr>
          <p:nvPr/>
        </p:nvSpPr>
        <p:spPr bwMode="auto">
          <a:xfrm>
            <a:off x="636588" y="2325688"/>
            <a:ext cx="7870825"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Book Antiqua" panose="02040602050305030304" pitchFamily="18" charset="0"/>
                <a:ea typeface="MS PGothic" panose="020B0600070205080204" pitchFamily="34" charset="-128"/>
              </a:defRPr>
            </a:lvl1pPr>
            <a:lvl2pPr marL="693738" indent="-236538"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lnSpc>
                <a:spcPct val="150000"/>
              </a:lnSpc>
            </a:pPr>
            <a:r>
              <a:rPr lang="en-US" altLang="en-US" b="1">
                <a:latin typeface="Optima" charset="0"/>
                <a:ea typeface="ヒラギノ角ゴ Pro W3" charset="-128"/>
              </a:rPr>
              <a:t>An MLA Style paper should:</a:t>
            </a:r>
          </a:p>
          <a:p>
            <a:pPr lvl="1" eaLnBrk="1" hangingPunct="1">
              <a:lnSpc>
                <a:spcPct val="150000"/>
              </a:lnSpc>
              <a:buFont typeface="Arial" panose="020B0604020202020204" pitchFamily="34" charset="0"/>
              <a:buChar char="•"/>
            </a:pPr>
            <a:r>
              <a:rPr lang="en-US" altLang="en-US">
                <a:latin typeface="Optima" charset="0"/>
                <a:ea typeface="ヒラギノ角ゴ Pro W3" charset="-128"/>
              </a:rPr>
              <a:t> Be typed on white 8.5</a:t>
            </a:r>
            <a:r>
              <a:rPr lang="en-US" altLang="ja-JP">
                <a:latin typeface="Optima" charset="0"/>
                <a:ea typeface="ヒラギノ角ゴ Pro W3" charset="-128"/>
              </a:rPr>
              <a:t>“ x 11“ paper</a:t>
            </a:r>
            <a:endParaRPr lang="en-US" altLang="en-US" sz="1200">
              <a:latin typeface="Optima" charset="0"/>
              <a:ea typeface="ヒラギノ角ゴ Pro W3" charset="-128"/>
            </a:endParaRPr>
          </a:p>
          <a:p>
            <a:pPr lvl="1" eaLnBrk="1" hangingPunct="1">
              <a:lnSpc>
                <a:spcPct val="150000"/>
              </a:lnSpc>
              <a:buFont typeface="Arial" panose="020B0604020202020204" pitchFamily="34" charset="0"/>
              <a:buChar char="•"/>
            </a:pPr>
            <a:r>
              <a:rPr lang="en-US" altLang="en-US">
                <a:latin typeface="Optima" charset="0"/>
                <a:ea typeface="ヒラギノ角ゴ Pro W3" charset="-128"/>
              </a:rPr>
              <a:t> Double-space everything</a:t>
            </a:r>
            <a:endParaRPr lang="en-US" altLang="en-US" sz="1200">
              <a:latin typeface="Optima" charset="0"/>
              <a:ea typeface="ヒラギノ角ゴ Pro W3" charset="-128"/>
            </a:endParaRPr>
          </a:p>
          <a:p>
            <a:pPr lvl="1" eaLnBrk="1" hangingPunct="1">
              <a:lnSpc>
                <a:spcPct val="150000"/>
              </a:lnSpc>
              <a:buFont typeface="Arial" panose="020B0604020202020204" pitchFamily="34" charset="0"/>
              <a:buChar char="•"/>
            </a:pPr>
            <a:r>
              <a:rPr lang="en-US" altLang="en-US">
                <a:latin typeface="Optima" charset="0"/>
                <a:ea typeface="ヒラギノ角ゴ Pro W3" charset="-128"/>
              </a:rPr>
              <a:t> Use 12 pt. Times New Roman (or similar) font </a:t>
            </a:r>
            <a:endParaRPr lang="en-US" altLang="en-US" sz="1200">
              <a:latin typeface="Optima" charset="0"/>
              <a:ea typeface="ヒラギノ角ゴ Pro W3" charset="-128"/>
            </a:endParaRPr>
          </a:p>
          <a:p>
            <a:pPr lvl="1" eaLnBrk="1" hangingPunct="1">
              <a:lnSpc>
                <a:spcPct val="150000"/>
              </a:lnSpc>
              <a:buFont typeface="Arial" panose="020B0604020202020204" pitchFamily="34" charset="0"/>
              <a:buChar char="•"/>
            </a:pPr>
            <a:r>
              <a:rPr lang="en-US" altLang="en-US">
                <a:latin typeface="Optima" charset="0"/>
                <a:ea typeface="ヒラギノ角ゴ Pro W3" charset="-128"/>
              </a:rPr>
              <a:t> Leave only one space after punctuation</a:t>
            </a:r>
            <a:endParaRPr lang="en-US" altLang="en-US" sz="1200">
              <a:latin typeface="Optima" charset="0"/>
              <a:ea typeface="ヒラギノ角ゴ Pro W3" charset="-128"/>
            </a:endParaRPr>
          </a:p>
          <a:p>
            <a:pPr lvl="1" eaLnBrk="1" hangingPunct="1">
              <a:lnSpc>
                <a:spcPct val="150000"/>
              </a:lnSpc>
              <a:buFont typeface="Arial" panose="020B0604020202020204" pitchFamily="34" charset="0"/>
              <a:buChar char="•"/>
            </a:pPr>
            <a:r>
              <a:rPr lang="en-US" altLang="en-US">
                <a:latin typeface="Optima" charset="0"/>
                <a:ea typeface="ヒラギノ角ゴ Pro W3" charset="-128"/>
              </a:rPr>
              <a:t> Set all margins to 1 inch on all sides</a:t>
            </a:r>
            <a:endParaRPr lang="en-US" altLang="en-US" sz="1200">
              <a:latin typeface="Optima" charset="0"/>
              <a:ea typeface="ヒラギノ角ゴ Pro W3" charset="-128"/>
            </a:endParaRPr>
          </a:p>
          <a:p>
            <a:pPr lvl="1" eaLnBrk="1" hangingPunct="1">
              <a:lnSpc>
                <a:spcPct val="150000"/>
              </a:lnSpc>
              <a:buFont typeface="Arial" panose="020B0604020202020204" pitchFamily="34" charset="0"/>
              <a:buChar char="•"/>
            </a:pPr>
            <a:r>
              <a:rPr lang="en-US" altLang="en-US">
                <a:latin typeface="Optima" charset="0"/>
                <a:ea typeface="ヒラギノ角ゴ Pro W3" charset="-128"/>
              </a:rPr>
              <a:t> Indent the first line of paragraphs one half-inch</a:t>
            </a:r>
          </a:p>
        </p:txBody>
      </p:sp>
      <p:grpSp>
        <p:nvGrpSpPr>
          <p:cNvPr id="26626" name="Group 8"/>
          <p:cNvGrpSpPr>
            <a:grpSpLocks/>
          </p:cNvGrpSpPr>
          <p:nvPr/>
        </p:nvGrpSpPr>
        <p:grpSpPr bwMode="auto">
          <a:xfrm>
            <a:off x="1128713" y="0"/>
            <a:ext cx="6773862" cy="2022475"/>
            <a:chOff x="0" y="0"/>
            <a:chExt cx="9144000" cy="2762588"/>
          </a:xfrm>
        </p:grpSpPr>
        <p:grpSp>
          <p:nvGrpSpPr>
            <p:cNvPr id="26628"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26631"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6629" name="TextBox 10"/>
            <p:cNvSpPr txBox="1">
              <a:spLocks noChangeArrowheads="1"/>
            </p:cNvSpPr>
            <p:nvPr/>
          </p:nvSpPr>
          <p:spPr bwMode="auto">
            <a:xfrm>
              <a:off x="4381501" y="1043303"/>
              <a:ext cx="4692316" cy="1135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Format: General Guidelines</a:t>
              </a:r>
            </a:p>
          </p:txBody>
        </p:sp>
      </p:grpSp>
      <p:pic>
        <p:nvPicPr>
          <p:cNvPr id="26627" name="Picture 2" descr="C:\Users\Arielle\AppData\Local\Microsoft\Windows\Temporary Internet Files\Content.IE5\1ASONVVG\MC900442166[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80200" y="1676400"/>
            <a:ext cx="2339975" cy="233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Box 5"/>
          <p:cNvSpPr txBox="1">
            <a:spLocks noChangeArrowheads="1"/>
          </p:cNvSpPr>
          <p:nvPr/>
        </p:nvSpPr>
        <p:spPr bwMode="auto">
          <a:xfrm>
            <a:off x="520700" y="2022475"/>
            <a:ext cx="81026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6538" indent="-236538"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lnSpc>
                <a:spcPct val="150000"/>
              </a:lnSpc>
            </a:pPr>
            <a:r>
              <a:rPr lang="en-US" altLang="en-US" sz="2200" b="1">
                <a:solidFill>
                  <a:srgbClr val="0070C0"/>
                </a:solidFill>
                <a:latin typeface="Optima" charset="0"/>
              </a:rPr>
              <a:t>The first page of an MLA Style paper will:</a:t>
            </a:r>
          </a:p>
          <a:p>
            <a:pPr eaLnBrk="1" hangingPunct="1">
              <a:lnSpc>
                <a:spcPct val="150000"/>
              </a:lnSpc>
              <a:buFont typeface="Arial" panose="020B0604020202020204" pitchFamily="34" charset="0"/>
              <a:buChar char="•"/>
            </a:pPr>
            <a:r>
              <a:rPr lang="en-US" altLang="en-US" sz="2000">
                <a:latin typeface="Optima" charset="0"/>
              </a:rPr>
              <a:t>Have </a:t>
            </a:r>
            <a:r>
              <a:rPr lang="en-US" altLang="en-US" sz="2000" b="1">
                <a:latin typeface="Optima" charset="0"/>
              </a:rPr>
              <a:t>no title page</a:t>
            </a:r>
          </a:p>
          <a:p>
            <a:pPr eaLnBrk="1" hangingPunct="1">
              <a:lnSpc>
                <a:spcPct val="150000"/>
              </a:lnSpc>
              <a:buFont typeface="Arial" panose="020B0604020202020204" pitchFamily="34" charset="0"/>
              <a:buChar char="•"/>
            </a:pPr>
            <a:r>
              <a:rPr lang="en-US" altLang="en-US" sz="2000" b="1">
                <a:latin typeface="Optima" charset="0"/>
              </a:rPr>
              <a:t>Double space </a:t>
            </a:r>
            <a:r>
              <a:rPr lang="en-US" altLang="en-US" sz="2000">
                <a:latin typeface="Optima" charset="0"/>
              </a:rPr>
              <a:t>everything</a:t>
            </a:r>
          </a:p>
          <a:p>
            <a:pPr eaLnBrk="1" hangingPunct="1">
              <a:lnSpc>
                <a:spcPct val="150000"/>
              </a:lnSpc>
              <a:buFont typeface="Arial" panose="020B0604020202020204" pitchFamily="34" charset="0"/>
              <a:buChar char="•"/>
            </a:pPr>
            <a:r>
              <a:rPr lang="en-US" altLang="en-US" sz="2000" b="1">
                <a:latin typeface="Optima" charset="0"/>
              </a:rPr>
              <a:t>List your name, your instructor's name, the course, and date </a:t>
            </a:r>
            <a:r>
              <a:rPr lang="en-US" altLang="en-US" sz="2000">
                <a:latin typeface="Optima" charset="0"/>
              </a:rPr>
              <a:t>in the </a:t>
            </a:r>
            <a:r>
              <a:rPr lang="en-US" altLang="en-US" sz="2000" b="1">
                <a:latin typeface="Optima" charset="0"/>
              </a:rPr>
              <a:t>upper left-hand corner</a:t>
            </a:r>
          </a:p>
          <a:p>
            <a:pPr eaLnBrk="1" hangingPunct="1">
              <a:lnSpc>
                <a:spcPct val="150000"/>
              </a:lnSpc>
              <a:buFont typeface="Arial" panose="020B0604020202020204" pitchFamily="34" charset="0"/>
              <a:buChar char="•"/>
            </a:pPr>
            <a:r>
              <a:rPr lang="en-US" altLang="en-US" sz="2000" b="1">
                <a:latin typeface="Optima" charset="0"/>
              </a:rPr>
              <a:t>Center the paper title </a:t>
            </a:r>
            <a:r>
              <a:rPr lang="en-US" altLang="en-US" sz="2000">
                <a:latin typeface="Optima" charset="0"/>
              </a:rPr>
              <a:t>(use standard caps but no underlining, italics, quote marks, or bold typeface)</a:t>
            </a:r>
          </a:p>
          <a:p>
            <a:pPr eaLnBrk="1" hangingPunct="1">
              <a:lnSpc>
                <a:spcPct val="150000"/>
              </a:lnSpc>
              <a:buFont typeface="Arial" panose="020B0604020202020204" pitchFamily="34" charset="0"/>
              <a:buChar char="•"/>
            </a:pPr>
            <a:r>
              <a:rPr lang="en-US" altLang="en-US" sz="2000" b="1">
                <a:latin typeface="Optima" charset="0"/>
              </a:rPr>
              <a:t>Create a header </a:t>
            </a:r>
            <a:r>
              <a:rPr lang="en-US" altLang="en-US" sz="2000">
                <a:latin typeface="Optima" charset="0"/>
              </a:rPr>
              <a:t>in the upper right corner at half inch from the top and one inch from the right of the page (list </a:t>
            </a:r>
            <a:r>
              <a:rPr lang="en-US" altLang="en-US" sz="2000" b="1">
                <a:latin typeface="Optima" charset="0"/>
              </a:rPr>
              <a:t>your last name and page number </a:t>
            </a:r>
            <a:r>
              <a:rPr lang="en-US" altLang="en-US" sz="2000">
                <a:latin typeface="Optima" charset="0"/>
              </a:rPr>
              <a:t>here)</a:t>
            </a:r>
          </a:p>
        </p:txBody>
      </p:sp>
      <p:grpSp>
        <p:nvGrpSpPr>
          <p:cNvPr id="30722" name="Group 8"/>
          <p:cNvGrpSpPr>
            <a:grpSpLocks/>
          </p:cNvGrpSpPr>
          <p:nvPr/>
        </p:nvGrpSpPr>
        <p:grpSpPr bwMode="auto">
          <a:xfrm>
            <a:off x="1128713" y="0"/>
            <a:ext cx="6773862" cy="2022475"/>
            <a:chOff x="0" y="0"/>
            <a:chExt cx="9144000" cy="2762588"/>
          </a:xfrm>
        </p:grpSpPr>
        <p:grpSp>
          <p:nvGrpSpPr>
            <p:cNvPr id="30723"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30726"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24" name="TextBox 10"/>
            <p:cNvSpPr txBox="1">
              <a:spLocks noChangeArrowheads="1"/>
            </p:cNvSpPr>
            <p:nvPr/>
          </p:nvSpPr>
          <p:spPr bwMode="auto">
            <a:xfrm>
              <a:off x="4381501" y="1247754"/>
              <a:ext cx="4692316" cy="630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Formatting the 1</a:t>
              </a:r>
              <a:r>
                <a:rPr lang="en-US" altLang="en-US" baseline="30000"/>
                <a:t>st</a:t>
              </a:r>
              <a:r>
                <a:rPr lang="en-US" altLang="en-US"/>
                <a:t> Page</a:t>
              </a:r>
            </a:p>
          </p:txBody>
        </p:sp>
      </p:gr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Box 5"/>
          <p:cNvSpPr txBox="1">
            <a:spLocks noChangeArrowheads="1"/>
          </p:cNvSpPr>
          <p:nvPr/>
        </p:nvSpPr>
        <p:spPr bwMode="auto">
          <a:xfrm>
            <a:off x="2095500" y="2216150"/>
            <a:ext cx="45577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endParaRPr lang="en-US" altLang="en-US" sz="1800">
              <a:latin typeface="Optima" charset="0"/>
            </a:endParaRPr>
          </a:p>
        </p:txBody>
      </p:sp>
      <p:grpSp>
        <p:nvGrpSpPr>
          <p:cNvPr id="32770" name="Group 9"/>
          <p:cNvGrpSpPr>
            <a:grpSpLocks/>
          </p:cNvGrpSpPr>
          <p:nvPr/>
        </p:nvGrpSpPr>
        <p:grpSpPr bwMode="auto">
          <a:xfrm>
            <a:off x="1128713" y="0"/>
            <a:ext cx="6773862" cy="2022475"/>
            <a:chOff x="0" y="0"/>
            <a:chExt cx="9144000" cy="2762588"/>
          </a:xfrm>
        </p:grpSpPr>
        <p:grpSp>
          <p:nvGrpSpPr>
            <p:cNvPr id="32772" name="Group 1"/>
            <p:cNvGrpSpPr>
              <a:grpSpLocks/>
            </p:cNvGrpSpPr>
            <p:nvPr/>
          </p:nvGrpSpPr>
          <p:grpSpPr bwMode="auto">
            <a:xfrm>
              <a:off x="0" y="0"/>
              <a:ext cx="9144000" cy="2762588"/>
              <a:chOff x="0" y="2220850"/>
              <a:chExt cx="9144000" cy="2762588"/>
            </a:xfrm>
          </p:grpSpPr>
          <p:sp>
            <p:nvSpPr>
              <p:cNvPr id="13"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32775" name="Picture 13"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2773" name="TextBox 11"/>
            <p:cNvSpPr txBox="1">
              <a:spLocks noChangeArrowheads="1"/>
            </p:cNvSpPr>
            <p:nvPr/>
          </p:nvSpPr>
          <p:spPr bwMode="auto">
            <a:xfrm>
              <a:off x="4381501" y="1247754"/>
              <a:ext cx="4692316" cy="630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Sample 1</a:t>
              </a:r>
              <a:r>
                <a:rPr lang="en-US" altLang="en-US" baseline="30000"/>
                <a:t>st</a:t>
              </a:r>
              <a:r>
                <a:rPr lang="en-US" altLang="en-US"/>
                <a:t> Page</a:t>
              </a:r>
            </a:p>
          </p:txBody>
        </p:sp>
      </p:grpSp>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l="19223" t="18040" r="18858" b="24097"/>
          <a:stretch>
            <a:fillRect/>
          </a:stretch>
        </p:blipFill>
        <p:spPr bwMode="auto">
          <a:xfrm>
            <a:off x="344488" y="2147888"/>
            <a:ext cx="8455025" cy="4268787"/>
          </a:xfrm>
          <a:prstGeom prst="rect">
            <a:avLst/>
          </a:prstGeom>
          <a:noFill/>
          <a:ln w="38100">
            <a:solidFill>
              <a:schemeClr val="accent1"/>
            </a:solidFill>
            <a:miter lim="800000"/>
            <a:headEnd/>
            <a:tailEnd/>
          </a:ln>
          <a:effectLst>
            <a:outerShdw blurRad="50800" dist="38100" dir="2700000" algn="tl" rotWithShape="0">
              <a:srgbClr val="808080">
                <a:alpha val="39999"/>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Box 5"/>
          <p:cNvSpPr txBox="1">
            <a:spLocks noChangeArrowheads="1"/>
          </p:cNvSpPr>
          <p:nvPr/>
        </p:nvSpPr>
        <p:spPr bwMode="auto">
          <a:xfrm>
            <a:off x="555625" y="2130425"/>
            <a:ext cx="8032750" cy="472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lnSpc>
                <a:spcPct val="150000"/>
              </a:lnSpc>
              <a:buClr>
                <a:schemeClr val="tx1"/>
              </a:buClr>
            </a:pPr>
            <a:r>
              <a:rPr lang="en-US" altLang="en-US">
                <a:latin typeface="Optima" charset="0"/>
              </a:rPr>
              <a:t>An </a:t>
            </a:r>
            <a:r>
              <a:rPr lang="en-US" altLang="en-US" b="1">
                <a:solidFill>
                  <a:srgbClr val="000090"/>
                </a:solidFill>
                <a:latin typeface="Optima" charset="0"/>
              </a:rPr>
              <a:t>in-text citation </a:t>
            </a:r>
            <a:r>
              <a:rPr lang="en-US" altLang="en-US">
                <a:latin typeface="Optima" charset="0"/>
              </a:rPr>
              <a:t>is a brief reference in your text that indicates the source you consulted. </a:t>
            </a:r>
          </a:p>
          <a:p>
            <a:pPr eaLnBrk="1" hangingPunct="1">
              <a:lnSpc>
                <a:spcPct val="150000"/>
              </a:lnSpc>
              <a:buClr>
                <a:schemeClr val="tx1"/>
              </a:buClr>
              <a:buFont typeface="Arial" panose="020B0604020202020204" pitchFamily="34" charset="0"/>
              <a:buChar char="•"/>
            </a:pPr>
            <a:r>
              <a:rPr lang="en-US" altLang="en-US" sz="2200">
                <a:latin typeface="Optima" charset="0"/>
              </a:rPr>
              <a:t>It should direct readers to the entry in your works-cited list for that source.</a:t>
            </a:r>
          </a:p>
          <a:p>
            <a:pPr eaLnBrk="1" hangingPunct="1">
              <a:lnSpc>
                <a:spcPct val="150000"/>
              </a:lnSpc>
              <a:buClr>
                <a:schemeClr val="tx1"/>
              </a:buClr>
              <a:buFont typeface="Arial" panose="020B0604020202020204" pitchFamily="34" charset="0"/>
              <a:buChar char="•"/>
            </a:pPr>
            <a:r>
              <a:rPr lang="en-US" altLang="en-US" sz="2200">
                <a:latin typeface="Optima" charset="0"/>
              </a:rPr>
              <a:t>It should be unobtrusive: provide the citation information without interrupting your own text.</a:t>
            </a:r>
          </a:p>
          <a:p>
            <a:pPr eaLnBrk="1" hangingPunct="1">
              <a:lnSpc>
                <a:spcPct val="150000"/>
              </a:lnSpc>
              <a:buClr>
                <a:schemeClr val="tx1"/>
              </a:buClr>
              <a:buFont typeface="Arial" panose="020B0604020202020204" pitchFamily="34" charset="0"/>
              <a:buChar char="•"/>
            </a:pPr>
            <a:r>
              <a:rPr lang="en-US" altLang="en-US" sz="2200">
                <a:latin typeface="Optima" charset="0"/>
              </a:rPr>
              <a:t>In general, the in-text citation will be the author’s last name (or abbreviated title) with a page number, enclosed in parentheses.</a:t>
            </a:r>
          </a:p>
        </p:txBody>
      </p:sp>
      <p:grpSp>
        <p:nvGrpSpPr>
          <p:cNvPr id="38914" name="Group 8"/>
          <p:cNvGrpSpPr>
            <a:grpSpLocks/>
          </p:cNvGrpSpPr>
          <p:nvPr/>
        </p:nvGrpSpPr>
        <p:grpSpPr bwMode="auto">
          <a:xfrm>
            <a:off x="1128713" y="0"/>
            <a:ext cx="6773862" cy="2022475"/>
            <a:chOff x="0" y="0"/>
            <a:chExt cx="9144000" cy="2762588"/>
          </a:xfrm>
        </p:grpSpPr>
        <p:grpSp>
          <p:nvGrpSpPr>
            <p:cNvPr id="38916"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38919"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8917" name="TextBox 10"/>
            <p:cNvSpPr txBox="1">
              <a:spLocks noChangeArrowheads="1"/>
            </p:cNvSpPr>
            <p:nvPr/>
          </p:nvSpPr>
          <p:spPr bwMode="auto">
            <a:xfrm>
              <a:off x="4381501" y="1066020"/>
              <a:ext cx="4692316" cy="1135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In-Text Citations: the Basics</a:t>
              </a:r>
            </a:p>
          </p:txBody>
        </p:sp>
      </p:grpSp>
      <p:sp>
        <p:nvSpPr>
          <p:cNvPr id="8" name="Rectangle 7"/>
          <p:cNvSpPr/>
          <p:nvPr/>
        </p:nvSpPr>
        <p:spPr>
          <a:xfrm>
            <a:off x="6948111" y="5512901"/>
            <a:ext cx="2195889" cy="1354217"/>
          </a:xfrm>
          <a:prstGeom prst="rect">
            <a:avLst/>
          </a:prstGeom>
          <a:noFill/>
          <a:scene3d>
            <a:camera prst="isometricOffAxis2Left"/>
            <a:lightRig rig="threePt" dir="t"/>
          </a:scene3d>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n-US" sz="8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n-lt"/>
                <a:ea typeface="+mn-ea"/>
              </a:rPr>
              <a:t>(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extBox 5"/>
          <p:cNvSpPr txBox="1">
            <a:spLocks noChangeArrowheads="1"/>
          </p:cNvSpPr>
          <p:nvPr/>
        </p:nvSpPr>
        <p:spPr bwMode="auto">
          <a:xfrm>
            <a:off x="458788" y="2235200"/>
            <a:ext cx="8226425" cy="334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lnSpc>
                <a:spcPct val="160000"/>
              </a:lnSpc>
            </a:pPr>
            <a:r>
              <a:rPr lang="en-US" altLang="en-US" sz="2000" b="1" dirty="0">
                <a:solidFill>
                  <a:srgbClr val="0070C0"/>
                </a:solidFill>
                <a:latin typeface="Optima" charset="0"/>
              </a:rPr>
              <a:t>In-text Example:</a:t>
            </a:r>
          </a:p>
          <a:p>
            <a:pPr eaLnBrk="1" hangingPunct="1">
              <a:lnSpc>
                <a:spcPct val="160000"/>
              </a:lnSpc>
            </a:pPr>
            <a:endParaRPr lang="en-US" altLang="en-US" sz="2000" b="1" dirty="0">
              <a:solidFill>
                <a:srgbClr val="0070C0"/>
              </a:solidFill>
              <a:latin typeface="Optima" charset="0"/>
            </a:endParaRPr>
          </a:p>
          <a:p>
            <a:pPr eaLnBrk="1" hangingPunct="1">
              <a:lnSpc>
                <a:spcPct val="160000"/>
              </a:lnSpc>
            </a:pPr>
            <a:endParaRPr lang="en-US" altLang="en-US" sz="2000" b="1" dirty="0">
              <a:solidFill>
                <a:srgbClr val="0070C0"/>
              </a:solidFill>
              <a:latin typeface="Optima" charset="0"/>
            </a:endParaRPr>
          </a:p>
          <a:p>
            <a:pPr eaLnBrk="1" hangingPunct="1">
              <a:lnSpc>
                <a:spcPct val="160000"/>
              </a:lnSpc>
            </a:pPr>
            <a:endParaRPr lang="en-US" altLang="en-US" sz="2000" b="1" dirty="0">
              <a:solidFill>
                <a:srgbClr val="0070C0"/>
              </a:solidFill>
              <a:latin typeface="Optima" charset="0"/>
            </a:endParaRPr>
          </a:p>
          <a:p>
            <a:pPr eaLnBrk="1" hangingPunct="1">
              <a:lnSpc>
                <a:spcPct val="160000"/>
              </a:lnSpc>
            </a:pPr>
            <a:endParaRPr lang="en-US" altLang="en-US" sz="2000" b="1" dirty="0">
              <a:solidFill>
                <a:srgbClr val="0070C0"/>
              </a:solidFill>
              <a:latin typeface="Optima" charset="0"/>
            </a:endParaRPr>
          </a:p>
          <a:p>
            <a:pPr eaLnBrk="1" hangingPunct="1">
              <a:lnSpc>
                <a:spcPct val="160000"/>
              </a:lnSpc>
            </a:pPr>
            <a:endParaRPr lang="en-US" altLang="en-US" sz="1200" b="1" dirty="0">
              <a:solidFill>
                <a:srgbClr val="0070C0"/>
              </a:solidFill>
              <a:latin typeface="Optima" charset="0"/>
            </a:endParaRPr>
          </a:p>
          <a:p>
            <a:pPr eaLnBrk="1" hangingPunct="1">
              <a:lnSpc>
                <a:spcPct val="160000"/>
              </a:lnSpc>
            </a:pPr>
            <a:r>
              <a:rPr lang="en-US" altLang="en-US" sz="2000" b="1" dirty="0">
                <a:solidFill>
                  <a:srgbClr val="0070C0"/>
                </a:solidFill>
                <a:latin typeface="Optima" charset="0"/>
              </a:rPr>
              <a:t>Corresponding Works Cited Entry:</a:t>
            </a:r>
          </a:p>
        </p:txBody>
      </p:sp>
      <p:grpSp>
        <p:nvGrpSpPr>
          <p:cNvPr id="40962" name="Group 8"/>
          <p:cNvGrpSpPr>
            <a:grpSpLocks/>
          </p:cNvGrpSpPr>
          <p:nvPr/>
        </p:nvGrpSpPr>
        <p:grpSpPr bwMode="auto">
          <a:xfrm>
            <a:off x="1128713" y="0"/>
            <a:ext cx="6773862" cy="2022475"/>
            <a:chOff x="0" y="0"/>
            <a:chExt cx="9144000" cy="2762588"/>
          </a:xfrm>
        </p:grpSpPr>
        <p:grpSp>
          <p:nvGrpSpPr>
            <p:cNvPr id="40969" name="Group 1"/>
            <p:cNvGrpSpPr>
              <a:grpSpLocks/>
            </p:cNvGrpSpPr>
            <p:nvPr/>
          </p:nvGrpSpPr>
          <p:grpSpPr bwMode="auto">
            <a:xfrm>
              <a:off x="0" y="0"/>
              <a:ext cx="9144000" cy="2762588"/>
              <a:chOff x="0" y="2220850"/>
              <a:chExt cx="9144000" cy="2762588"/>
            </a:xfrm>
          </p:grpSpPr>
          <p:sp>
            <p:nvSpPr>
              <p:cNvPr id="12" name="Rectangle 2"/>
              <p:cNvSpPr>
                <a:spLocks noChangeArrowheads="1"/>
              </p:cNvSpPr>
              <p:nvPr/>
            </p:nvSpPr>
            <p:spPr bwMode="auto">
              <a:xfrm>
                <a:off x="0" y="3194479"/>
                <a:ext cx="9144000" cy="1188303"/>
              </a:xfrm>
              <a:prstGeom prst="rect">
                <a:avLst/>
              </a:prstGeom>
              <a:solidFill>
                <a:srgbClr val="F28B16"/>
              </a:solidFill>
              <a:ln w="9525">
                <a:solidFill>
                  <a:srgbClr val="9FD62E"/>
                </a:solidFill>
                <a:miter lim="800000"/>
                <a:headEnd/>
                <a:tailEnd/>
              </a:ln>
              <a:effectLst>
                <a:outerShdw blurRad="40000"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pic>
            <p:nvPicPr>
              <p:cNvPr id="40972" name="Picture 12" descr="High-Rez-OWL-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220850"/>
                <a:ext cx="4285297" cy="276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0970" name="TextBox 10"/>
            <p:cNvSpPr txBox="1">
              <a:spLocks noChangeArrowheads="1"/>
            </p:cNvSpPr>
            <p:nvPr/>
          </p:nvSpPr>
          <p:spPr bwMode="auto">
            <a:xfrm>
              <a:off x="4381501" y="1247754"/>
              <a:ext cx="4692316" cy="630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a:t>Author-Page Style</a:t>
              </a:r>
            </a:p>
          </p:txBody>
        </p:sp>
      </p:grpSp>
      <p:sp>
        <p:nvSpPr>
          <p:cNvPr id="40963" name="TextBox 13"/>
          <p:cNvSpPr txBox="1">
            <a:spLocks noChangeArrowheads="1"/>
          </p:cNvSpPr>
          <p:nvPr/>
        </p:nvSpPr>
        <p:spPr bwMode="auto">
          <a:xfrm>
            <a:off x="541338" y="5618163"/>
            <a:ext cx="63230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sz="2000">
                <a:latin typeface="Optima" charset="0"/>
              </a:rPr>
              <a:t>Wordsworth, William. </a:t>
            </a:r>
            <a:r>
              <a:rPr lang="en-US" altLang="en-US" sz="2000" i="1">
                <a:latin typeface="Optima" charset="0"/>
              </a:rPr>
              <a:t>Lyrical Ballads</a:t>
            </a:r>
            <a:r>
              <a:rPr lang="en-US" altLang="en-US" sz="2000">
                <a:latin typeface="Optima" charset="0"/>
              </a:rPr>
              <a:t>. Oxford UP, 1967. </a:t>
            </a:r>
            <a:endParaRPr lang="en-US" altLang="en-US" sz="2000"/>
          </a:p>
        </p:txBody>
      </p:sp>
      <p:grpSp>
        <p:nvGrpSpPr>
          <p:cNvPr id="40964" name="Group 17"/>
          <p:cNvGrpSpPr>
            <a:grpSpLocks/>
          </p:cNvGrpSpPr>
          <p:nvPr/>
        </p:nvGrpSpPr>
        <p:grpSpPr bwMode="auto">
          <a:xfrm>
            <a:off x="1797050" y="2936874"/>
            <a:ext cx="6935788" cy="1979612"/>
            <a:chOff x="1797270" y="2963923"/>
            <a:chExt cx="6934819" cy="1978660"/>
          </a:xfrm>
        </p:grpSpPr>
        <p:sp>
          <p:nvSpPr>
            <p:cNvPr id="40965" name="TextBox 7"/>
            <p:cNvSpPr txBox="1">
              <a:spLocks noChangeArrowheads="1"/>
            </p:cNvSpPr>
            <p:nvPr/>
          </p:nvSpPr>
          <p:spPr bwMode="auto">
            <a:xfrm>
              <a:off x="1797270" y="2963923"/>
              <a:ext cx="6934819"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Book Antiqua" panose="02040602050305030304" pitchFamily="18" charset="0"/>
                  <a:ea typeface="MS PGothic" panose="020B0600070205080204" pitchFamily="34" charset="-128"/>
                </a:defRPr>
              </a:lvl1pPr>
              <a:lvl2pPr marL="742950" indent="-285750" eaLnBrk="0" hangingPunct="0">
                <a:defRPr sz="2400">
                  <a:solidFill>
                    <a:schemeClr val="tx1"/>
                  </a:solidFill>
                  <a:latin typeface="Book Antiqua" panose="02040602050305030304" pitchFamily="18" charset="0"/>
                  <a:ea typeface="MS PGothic" panose="020B0600070205080204" pitchFamily="34" charset="-128"/>
                </a:defRPr>
              </a:lvl2pPr>
              <a:lvl3pPr marL="1143000" indent="-228600" eaLnBrk="0" hangingPunct="0">
                <a:defRPr sz="2400">
                  <a:solidFill>
                    <a:schemeClr val="tx1"/>
                  </a:solidFill>
                  <a:latin typeface="Book Antiqua" panose="02040602050305030304" pitchFamily="18" charset="0"/>
                  <a:ea typeface="MS PGothic" panose="020B0600070205080204" pitchFamily="34" charset="-128"/>
                </a:defRPr>
              </a:lvl3pPr>
              <a:lvl4pPr marL="1600200" indent="-228600" eaLnBrk="0" hangingPunct="0">
                <a:defRPr sz="2400">
                  <a:solidFill>
                    <a:schemeClr val="tx1"/>
                  </a:solidFill>
                  <a:latin typeface="Book Antiqua" panose="02040602050305030304" pitchFamily="18" charset="0"/>
                  <a:ea typeface="MS PGothic" panose="020B0600070205080204" pitchFamily="34" charset="-128"/>
                </a:defRPr>
              </a:lvl4pPr>
              <a:lvl5pPr marL="2057400" indent="-228600" eaLnBrk="0" hangingPunct="0">
                <a:defRPr sz="2400">
                  <a:solidFill>
                    <a:schemeClr val="tx1"/>
                  </a:solidFill>
                  <a:latin typeface="Book Antiqua" panose="02040602050305030304" pitchFamily="18"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Book Antiqua" panose="02040602050305030304" pitchFamily="18" charset="0"/>
                  <a:ea typeface="MS PGothic" panose="020B0600070205080204" pitchFamily="34" charset="-128"/>
                </a:defRPr>
              </a:lvl9pPr>
            </a:lstStyle>
            <a:p>
              <a:pPr eaLnBrk="1" hangingPunct="1"/>
              <a:r>
                <a:rPr lang="en-US" altLang="en-US" sz="2000">
                  <a:latin typeface="Optima" charset="0"/>
                </a:rPr>
                <a:t>Wordsworth stated that Romantic poetry was marked by a “spontaneous overflow of powerful feelings” (263). Romantic poetry is characterized by the “spontaneous overflow of powerful feelings” (Wordsworth 263). Wordsworth extensively explored the role of emotion in the creative process (263).</a:t>
              </a:r>
            </a:p>
          </p:txBody>
        </p:sp>
        <p:sp>
          <p:nvSpPr>
            <p:cNvPr id="15" name="Oval 14"/>
            <p:cNvSpPr>
              <a:spLocks noChangeArrowheads="1"/>
            </p:cNvSpPr>
            <p:nvPr/>
          </p:nvSpPr>
          <p:spPr bwMode="auto">
            <a:xfrm>
              <a:off x="6652999" y="3096719"/>
              <a:ext cx="1066040" cy="774327"/>
            </a:xfrm>
            <a:prstGeom prst="ellipse">
              <a:avLst/>
            </a:prstGeom>
            <a:noFill/>
            <a:ln w="28575">
              <a:solidFill>
                <a:srgbClr val="4A7EBB"/>
              </a:solidFill>
              <a:round/>
              <a:headEnd/>
              <a:tailEnd/>
            </a:ln>
            <a:effectLst>
              <a:outerShdw blurRad="50800" dist="38100" dir="2700000" algn="tl" rotWithShape="0">
                <a:srgbClr val="808080">
                  <a:alpha val="39999"/>
                </a:srgbClr>
              </a:outerShdw>
            </a:effectLst>
            <a:extLst>
              <a:ext uri="{909E8E84-426E-40DD-AFC4-6F175D3DCCD1}">
                <a14:hiddenFill xmlns:a14="http://schemas.microsoft.com/office/drawing/2010/main">
                  <a:solidFill>
                    <a:srgbClr val="FFFFFF"/>
                  </a:solidFill>
                </a14:hiddenFill>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16" name="Oval 15"/>
            <p:cNvSpPr>
              <a:spLocks noChangeArrowheads="1"/>
            </p:cNvSpPr>
            <p:nvPr/>
          </p:nvSpPr>
          <p:spPr bwMode="auto">
            <a:xfrm>
              <a:off x="3631187" y="4387349"/>
              <a:ext cx="993392" cy="555234"/>
            </a:xfrm>
            <a:prstGeom prst="ellipse">
              <a:avLst/>
            </a:prstGeom>
            <a:noFill/>
            <a:ln w="28575">
              <a:solidFill>
                <a:srgbClr val="4A7EBB"/>
              </a:solidFill>
              <a:round/>
              <a:headEnd/>
              <a:tailEnd/>
            </a:ln>
            <a:effectLst>
              <a:outerShdw blurRad="50800" dist="38100" dir="2700000" algn="tl" rotWithShape="0">
                <a:srgbClr val="808080">
                  <a:alpha val="39999"/>
                </a:srgbClr>
              </a:outerShdw>
            </a:effectLst>
            <a:extLst>
              <a:ext uri="{909E8E84-426E-40DD-AFC4-6F175D3DCCD1}">
                <a14:hiddenFill xmlns:a14="http://schemas.microsoft.com/office/drawing/2010/main">
                  <a:solidFill>
                    <a:srgbClr val="FFFFFF"/>
                  </a:solidFill>
                </a14:hiddenFill>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17" name="Oval 16"/>
            <p:cNvSpPr>
              <a:spLocks noChangeArrowheads="1"/>
            </p:cNvSpPr>
            <p:nvPr/>
          </p:nvSpPr>
          <p:spPr bwMode="auto">
            <a:xfrm>
              <a:off x="5052715" y="3852798"/>
              <a:ext cx="2420173" cy="534551"/>
            </a:xfrm>
            <a:prstGeom prst="ellipse">
              <a:avLst/>
            </a:prstGeom>
            <a:noFill/>
            <a:ln w="28575">
              <a:solidFill>
                <a:srgbClr val="4A7EBB"/>
              </a:solidFill>
              <a:round/>
              <a:headEnd/>
              <a:tailEnd/>
            </a:ln>
            <a:effectLst>
              <a:outerShdw blurRad="50800" dist="38100" dir="2700000" algn="tl" rotWithShape="0">
                <a:srgbClr val="808080">
                  <a:alpha val="39999"/>
                </a:srgbClr>
              </a:outerShdw>
            </a:effectLst>
            <a:extLst>
              <a:ext uri="{909E8E84-426E-40DD-AFC4-6F175D3DCCD1}">
                <a14:hiddenFill xmlns:a14="http://schemas.microsoft.com/office/drawing/2010/main">
                  <a:solidFill>
                    <a:srgbClr val="FFFFFF"/>
                  </a:solidFill>
                </a14:hiddenFill>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WLCLEA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addle">
      <a:majorFont>
        <a:latin typeface="Book Antiqua"/>
        <a:ea typeface=""/>
        <a:cs typeface=""/>
        <a:font script="Jpan" typeface="ＭＳ 明朝"/>
        <a:font script="Hans" typeface="宋体"/>
        <a:font script="Hant" typeface="新細明體"/>
      </a:majorFont>
      <a:minorFont>
        <a:latin typeface="Book Antiqua"/>
        <a:ea typeface=""/>
        <a:cs typeface=""/>
        <a:font script="Jpan" typeface="ＭＳ 明朝"/>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OWLCLEANTTemplate</Template>
  <TotalTime>4419</TotalTime>
  <Words>4260</Words>
  <Application>Microsoft Office PowerPoint</Application>
  <PresentationFormat>On-screen Show (4:3)</PresentationFormat>
  <Paragraphs>351</Paragraphs>
  <Slides>30</Slides>
  <Notes>28</Notes>
  <HiddenSlides>0</HiddenSlides>
  <MMClips>0</MMClips>
  <ScaleCrop>false</ScaleCrop>
  <HeadingPairs>
    <vt:vector size="8" baseType="variant">
      <vt:variant>
        <vt:lpstr>Fonts Used</vt:lpstr>
      </vt:variant>
      <vt:variant>
        <vt:i4>10</vt:i4>
      </vt:variant>
      <vt:variant>
        <vt:lpstr>Theme</vt:lpstr>
      </vt:variant>
      <vt:variant>
        <vt:i4>1</vt:i4>
      </vt:variant>
      <vt:variant>
        <vt:lpstr>Slide Titles</vt:lpstr>
      </vt:variant>
      <vt:variant>
        <vt:i4>30</vt:i4>
      </vt:variant>
      <vt:variant>
        <vt:lpstr>Custom Shows</vt:lpstr>
      </vt:variant>
      <vt:variant>
        <vt:i4>1</vt:i4>
      </vt:variant>
    </vt:vector>
  </HeadingPairs>
  <TitlesOfParts>
    <vt:vector size="42" baseType="lpstr">
      <vt:lpstr>ＭＳ Ｐゴシック</vt:lpstr>
      <vt:lpstr>ＭＳ Ｐゴシック</vt:lpstr>
      <vt:lpstr>Arial</vt:lpstr>
      <vt:lpstr>Book Antiqua</vt:lpstr>
      <vt:lpstr>Calibri</vt:lpstr>
      <vt:lpstr>Lucida Grande</vt:lpstr>
      <vt:lpstr>ＭＳ 明朝</vt:lpstr>
      <vt:lpstr>Optima</vt:lpstr>
      <vt:lpstr>Verdana</vt:lpstr>
      <vt:lpstr>ヒラギノ角ゴ Pro W3</vt:lpstr>
      <vt:lpstr>OWLCLEANTTemplate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Custom Show 1</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Ghada</dc:creator>
  <cp:lastModifiedBy>Sufiya AbdurRahman</cp:lastModifiedBy>
  <cp:revision>163</cp:revision>
  <dcterms:created xsi:type="dcterms:W3CDTF">2014-01-02T02:56:53Z</dcterms:created>
  <dcterms:modified xsi:type="dcterms:W3CDTF">2017-02-23T15:06:47Z</dcterms:modified>
</cp:coreProperties>
</file>